
<file path=[Content_Types].xml><?xml version="1.0" encoding="utf-8"?>
<Types xmlns="http://schemas.openxmlformats.org/package/2006/content-types">
  <Default Extension="jpeg" ContentType="image/jpeg"/>
  <Default Extension="jpg" ContentType="image/jpeg"/>
  <Default Extension="mp3" ContentType="audio/mpeg"/>
  <Default Extension="png" ContentType="image/png"/>
  <Default Extension="rels" ContentType="application/vnd.openxmlformats-package.relationships+xml"/>
  <Default Extension="svg" ContentType="image/svg+xml"/>
  <Default Extension="tif" ContentType="image/tif"/>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375" r:id="rId4"/>
  </p:sldMasterIdLst>
  <p:notesMasterIdLst>
    <p:notesMasterId r:id="rId69"/>
  </p:notesMasterIdLst>
  <p:handoutMasterIdLst>
    <p:handoutMasterId r:id="rId70"/>
  </p:handoutMasterIdLst>
  <p:sldIdLst>
    <p:sldId id="1567" r:id="rId5"/>
    <p:sldId id="1618" r:id="rId6"/>
    <p:sldId id="1659" r:id="rId7"/>
    <p:sldId id="1596" r:id="rId8"/>
    <p:sldId id="1597" r:id="rId9"/>
    <p:sldId id="1598" r:id="rId10"/>
    <p:sldId id="1599" r:id="rId11"/>
    <p:sldId id="1600" r:id="rId12"/>
    <p:sldId id="1601" r:id="rId13"/>
    <p:sldId id="970" r:id="rId14"/>
    <p:sldId id="973" r:id="rId15"/>
    <p:sldId id="971" r:id="rId16"/>
    <p:sldId id="972" r:id="rId17"/>
    <p:sldId id="1671" r:id="rId18"/>
    <p:sldId id="1605" r:id="rId19"/>
    <p:sldId id="872" r:id="rId20"/>
    <p:sldId id="1660" r:id="rId21"/>
    <p:sldId id="874" r:id="rId22"/>
    <p:sldId id="875" r:id="rId23"/>
    <p:sldId id="1661" r:id="rId24"/>
    <p:sldId id="1662" r:id="rId25"/>
    <p:sldId id="877" r:id="rId26"/>
    <p:sldId id="878" r:id="rId27"/>
    <p:sldId id="975" r:id="rId28"/>
    <p:sldId id="976" r:id="rId29"/>
    <p:sldId id="880" r:id="rId30"/>
    <p:sldId id="1663" r:id="rId31"/>
    <p:sldId id="884" r:id="rId32"/>
    <p:sldId id="1607" r:id="rId33"/>
    <p:sldId id="980" r:id="rId34"/>
    <p:sldId id="981" r:id="rId35"/>
    <p:sldId id="982" r:id="rId36"/>
    <p:sldId id="1664" r:id="rId37"/>
    <p:sldId id="1665" r:id="rId38"/>
    <p:sldId id="985" r:id="rId39"/>
    <p:sldId id="1608" r:id="rId40"/>
    <p:sldId id="988" r:id="rId41"/>
    <p:sldId id="1666" r:id="rId42"/>
    <p:sldId id="1667" r:id="rId43"/>
    <p:sldId id="889" r:id="rId44"/>
    <p:sldId id="891" r:id="rId45"/>
    <p:sldId id="995" r:id="rId46"/>
    <p:sldId id="990" r:id="rId47"/>
    <p:sldId id="991" r:id="rId48"/>
    <p:sldId id="992" r:id="rId49"/>
    <p:sldId id="993" r:id="rId50"/>
    <p:sldId id="994" r:id="rId51"/>
    <p:sldId id="1610" r:id="rId52"/>
    <p:sldId id="1009" r:id="rId53"/>
    <p:sldId id="1611" r:id="rId54"/>
    <p:sldId id="1007" r:id="rId55"/>
    <p:sldId id="1612" r:id="rId56"/>
    <p:sldId id="1000" r:id="rId57"/>
    <p:sldId id="1001" r:id="rId58"/>
    <p:sldId id="1613" r:id="rId59"/>
    <p:sldId id="1614" r:id="rId60"/>
    <p:sldId id="1615" r:id="rId61"/>
    <p:sldId id="1005" r:id="rId62"/>
    <p:sldId id="1616" r:id="rId63"/>
    <p:sldId id="1668" r:id="rId64"/>
    <p:sldId id="1669" r:id="rId65"/>
    <p:sldId id="1670" r:id="rId66"/>
    <p:sldId id="1017" r:id="rId67"/>
    <p:sldId id="1068" r:id="rId68"/>
  </p:sldIdLst>
  <p:sldSz cx="14630400" cy="8229600"/>
  <p:notesSz cx="6858000" cy="9144000"/>
  <p:defaultTextStyle>
    <a:defPPr>
      <a:defRPr lang="en-US"/>
    </a:defPPr>
    <a:lvl1pPr marL="0" algn="l" defTabSz="1097212" rtl="0" eaLnBrk="1" latinLnBrk="0" hangingPunct="1">
      <a:defRPr sz="2118" kern="1200">
        <a:solidFill>
          <a:schemeClr val="tx1"/>
        </a:solidFill>
        <a:latin typeface="+mn-lt"/>
        <a:ea typeface="+mn-ea"/>
        <a:cs typeface="+mn-cs"/>
      </a:defRPr>
    </a:lvl1pPr>
    <a:lvl2pPr marL="548606" algn="l" defTabSz="1097212" rtl="0" eaLnBrk="1" latinLnBrk="0" hangingPunct="1">
      <a:defRPr sz="2118" kern="1200">
        <a:solidFill>
          <a:schemeClr val="tx1"/>
        </a:solidFill>
        <a:latin typeface="+mn-lt"/>
        <a:ea typeface="+mn-ea"/>
        <a:cs typeface="+mn-cs"/>
      </a:defRPr>
    </a:lvl2pPr>
    <a:lvl3pPr marL="1097212" algn="l" defTabSz="1097212" rtl="0" eaLnBrk="1" latinLnBrk="0" hangingPunct="1">
      <a:defRPr sz="2118" kern="1200">
        <a:solidFill>
          <a:schemeClr val="tx1"/>
        </a:solidFill>
        <a:latin typeface="+mn-lt"/>
        <a:ea typeface="+mn-ea"/>
        <a:cs typeface="+mn-cs"/>
      </a:defRPr>
    </a:lvl3pPr>
    <a:lvl4pPr marL="1645818" algn="l" defTabSz="1097212" rtl="0" eaLnBrk="1" latinLnBrk="0" hangingPunct="1">
      <a:defRPr sz="2118" kern="1200">
        <a:solidFill>
          <a:schemeClr val="tx1"/>
        </a:solidFill>
        <a:latin typeface="+mn-lt"/>
        <a:ea typeface="+mn-ea"/>
        <a:cs typeface="+mn-cs"/>
      </a:defRPr>
    </a:lvl4pPr>
    <a:lvl5pPr marL="2194424" algn="l" defTabSz="1097212" rtl="0" eaLnBrk="1" latinLnBrk="0" hangingPunct="1">
      <a:defRPr sz="2118" kern="1200">
        <a:solidFill>
          <a:schemeClr val="tx1"/>
        </a:solidFill>
        <a:latin typeface="+mn-lt"/>
        <a:ea typeface="+mn-ea"/>
        <a:cs typeface="+mn-cs"/>
      </a:defRPr>
    </a:lvl5pPr>
    <a:lvl6pPr marL="2743031" algn="l" defTabSz="1097212" rtl="0" eaLnBrk="1" latinLnBrk="0" hangingPunct="1">
      <a:defRPr sz="2118" kern="1200">
        <a:solidFill>
          <a:schemeClr val="tx1"/>
        </a:solidFill>
        <a:latin typeface="+mn-lt"/>
        <a:ea typeface="+mn-ea"/>
        <a:cs typeface="+mn-cs"/>
      </a:defRPr>
    </a:lvl6pPr>
    <a:lvl7pPr marL="3291635" algn="l" defTabSz="1097212" rtl="0" eaLnBrk="1" latinLnBrk="0" hangingPunct="1">
      <a:defRPr sz="2118" kern="1200">
        <a:solidFill>
          <a:schemeClr val="tx1"/>
        </a:solidFill>
        <a:latin typeface="+mn-lt"/>
        <a:ea typeface="+mn-ea"/>
        <a:cs typeface="+mn-cs"/>
      </a:defRPr>
    </a:lvl7pPr>
    <a:lvl8pPr marL="3840241" algn="l" defTabSz="1097212" rtl="0" eaLnBrk="1" latinLnBrk="0" hangingPunct="1">
      <a:defRPr sz="2118" kern="1200">
        <a:solidFill>
          <a:schemeClr val="tx1"/>
        </a:solidFill>
        <a:latin typeface="+mn-lt"/>
        <a:ea typeface="+mn-ea"/>
        <a:cs typeface="+mn-cs"/>
      </a:defRPr>
    </a:lvl8pPr>
    <a:lvl9pPr marL="4388848" algn="l" defTabSz="1097212" rtl="0" eaLnBrk="1" latinLnBrk="0" hangingPunct="1">
      <a:defRPr sz="2118" kern="1200">
        <a:solidFill>
          <a:schemeClr val="tx1"/>
        </a:solidFill>
        <a:latin typeface="+mn-lt"/>
        <a:ea typeface="+mn-ea"/>
        <a:cs typeface="+mn-cs"/>
      </a:defRPr>
    </a:lvl9pPr>
  </p:defaultTextStyle>
  <p:extLst>
    <p:ext uri="{521415D9-36F7-43E2-AB2F-B90AF26B5E84}">
      <p14:sectionLst xmlns:p14="http://schemas.microsoft.com/office/powerpoint/2010/main">
        <p14:section name="Main" id="{DB773BB9-964B-41A0-840F-AD1ABE1E2EE8}">
          <p14:sldIdLst>
            <p14:sldId id="1567"/>
            <p14:sldId id="1618"/>
            <p14:sldId id="1659"/>
            <p14:sldId id="1596"/>
            <p14:sldId id="1597"/>
            <p14:sldId id="1598"/>
            <p14:sldId id="1599"/>
            <p14:sldId id="1600"/>
            <p14:sldId id="1601"/>
            <p14:sldId id="970"/>
            <p14:sldId id="973"/>
            <p14:sldId id="971"/>
            <p14:sldId id="972"/>
            <p14:sldId id="1671"/>
            <p14:sldId id="1605"/>
            <p14:sldId id="872"/>
            <p14:sldId id="1660"/>
            <p14:sldId id="874"/>
            <p14:sldId id="875"/>
            <p14:sldId id="1661"/>
            <p14:sldId id="1662"/>
            <p14:sldId id="877"/>
            <p14:sldId id="878"/>
            <p14:sldId id="975"/>
            <p14:sldId id="976"/>
            <p14:sldId id="880"/>
            <p14:sldId id="1663"/>
            <p14:sldId id="884"/>
            <p14:sldId id="1607"/>
            <p14:sldId id="980"/>
            <p14:sldId id="981"/>
            <p14:sldId id="982"/>
            <p14:sldId id="1664"/>
            <p14:sldId id="1665"/>
            <p14:sldId id="985"/>
            <p14:sldId id="1608"/>
            <p14:sldId id="988"/>
            <p14:sldId id="1666"/>
            <p14:sldId id="1667"/>
            <p14:sldId id="889"/>
            <p14:sldId id="891"/>
            <p14:sldId id="995"/>
            <p14:sldId id="990"/>
            <p14:sldId id="991"/>
            <p14:sldId id="992"/>
            <p14:sldId id="993"/>
            <p14:sldId id="994"/>
            <p14:sldId id="1610"/>
            <p14:sldId id="1009"/>
            <p14:sldId id="1611"/>
            <p14:sldId id="1007"/>
            <p14:sldId id="1612"/>
            <p14:sldId id="1000"/>
            <p14:sldId id="1001"/>
            <p14:sldId id="1613"/>
            <p14:sldId id="1614"/>
            <p14:sldId id="1615"/>
            <p14:sldId id="1005"/>
            <p14:sldId id="1616"/>
            <p14:sldId id="1668"/>
            <p14:sldId id="1669"/>
            <p14:sldId id="1670"/>
            <p14:sldId id="1017"/>
            <p14:sldId id="1068"/>
          </p14:sldIdLst>
        </p14:section>
      </p14:sectionLst>
    </p:ext>
    <p:ext uri="{EFAFB233-063F-42B5-8137-9DF3F51BA10A}">
      <p15:sldGuideLst xmlns:p15="http://schemas.microsoft.com/office/powerpoint/2012/main">
        <p15:guide id="1" orient="horz" pos="2592">
          <p15:clr>
            <a:srgbClr val="A4A3A4"/>
          </p15:clr>
        </p15:guide>
        <p15:guide id="2" pos="4608">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cmAuthor id="3" name="Mary Feil-Jacobs" initials="MF" lastIdx="22" clrIdx="3"/>
  <p:cmAuthor id="4" name="Mitchell Derrey" initials="MD" lastIdx="28" clrIdx="4">
    <p:extLst>
      <p:ext uri="{19B8F6BF-5375-455C-9EA6-DF929625EA0E}">
        <p15:presenceInfo xmlns:p15="http://schemas.microsoft.com/office/powerpoint/2012/main" userId="S-1-5-21-383413107-1061881802-891584314-485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00"/>
    <a:srgbClr val="263444"/>
    <a:srgbClr val="19A2C7"/>
    <a:srgbClr val="0082E7"/>
    <a:srgbClr val="253444"/>
    <a:srgbClr val="6AA7DE"/>
    <a:srgbClr val="206BA5"/>
    <a:srgbClr val="164970"/>
    <a:srgbClr val="263344"/>
    <a:srgbClr val="28282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1348" autoAdjust="0"/>
    <p:restoredTop sz="74301" autoAdjust="0"/>
  </p:normalViewPr>
  <p:slideViewPr>
    <p:cSldViewPr snapToGrid="0">
      <p:cViewPr varScale="1">
        <p:scale>
          <a:sx n="79" d="100"/>
          <a:sy n="79" d="100"/>
        </p:scale>
        <p:origin x="792" y="216"/>
      </p:cViewPr>
      <p:guideLst>
        <p:guide orient="horz" pos="2592"/>
        <p:guide pos="4608"/>
      </p:guideLst>
    </p:cSldViewPr>
  </p:slideViewPr>
  <p:outlineViewPr>
    <p:cViewPr>
      <p:scale>
        <a:sx n="33" d="100"/>
        <a:sy n="33" d="100"/>
      </p:scale>
      <p:origin x="0" y="0"/>
    </p:cViewPr>
  </p:outlineViewPr>
  <p:notesTextViewPr>
    <p:cViewPr>
      <p:scale>
        <a:sx n="3" d="2"/>
        <a:sy n="3" d="2"/>
      </p:scale>
      <p:origin x="0" y="0"/>
    </p:cViewPr>
  </p:notesTextViewPr>
  <p:sorterViewPr>
    <p:cViewPr>
      <p:scale>
        <a:sx n="75" d="100"/>
        <a:sy n="75" d="100"/>
      </p:scale>
      <p:origin x="0" y="0"/>
    </p:cViewPr>
  </p:sorterViewPr>
  <p:notesViewPr>
    <p:cSldViewPr snapToGrid="0" showGuides="1">
      <p:cViewPr varScale="1">
        <p:scale>
          <a:sx n="60" d="100"/>
          <a:sy n="60" d="100"/>
        </p:scale>
        <p:origin x="3187" y="3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theme" Target="theme/theme1.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handoutMaster" Target="handoutMasters/handoutMaster1.xml"/><Relationship Id="rId75"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 Type="http://schemas.openxmlformats.org/officeDocument/2006/relationships/slide" Target="slides/slide3.xml"/><Relationship Id="rId71"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r>
              <a:rPr lang="en-US" dirty="0" err="1">
                <a:latin typeface="Amazon Ember" panose="020B0603020204020204" pitchFamily="34" charset="0"/>
                <a:ea typeface="Amazon Ember" panose="020B0603020204020204" pitchFamily="34" charset="0"/>
                <a:cs typeface="Amazon Ember" panose="020B0603020204020204" pitchFamily="34" charset="0"/>
              </a:rPr>
              <a:t>ReInvent</a:t>
            </a:r>
            <a:r>
              <a:rPr lang="en-US" dirty="0">
                <a:latin typeface="Amazon Ember" panose="020B0603020204020204" pitchFamily="34" charset="0"/>
                <a:ea typeface="Amazon Ember" panose="020B0603020204020204" pitchFamily="34" charset="0"/>
                <a:cs typeface="Amazon Ember" panose="020B0603020204020204" pitchFamily="34" charset="0"/>
              </a:rPr>
              <a:t> 2018</a:t>
            </a: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DABB702-E265-E34A-BDE0-A7FC310AB52F}" type="datetime8">
              <a:rPr lang="en-US" smtClean="0">
                <a:latin typeface="Amazon Ember" panose="020B0603020204020204" pitchFamily="34" charset="0"/>
                <a:ea typeface="Amazon Ember" panose="020B0603020204020204" pitchFamily="34" charset="0"/>
                <a:cs typeface="Amazon Ember" panose="020B0603020204020204" pitchFamily="34" charset="0"/>
              </a:rPr>
              <a:t>6/10/21 10:03 PM</a:t>
            </a:fld>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lvl="0"/>
            <a:r>
              <a:rPr lang="en-US" altLang="x-none" sz="700" dirty="0">
                <a:solidFill>
                  <a:srgbClr val="282828"/>
                </a:solidFill>
                <a:latin typeface="Amazon Ember" charset="0"/>
                <a:ea typeface="Amazon Ember" charset="0"/>
                <a:cs typeface="Amazon Ember" charset="0"/>
              </a:rPr>
              <a:t>© 2018, Amazon Web Services, Inc. or its Affiliates. All rights reserved.</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t>‹#›</a:t>
            </a:fld>
            <a:endParaRPr lang="en-US" dirty="0"/>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mazon Ember" panose="020B0603020204020204" pitchFamily="34" charset="0"/>
                <a:ea typeface="Amazon Ember" panose="020B0603020204020204" pitchFamily="34" charset="0"/>
                <a:cs typeface="Amazon Ember" panose="020B0603020204020204" pitchFamily="34" charset="0"/>
              </a:defRPr>
            </a:lvl1pPr>
          </a:lstStyle>
          <a:p>
            <a:r>
              <a:rPr lang="en-US"/>
              <a:t>ReInvent 2018</a:t>
            </a:r>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0" marR="0" indent="0" algn="l" defTabSz="1097212" rtl="0" eaLnBrk="1" fontAlgn="auto" latinLnBrk="0" hangingPunct="1">
              <a:lnSpc>
                <a:spcPct val="100000"/>
              </a:lnSpc>
              <a:spcBef>
                <a:spcPts val="0"/>
              </a:spcBef>
              <a:spcAft>
                <a:spcPts val="0"/>
              </a:spcAft>
              <a:buClrTx/>
              <a:buSzTx/>
              <a:buFontTx/>
              <a:buNone/>
              <a:tabLst/>
              <a:defRPr sz="1200">
                <a:latin typeface="+mn-lt"/>
                <a:cs typeface="Arial" panose="020B0604020202020204" pitchFamily="34" charset="0"/>
              </a:defRPr>
            </a:lvl1pPr>
          </a:lstStyle>
          <a:p>
            <a:r>
              <a:rPr lang="en-US" altLang="x-none" sz="700" dirty="0">
                <a:solidFill>
                  <a:srgbClr val="282828"/>
                </a:solidFill>
                <a:latin typeface="Amazon Ember" charset="0"/>
                <a:ea typeface="Amazon Ember" charset="0"/>
                <a:cs typeface="Amazon Ember" charset="0"/>
              </a:rPr>
              <a:t>© 2018, Amazon Web Services, Inc. or its Affiliates. All rights reserved.</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mazon Ember" panose="020B0603020204020204" pitchFamily="34" charset="0"/>
                <a:ea typeface="Amazon Ember" panose="020B0603020204020204" pitchFamily="34" charset="0"/>
                <a:cs typeface="Amazon Ember" panose="020B0603020204020204" pitchFamily="34" charset="0"/>
              </a:defRPr>
            </a:lvl1pPr>
          </a:lstStyle>
          <a:p>
            <a:fld id="{CA8E1BB1-B036-4140-B110-296DC0701D04}" type="datetime8">
              <a:rPr lang="en-US" smtClean="0"/>
              <a:pPr/>
              <a:t>6/10/21 9:58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mn-lt"/>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1097212" rtl="0" eaLnBrk="1" latinLnBrk="0" hangingPunct="1">
      <a:lnSpc>
        <a:spcPct val="90000"/>
      </a:lnSpc>
      <a:spcAft>
        <a:spcPts val="400"/>
      </a:spcAft>
      <a:defRPr sz="1059" kern="1200">
        <a:solidFill>
          <a:schemeClr val="tx1"/>
        </a:solidFill>
        <a:latin typeface="+mj-lt"/>
        <a:ea typeface="+mn-ea"/>
        <a:cs typeface="+mn-cs"/>
      </a:defRPr>
    </a:lvl1pPr>
    <a:lvl2pPr marL="255572" indent="-126991" algn="l" defTabSz="1097212" rtl="0" eaLnBrk="1" latinLnBrk="0" hangingPunct="1">
      <a:lnSpc>
        <a:spcPct val="90000"/>
      </a:lnSpc>
      <a:spcAft>
        <a:spcPts val="400"/>
      </a:spcAft>
      <a:buFont typeface="Arial" pitchFamily="34" charset="0"/>
      <a:buChar char="•"/>
      <a:defRPr sz="1059" kern="1200">
        <a:solidFill>
          <a:schemeClr val="tx1"/>
        </a:solidFill>
        <a:latin typeface="+mn-lt"/>
        <a:ea typeface="+mn-ea"/>
        <a:cs typeface="+mn-cs"/>
      </a:defRPr>
    </a:lvl2pPr>
    <a:lvl3pPr marL="393675" indent="-138105" algn="l" defTabSz="1097212" rtl="0" eaLnBrk="1" latinLnBrk="0" hangingPunct="1">
      <a:lnSpc>
        <a:spcPct val="90000"/>
      </a:lnSpc>
      <a:spcAft>
        <a:spcPts val="400"/>
      </a:spcAft>
      <a:buFont typeface="Arial" pitchFamily="34" charset="0"/>
      <a:buChar char="•"/>
      <a:defRPr sz="1059" kern="1200">
        <a:solidFill>
          <a:schemeClr val="tx1"/>
        </a:solidFill>
        <a:latin typeface="+mn-lt"/>
        <a:ea typeface="+mn-ea"/>
        <a:cs typeface="+mn-cs"/>
      </a:defRPr>
    </a:lvl3pPr>
    <a:lvl4pPr marL="579402" indent="-176201" algn="l" defTabSz="1097212" rtl="0" eaLnBrk="1" latinLnBrk="0" hangingPunct="1">
      <a:lnSpc>
        <a:spcPct val="90000"/>
      </a:lnSpc>
      <a:spcAft>
        <a:spcPts val="400"/>
      </a:spcAft>
      <a:buFont typeface="Arial" pitchFamily="34" charset="0"/>
      <a:buChar char="•"/>
      <a:defRPr sz="1059" kern="1200">
        <a:solidFill>
          <a:schemeClr val="tx1"/>
        </a:solidFill>
        <a:latin typeface="+mn-lt"/>
        <a:ea typeface="+mn-ea"/>
        <a:cs typeface="+mn-cs"/>
      </a:defRPr>
    </a:lvl4pPr>
    <a:lvl5pPr marL="738142" indent="-138105" algn="l" defTabSz="1097212" rtl="0" eaLnBrk="1" latinLnBrk="0" hangingPunct="1">
      <a:lnSpc>
        <a:spcPct val="90000"/>
      </a:lnSpc>
      <a:spcAft>
        <a:spcPts val="400"/>
      </a:spcAft>
      <a:buFont typeface="Arial" pitchFamily="34" charset="0"/>
      <a:buChar char="•"/>
      <a:defRPr sz="1059" kern="1200">
        <a:solidFill>
          <a:schemeClr val="tx1"/>
        </a:solidFill>
        <a:latin typeface="+mn-lt"/>
        <a:ea typeface="+mn-ea"/>
        <a:cs typeface="+mn-cs"/>
      </a:defRPr>
    </a:lvl5pPr>
    <a:lvl6pPr marL="2743031" algn="l" defTabSz="1097212" rtl="0" eaLnBrk="1" latinLnBrk="0" hangingPunct="1">
      <a:defRPr sz="1412" kern="1200">
        <a:solidFill>
          <a:schemeClr val="tx1"/>
        </a:solidFill>
        <a:latin typeface="+mn-lt"/>
        <a:ea typeface="+mn-ea"/>
        <a:cs typeface="+mn-cs"/>
      </a:defRPr>
    </a:lvl6pPr>
    <a:lvl7pPr marL="3291635" algn="l" defTabSz="1097212" rtl="0" eaLnBrk="1" latinLnBrk="0" hangingPunct="1">
      <a:defRPr sz="1412" kern="1200">
        <a:solidFill>
          <a:schemeClr val="tx1"/>
        </a:solidFill>
        <a:latin typeface="+mn-lt"/>
        <a:ea typeface="+mn-ea"/>
        <a:cs typeface="+mn-cs"/>
      </a:defRPr>
    </a:lvl7pPr>
    <a:lvl8pPr marL="3840241" algn="l" defTabSz="1097212" rtl="0" eaLnBrk="1" latinLnBrk="0" hangingPunct="1">
      <a:defRPr sz="1412" kern="1200">
        <a:solidFill>
          <a:schemeClr val="tx1"/>
        </a:solidFill>
        <a:latin typeface="+mn-lt"/>
        <a:ea typeface="+mn-ea"/>
        <a:cs typeface="+mn-cs"/>
      </a:defRPr>
    </a:lvl8pPr>
    <a:lvl9pPr marL="4388848" algn="l" defTabSz="1097212" rtl="0" eaLnBrk="1" latinLnBrk="0" hangingPunct="1">
      <a:defRPr sz="1412"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Đa</a:t>
            </a:r>
            <a:r>
              <a:rPr lang="en-US" dirty="0"/>
              <a:t> </a:t>
            </a:r>
            <a:r>
              <a:rPr lang="en-US" dirty="0" err="1"/>
              <a:t>tương</a:t>
            </a:r>
            <a:r>
              <a:rPr lang="en-US" dirty="0"/>
              <a:t> </a:t>
            </a:r>
            <a:r>
              <a:rPr lang="en-US" dirty="0" err="1"/>
              <a:t>tác</a:t>
            </a:r>
            <a:r>
              <a:rPr lang="en-US" dirty="0"/>
              <a:t> </a:t>
            </a:r>
            <a:r>
              <a:rPr lang="en-US" dirty="0" err="1"/>
              <a:t>và</a:t>
            </a:r>
            <a:r>
              <a:rPr lang="en-US" dirty="0"/>
              <a:t> </a:t>
            </a:r>
            <a:r>
              <a:rPr lang="en-US" dirty="0" err="1"/>
              <a:t>dịch</a:t>
            </a:r>
            <a:r>
              <a:rPr lang="en-US" dirty="0"/>
              <a:t> </a:t>
            </a:r>
            <a:r>
              <a:rPr lang="en-US" dirty="0" err="1"/>
              <a:t>vụ</a:t>
            </a:r>
            <a:r>
              <a:rPr lang="en-US" dirty="0"/>
              <a:t> AI </a:t>
            </a:r>
            <a:r>
              <a:rPr lang="en-US" dirty="0" err="1"/>
              <a:t>trên</a:t>
            </a:r>
            <a:r>
              <a:rPr lang="en-US" dirty="0"/>
              <a:t> AWS</a:t>
            </a:r>
          </a:p>
        </p:txBody>
      </p:sp>
    </p:spTree>
    <p:extLst>
      <p:ext uri="{BB962C8B-B14F-4D97-AF65-F5344CB8AC3E}">
        <p14:creationId xmlns:p14="http://schemas.microsoft.com/office/powerpoint/2010/main" val="2095041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err="1">
                <a:latin typeface="Courier New" panose="02070309020205020404" pitchFamily="49" charset="0"/>
                <a:cs typeface="Courier New" panose="02070309020205020404" pitchFamily="49" charset="0"/>
              </a:rPr>
              <a:t>aws</a:t>
            </a:r>
            <a:r>
              <a:rPr lang="en-US" sz="1100" dirty="0">
                <a:latin typeface="Courier New" panose="02070309020205020404" pitchFamily="49" charset="0"/>
                <a:cs typeface="Courier New" panose="02070309020205020404" pitchFamily="49" charset="0"/>
              </a:rPr>
              <a:t> </a:t>
            </a:r>
            <a:r>
              <a:rPr lang="en-US" sz="1100" dirty="0" err="1">
                <a:latin typeface="Courier New" panose="02070309020205020404" pitchFamily="49" charset="0"/>
                <a:cs typeface="Courier New" panose="02070309020205020404" pitchFamily="49" charset="0"/>
              </a:rPr>
              <a:t>polly</a:t>
            </a:r>
            <a:r>
              <a:rPr lang="en-US" sz="1100" dirty="0">
                <a:latin typeface="Courier New" panose="02070309020205020404" pitchFamily="49" charset="0"/>
                <a:cs typeface="Courier New" panose="02070309020205020404" pitchFamily="49" charset="0"/>
              </a:rPr>
              <a:t> synthesize-speech --region us-east-1 --output-format mp3 --voice-id Nicole --text "Text to say" audiofile.mp3</a:t>
            </a:r>
          </a:p>
          <a:p>
            <a:endParaRPr lang="en-US" sz="1100" dirty="0">
              <a:latin typeface="Courier New" panose="02070309020205020404" pitchFamily="49" charset="0"/>
              <a:cs typeface="Courier New" panose="02070309020205020404" pitchFamily="49" charset="0"/>
            </a:endParaRPr>
          </a:p>
          <a:p>
            <a:r>
              <a:rPr lang="en-US" sz="1100" dirty="0" err="1">
                <a:latin typeface="Courier New" panose="02070309020205020404" pitchFamily="49" charset="0"/>
                <a:cs typeface="Courier New" panose="02070309020205020404" pitchFamily="49" charset="0"/>
              </a:rPr>
              <a:t>Tổng</a:t>
            </a:r>
            <a:r>
              <a:rPr lang="en-US" sz="1100" dirty="0">
                <a:latin typeface="Courier New" panose="02070309020205020404" pitchFamily="49" charset="0"/>
                <a:cs typeface="Courier New" panose="02070309020205020404" pitchFamily="49" charset="0"/>
              </a:rPr>
              <a:t> </a:t>
            </a:r>
            <a:r>
              <a:rPr lang="en-US" sz="1100" dirty="0" err="1">
                <a:latin typeface="Courier New" panose="02070309020205020404" pitchFamily="49" charset="0"/>
                <a:cs typeface="Courier New" panose="02070309020205020404" pitchFamily="49" charset="0"/>
              </a:rPr>
              <a:t>hợp</a:t>
            </a:r>
            <a:r>
              <a:rPr lang="en-US" sz="1100" dirty="0">
                <a:latin typeface="Courier New" panose="02070309020205020404" pitchFamily="49" charset="0"/>
                <a:cs typeface="Courier New" panose="02070309020205020404" pitchFamily="49" charset="0"/>
              </a:rPr>
              <a:t> </a:t>
            </a:r>
            <a:r>
              <a:rPr lang="en-US" sz="1100" dirty="0" err="1">
                <a:latin typeface="Courier New" panose="02070309020205020404" pitchFamily="49" charset="0"/>
                <a:cs typeface="Courier New" panose="02070309020205020404" pitchFamily="49" charset="0"/>
              </a:rPr>
              <a:t>và</a:t>
            </a:r>
            <a:r>
              <a:rPr lang="en-US" sz="1100" dirty="0">
                <a:latin typeface="Courier New" panose="02070309020205020404" pitchFamily="49" charset="0"/>
                <a:cs typeface="Courier New" panose="02070309020205020404" pitchFamily="49" charset="0"/>
              </a:rPr>
              <a:t> </a:t>
            </a:r>
            <a:r>
              <a:rPr lang="en-US" sz="1100" dirty="0" err="1">
                <a:latin typeface="Courier New" panose="02070309020205020404" pitchFamily="49" charset="0"/>
                <a:cs typeface="Courier New" panose="02070309020205020404" pitchFamily="49" charset="0"/>
              </a:rPr>
              <a:t>trả</a:t>
            </a:r>
            <a:r>
              <a:rPr lang="en-US" sz="1100" dirty="0">
                <a:latin typeface="Courier New" panose="02070309020205020404" pitchFamily="49" charset="0"/>
                <a:cs typeface="Courier New" panose="02070309020205020404" pitchFamily="49" charset="0"/>
              </a:rPr>
              <a:t> </a:t>
            </a:r>
            <a:r>
              <a:rPr lang="en-US" sz="1100" dirty="0" err="1">
                <a:latin typeface="Courier New" panose="02070309020205020404" pitchFamily="49" charset="0"/>
                <a:cs typeface="Courier New" panose="02070309020205020404" pitchFamily="49" charset="0"/>
              </a:rPr>
              <a:t>kết</a:t>
            </a:r>
            <a:r>
              <a:rPr lang="en-US" sz="1100" dirty="0">
                <a:latin typeface="Courier New" panose="02070309020205020404" pitchFamily="49" charset="0"/>
                <a:cs typeface="Courier New" panose="02070309020205020404" pitchFamily="49" charset="0"/>
              </a:rPr>
              <a:t> </a:t>
            </a:r>
            <a:r>
              <a:rPr lang="en-US" sz="1100" dirty="0" err="1">
                <a:latin typeface="Courier New" panose="02070309020205020404" pitchFamily="49" charset="0"/>
                <a:cs typeface="Courier New" panose="02070309020205020404" pitchFamily="49" charset="0"/>
              </a:rPr>
              <a:t>quả</a:t>
            </a:r>
            <a:r>
              <a:rPr lang="en-US" sz="1100" dirty="0">
                <a:latin typeface="Courier New" panose="02070309020205020404" pitchFamily="49" charset="0"/>
                <a:cs typeface="Courier New" panose="02070309020205020404" pitchFamily="49" charset="0"/>
              </a:rPr>
              <a:t> </a:t>
            </a:r>
            <a:r>
              <a:rPr lang="en-US" sz="1100" dirty="0" err="1">
                <a:latin typeface="Courier New" panose="02070309020205020404" pitchFamily="49" charset="0"/>
                <a:cs typeface="Courier New" panose="02070309020205020404" pitchFamily="49" charset="0"/>
              </a:rPr>
              <a:t>từ</a:t>
            </a:r>
            <a:r>
              <a:rPr lang="en-US" sz="1100" dirty="0">
                <a:latin typeface="Courier New" panose="02070309020205020404" pitchFamily="49" charset="0"/>
                <a:cs typeface="Courier New" panose="02070309020205020404" pitchFamily="49" charset="0"/>
              </a:rPr>
              <a:t> AWS CLI </a:t>
            </a:r>
            <a:r>
              <a:rPr lang="en-US" sz="1100" dirty="0" err="1">
                <a:latin typeface="Courier New" panose="02070309020205020404" pitchFamily="49" charset="0"/>
                <a:cs typeface="Courier New" panose="02070309020205020404" pitchFamily="49" charset="0"/>
              </a:rPr>
              <a:t>luôn</a:t>
            </a:r>
            <a:endParaRPr lang="en-US" sz="1100" dirty="0">
              <a:latin typeface="Courier New" panose="02070309020205020404" pitchFamily="49" charset="0"/>
              <a:cs typeface="Courier New" panose="02070309020205020404" pitchFamily="49" charset="0"/>
            </a:endParaRPr>
          </a:p>
          <a:p>
            <a:endParaRPr lang="en-US" sz="1100" dirty="0">
              <a:latin typeface="Courier New" panose="02070309020205020404" pitchFamily="49" charset="0"/>
              <a:cs typeface="Courier New" panose="02070309020205020404" pitchFamily="49" charset="0"/>
            </a:endParaRPr>
          </a:p>
        </p:txBody>
      </p:sp>
      <p:sp>
        <p:nvSpPr>
          <p:cNvPr id="4" name="Slide Number Placeholder 3"/>
          <p:cNvSpPr>
            <a:spLocks noGrp="1"/>
          </p:cNvSpPr>
          <p:nvPr>
            <p:ph type="sldNum" sz="quarter" idx="10"/>
          </p:nvPr>
        </p:nvSpPr>
        <p:spPr/>
        <p:txBody>
          <a:bodyPr/>
          <a:lstStyle/>
          <a:p>
            <a:fld id="{69C3F2ED-74C5-7D4F-8560-0CC253E9A436}" type="slidenum">
              <a:rPr lang="en-US" smtClean="0"/>
              <a:pPr/>
              <a:t>11</a:t>
            </a:fld>
            <a:endParaRPr lang="en-US" dirty="0"/>
          </a:p>
        </p:txBody>
      </p:sp>
    </p:spTree>
    <p:extLst>
      <p:ext uri="{BB962C8B-B14F-4D97-AF65-F5344CB8AC3E}">
        <p14:creationId xmlns:p14="http://schemas.microsoft.com/office/powerpoint/2010/main" val="1458053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Trả</a:t>
            </a:r>
            <a:r>
              <a:rPr lang="en-US" dirty="0"/>
              <a:t> </a:t>
            </a:r>
            <a:r>
              <a:rPr lang="en-US" dirty="0" err="1"/>
              <a:t>về</a:t>
            </a:r>
            <a:r>
              <a:rPr lang="en-US" dirty="0"/>
              <a:t> </a:t>
            </a:r>
            <a:r>
              <a:rPr lang="en-US" dirty="0" err="1"/>
              <a:t>giá</a:t>
            </a:r>
            <a:r>
              <a:rPr lang="en-US" dirty="0"/>
              <a:t> </a:t>
            </a:r>
            <a:r>
              <a:rPr lang="en-US" dirty="0" err="1"/>
              <a:t>trị</a:t>
            </a:r>
            <a:r>
              <a:rPr lang="en-US" dirty="0"/>
              <a:t> </a:t>
            </a:r>
            <a:r>
              <a:rPr lang="en-US" dirty="0" err="1"/>
              <a:t>khẩu</a:t>
            </a:r>
            <a:r>
              <a:rPr lang="en-US" dirty="0"/>
              <a:t> </a:t>
            </a:r>
            <a:r>
              <a:rPr lang="en-US" dirty="0" err="1"/>
              <a:t>hình</a:t>
            </a:r>
            <a:r>
              <a:rPr lang="en-US" dirty="0"/>
              <a:t> </a:t>
            </a:r>
            <a:r>
              <a:rPr lang="en-US" dirty="0" err="1"/>
              <a:t>theo</a:t>
            </a:r>
            <a:r>
              <a:rPr lang="en-US" dirty="0"/>
              <a:t> </a:t>
            </a:r>
            <a:r>
              <a:rPr lang="en-US" dirty="0" err="1"/>
              <a:t>từng</a:t>
            </a:r>
            <a:r>
              <a:rPr lang="en-US" dirty="0"/>
              <a:t> </a:t>
            </a:r>
            <a:r>
              <a:rPr lang="en-US" dirty="0" err="1"/>
              <a:t>từ</a:t>
            </a:r>
            <a:r>
              <a:rPr lang="en-US" dirty="0"/>
              <a:t> , </a:t>
            </a:r>
            <a:r>
              <a:rPr lang="en-US" dirty="0" err="1"/>
              <a:t>vai</a:t>
            </a:r>
            <a:r>
              <a:rPr lang="en-US" dirty="0"/>
              <a:t> </a:t>
            </a:r>
            <a:r>
              <a:rPr lang="en-US" dirty="0" err="1"/>
              <a:t>zờ</a:t>
            </a:r>
            <a:r>
              <a:rPr lang="en-US" dirty="0"/>
              <a:t> </a:t>
            </a:r>
            <a:r>
              <a:rPr lang="en-US" dirty="0" err="1"/>
              <a:t>meis</a:t>
            </a:r>
            <a:r>
              <a:rPr lang="en-US" dirty="0"/>
              <a:t>.</a:t>
            </a:r>
          </a:p>
          <a:p>
            <a:r>
              <a:rPr lang="en-US" dirty="0" err="1"/>
              <a:t>Mỗi</a:t>
            </a:r>
            <a:r>
              <a:rPr lang="en-US" dirty="0"/>
              <a:t> </a:t>
            </a:r>
            <a:r>
              <a:rPr lang="en-US" dirty="0" err="1"/>
              <a:t>ngôn</a:t>
            </a:r>
            <a:r>
              <a:rPr lang="en-US" dirty="0"/>
              <a:t> </a:t>
            </a:r>
            <a:r>
              <a:rPr lang="en-US" dirty="0" err="1"/>
              <a:t>ngữ</a:t>
            </a:r>
            <a:r>
              <a:rPr lang="en-US" dirty="0"/>
              <a:t> </a:t>
            </a:r>
            <a:r>
              <a:rPr lang="en-US" dirty="0" err="1"/>
              <a:t>có</a:t>
            </a:r>
            <a:r>
              <a:rPr lang="en-US" dirty="0"/>
              <a:t> </a:t>
            </a:r>
            <a:r>
              <a:rPr lang="en-US" dirty="0" err="1"/>
              <a:t>giá</a:t>
            </a:r>
            <a:r>
              <a:rPr lang="en-US" dirty="0"/>
              <a:t> </a:t>
            </a:r>
            <a:r>
              <a:rPr lang="en-US" dirty="0" err="1"/>
              <a:t>trị</a:t>
            </a:r>
            <a:r>
              <a:rPr lang="en-US" dirty="0"/>
              <a:t> </a:t>
            </a:r>
            <a:r>
              <a:rPr lang="en-US" dirty="0" err="1"/>
              <a:t>khẩu</a:t>
            </a:r>
            <a:r>
              <a:rPr lang="en-US" dirty="0"/>
              <a:t> </a:t>
            </a:r>
            <a:r>
              <a:rPr lang="en-US" dirty="0" err="1"/>
              <a:t>hình</a:t>
            </a:r>
            <a:r>
              <a:rPr lang="en-US" dirty="0"/>
              <a:t> </a:t>
            </a:r>
            <a:r>
              <a:rPr lang="en-US" dirty="0" err="1"/>
              <a:t>khác</a:t>
            </a:r>
            <a:r>
              <a:rPr lang="en-US" dirty="0"/>
              <a:t> </a:t>
            </a:r>
            <a:r>
              <a:rPr lang="en-US" dirty="0" err="1"/>
              <a:t>nhau</a:t>
            </a:r>
            <a:r>
              <a:rPr lang="en-US" dirty="0"/>
              <a:t> </a:t>
            </a:r>
            <a:r>
              <a:rPr lang="en-US" dirty="0" err="1"/>
              <a:t>theo</a:t>
            </a:r>
            <a:r>
              <a:rPr lang="en-US" dirty="0"/>
              <a:t> </a:t>
            </a:r>
            <a:r>
              <a:rPr lang="en-US" dirty="0" err="1"/>
              <a:t>từng</a:t>
            </a:r>
            <a:r>
              <a:rPr lang="en-US" dirty="0"/>
              <a:t> </a:t>
            </a:r>
            <a:r>
              <a:rPr lang="en-US" dirty="0" err="1"/>
              <a:t>từ</a:t>
            </a:r>
            <a:r>
              <a:rPr lang="en-US" dirty="0"/>
              <a:t> .</a:t>
            </a:r>
          </a:p>
          <a:p>
            <a:endParaRPr lang="en-US" dirty="0"/>
          </a:p>
          <a:p>
            <a:r>
              <a:rPr lang="en-US" dirty="0"/>
              <a:t>Then run again</a:t>
            </a:r>
            <a:r>
              <a:rPr lang="en-US" baseline="0" dirty="0"/>
              <a:t> to look at the visemes:</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Arial"/>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err="1">
                <a:solidFill>
                  <a:schemeClr val="tx1"/>
                </a:solidFill>
                <a:effectLst/>
                <a:latin typeface="Courier" pitchFamily="2" charset="0"/>
                <a:ea typeface="+mn-ea"/>
                <a:cs typeface="+mn-cs"/>
              </a:rPr>
              <a:t>aws</a:t>
            </a:r>
            <a:r>
              <a:rPr lang="en-US" sz="1200" kern="1200" dirty="0">
                <a:solidFill>
                  <a:schemeClr val="tx1"/>
                </a:solidFill>
                <a:effectLst/>
                <a:latin typeface="Courier" pitchFamily="2" charset="0"/>
                <a:ea typeface="+mn-ea"/>
                <a:cs typeface="+mn-cs"/>
              </a:rPr>
              <a:t> </a:t>
            </a:r>
            <a:r>
              <a:rPr lang="en-US" sz="1200" kern="1200" dirty="0" err="1">
                <a:solidFill>
                  <a:schemeClr val="tx1"/>
                </a:solidFill>
                <a:effectLst/>
                <a:latin typeface="Courier" pitchFamily="2" charset="0"/>
                <a:ea typeface="+mn-ea"/>
                <a:cs typeface="+mn-cs"/>
              </a:rPr>
              <a:t>polly</a:t>
            </a:r>
            <a:r>
              <a:rPr lang="en-US" sz="1200" kern="1200" dirty="0">
                <a:solidFill>
                  <a:schemeClr val="tx1"/>
                </a:solidFill>
                <a:effectLst/>
                <a:latin typeface="Courier" pitchFamily="2" charset="0"/>
                <a:ea typeface="+mn-ea"/>
                <a:cs typeface="+mn-cs"/>
              </a:rPr>
              <a:t> synthesize-speech --region us-east-1 --output-format "json" --voice-id Russell --speech-mark-types "viseme" "word" --text "hello this is a test"  </a:t>
            </a:r>
            <a:r>
              <a:rPr lang="en-US" sz="1200" kern="1200" dirty="0" err="1">
                <a:solidFill>
                  <a:schemeClr val="tx1"/>
                </a:solidFill>
                <a:effectLst/>
                <a:latin typeface="Courier" pitchFamily="2" charset="0"/>
                <a:ea typeface="+mn-ea"/>
                <a:cs typeface="+mn-cs"/>
              </a:rPr>
              <a:t>out.json</a:t>
            </a:r>
            <a:r>
              <a:rPr lang="en-US" sz="1200" kern="1200" dirty="0">
                <a:solidFill>
                  <a:schemeClr val="tx1"/>
                </a:solidFill>
                <a:effectLst/>
                <a:latin typeface="Courier" pitchFamily="2" charset="0"/>
                <a:ea typeface="+mn-ea"/>
                <a:cs typeface="+mn-cs"/>
              </a:rPr>
              <a:t>; vi </a:t>
            </a:r>
            <a:r>
              <a:rPr lang="en-US" sz="1200" kern="1200" dirty="0" err="1">
                <a:solidFill>
                  <a:schemeClr val="tx1"/>
                </a:solidFill>
                <a:effectLst/>
                <a:latin typeface="Courier" pitchFamily="2" charset="0"/>
                <a:ea typeface="+mn-ea"/>
                <a:cs typeface="+mn-cs"/>
              </a:rPr>
              <a:t>out.json</a:t>
            </a:r>
            <a:endParaRPr lang="en-US" sz="1200" kern="1200" dirty="0">
              <a:solidFill>
                <a:schemeClr val="tx1"/>
              </a:solidFill>
              <a:effectLst/>
              <a:latin typeface="Courier" pitchFamily="2" charset="0"/>
              <a:ea typeface="+mn-ea"/>
              <a:cs typeface="+mn-cs"/>
            </a:endParaRPr>
          </a:p>
          <a:p>
            <a:endParaRPr lang="en-US" baseline="0"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12</a:t>
            </a:fld>
            <a:endParaRPr lang="en-US" dirty="0"/>
          </a:p>
        </p:txBody>
      </p:sp>
    </p:spTree>
    <p:extLst>
      <p:ext uri="{BB962C8B-B14F-4D97-AF65-F5344CB8AC3E}">
        <p14:creationId xmlns:p14="http://schemas.microsoft.com/office/powerpoint/2010/main" val="36420310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run again</a:t>
            </a:r>
            <a:r>
              <a:rPr lang="en-US" baseline="0" dirty="0"/>
              <a:t> to look at the </a:t>
            </a:r>
            <a:r>
              <a:rPr lang="en-US" baseline="0" dirty="0" err="1"/>
              <a:t>visemes</a:t>
            </a:r>
            <a:r>
              <a:rPr lang="en-US" baseline="0" dirty="0"/>
              <a:t>:</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err="1">
                <a:solidFill>
                  <a:schemeClr val="tx1"/>
                </a:solidFill>
                <a:effectLst/>
                <a:latin typeface="Arial"/>
                <a:ea typeface="+mn-ea"/>
                <a:cs typeface="+mn-cs"/>
              </a:rPr>
              <a:t>aws</a:t>
            </a:r>
            <a:r>
              <a:rPr lang="en-US" sz="1200" kern="1200" dirty="0">
                <a:solidFill>
                  <a:schemeClr val="tx1"/>
                </a:solidFill>
                <a:effectLst/>
                <a:latin typeface="Arial"/>
                <a:ea typeface="+mn-ea"/>
                <a:cs typeface="+mn-cs"/>
              </a:rPr>
              <a:t> </a:t>
            </a:r>
            <a:r>
              <a:rPr lang="en-US" sz="1200" kern="1200" dirty="0" err="1">
                <a:solidFill>
                  <a:schemeClr val="tx1"/>
                </a:solidFill>
                <a:effectLst/>
                <a:latin typeface="Arial"/>
                <a:ea typeface="+mn-ea"/>
                <a:cs typeface="+mn-cs"/>
              </a:rPr>
              <a:t>polly</a:t>
            </a:r>
            <a:r>
              <a:rPr lang="en-US" sz="1200" kern="1200" dirty="0">
                <a:solidFill>
                  <a:schemeClr val="tx1"/>
                </a:solidFill>
                <a:effectLst/>
                <a:latin typeface="Arial"/>
                <a:ea typeface="+mn-ea"/>
                <a:cs typeface="+mn-cs"/>
              </a:rPr>
              <a:t> synthesize-speech --region us-east-1 --output-format "</a:t>
            </a:r>
            <a:r>
              <a:rPr lang="en-US" sz="1200" kern="1200" dirty="0" err="1">
                <a:solidFill>
                  <a:schemeClr val="tx1"/>
                </a:solidFill>
                <a:effectLst/>
                <a:latin typeface="Arial"/>
                <a:ea typeface="+mn-ea"/>
                <a:cs typeface="+mn-cs"/>
              </a:rPr>
              <a:t>json</a:t>
            </a:r>
            <a:r>
              <a:rPr lang="en-US" sz="1200" kern="1200" dirty="0">
                <a:solidFill>
                  <a:schemeClr val="tx1"/>
                </a:solidFill>
                <a:effectLst/>
                <a:latin typeface="Arial"/>
                <a:ea typeface="+mn-ea"/>
                <a:cs typeface="+mn-cs"/>
              </a:rPr>
              <a:t>" --voice-id Russell --speech-mark-types "</a:t>
            </a:r>
            <a:r>
              <a:rPr lang="en-US" sz="1200" kern="1200" dirty="0" err="1">
                <a:solidFill>
                  <a:schemeClr val="tx1"/>
                </a:solidFill>
                <a:effectLst/>
                <a:latin typeface="Arial"/>
                <a:ea typeface="+mn-ea"/>
                <a:cs typeface="+mn-cs"/>
              </a:rPr>
              <a:t>viseme</a:t>
            </a:r>
            <a:r>
              <a:rPr lang="en-US" sz="1200" kern="1200" dirty="0">
                <a:solidFill>
                  <a:schemeClr val="tx1"/>
                </a:solidFill>
                <a:effectLst/>
                <a:latin typeface="Arial"/>
                <a:ea typeface="+mn-ea"/>
                <a:cs typeface="+mn-cs"/>
              </a:rPr>
              <a:t>" "word" --text "hello dev day nerds, this is a test"  </a:t>
            </a:r>
            <a:r>
              <a:rPr lang="en-US" sz="1200" kern="1200" dirty="0" err="1">
                <a:solidFill>
                  <a:schemeClr val="tx1"/>
                </a:solidFill>
                <a:effectLst/>
                <a:latin typeface="Arial"/>
                <a:ea typeface="+mn-ea"/>
                <a:cs typeface="+mn-cs"/>
              </a:rPr>
              <a:t>out.json</a:t>
            </a:r>
            <a:r>
              <a:rPr lang="en-US" sz="1200" kern="1200" dirty="0">
                <a:solidFill>
                  <a:schemeClr val="tx1"/>
                </a:solidFill>
                <a:effectLst/>
                <a:latin typeface="Arial"/>
                <a:ea typeface="+mn-ea"/>
                <a:cs typeface="+mn-cs"/>
              </a:rPr>
              <a:t>; vi </a:t>
            </a:r>
            <a:r>
              <a:rPr lang="en-US" sz="1200" kern="1200" dirty="0" err="1">
                <a:solidFill>
                  <a:schemeClr val="tx1"/>
                </a:solidFill>
                <a:effectLst/>
                <a:latin typeface="Arial"/>
                <a:ea typeface="+mn-ea"/>
                <a:cs typeface="+mn-cs"/>
              </a:rPr>
              <a:t>out.json</a:t>
            </a:r>
            <a:endParaRPr lang="en-US" sz="1200" kern="1200" dirty="0">
              <a:solidFill>
                <a:schemeClr val="tx1"/>
              </a:solidFill>
              <a:effectLst/>
              <a:latin typeface="Arial"/>
              <a:ea typeface="+mn-ea"/>
              <a:cs typeface="+mn-cs"/>
            </a:endParaRPr>
          </a:p>
          <a:p>
            <a:endParaRPr lang="en-US" baseline="0" dirty="0"/>
          </a:p>
          <a:p>
            <a:endParaRPr lang="en-US" baseline="0" dirty="0"/>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13</a:t>
            </a:fld>
            <a:endParaRPr lang="en-US" dirty="0"/>
          </a:p>
        </p:txBody>
      </p:sp>
    </p:spTree>
    <p:extLst>
      <p:ext uri="{BB962C8B-B14F-4D97-AF65-F5344CB8AC3E}">
        <p14:creationId xmlns:p14="http://schemas.microsoft.com/office/powerpoint/2010/main" val="4931089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r>
              <a:rPr lang="en-US"/>
              <a:t>ReInvent 2018</a:t>
            </a:r>
            <a:endParaRPr lang="en-US" dirty="0"/>
          </a:p>
        </p:txBody>
      </p:sp>
      <p:sp>
        <p:nvSpPr>
          <p:cNvPr id="5" name="Footer Placeholder 4"/>
          <p:cNvSpPr>
            <a:spLocks noGrp="1"/>
          </p:cNvSpPr>
          <p:nvPr>
            <p:ph type="ftr" sz="quarter" idx="4"/>
          </p:nvPr>
        </p:nvSpPr>
        <p:spPr/>
        <p:txBody>
          <a:bodyPr/>
          <a:lstStyle/>
          <a:p>
            <a:r>
              <a:rPr lang="en-US" altLang="x-none" sz="700">
                <a:solidFill>
                  <a:srgbClr val="282828"/>
                </a:solidFill>
                <a:latin typeface="Amazon Ember" charset="0"/>
                <a:ea typeface="Amazon Ember" charset="0"/>
                <a:cs typeface="Amazon Ember" charset="0"/>
              </a:rPr>
              <a:t>© 2018, Amazon Web Services, Inc. or its Affiliates. All rights reserved.</a:t>
            </a:r>
            <a:endParaRPr lang="en-US" altLang="x-none" sz="700" dirty="0">
              <a:solidFill>
                <a:srgbClr val="282828"/>
              </a:solidFill>
              <a:latin typeface="Amazon Ember" charset="0"/>
              <a:ea typeface="Amazon Ember" charset="0"/>
              <a:cs typeface="Amazon Ember" charset="0"/>
            </a:endParaRPr>
          </a:p>
        </p:txBody>
      </p:sp>
      <p:sp>
        <p:nvSpPr>
          <p:cNvPr id="6" name="Date Placeholder 5"/>
          <p:cNvSpPr>
            <a:spLocks noGrp="1"/>
          </p:cNvSpPr>
          <p:nvPr>
            <p:ph type="dt" idx="1"/>
          </p:nvPr>
        </p:nvSpPr>
        <p:spPr/>
        <p:txBody>
          <a:bodyPr/>
          <a:lstStyle/>
          <a:p>
            <a:fld id="{CA8E1BB1-B036-4140-B110-296DC0701D04}" type="datetime8">
              <a:rPr lang="en-US" smtClean="0"/>
              <a:pPr/>
              <a:t>6/10/21 10:02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19709998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spcAft>
                <a:spcPts val="600"/>
              </a:spcAft>
            </a:pPr>
            <a:r>
              <a:rPr lang="en-US" sz="1000" dirty="0"/>
              <a:t>Ko </a:t>
            </a:r>
            <a:r>
              <a:rPr lang="en-US" sz="1000" dirty="0" err="1"/>
              <a:t>thể</a:t>
            </a:r>
            <a:r>
              <a:rPr lang="en-US" sz="1000" dirty="0"/>
              <a:t> </a:t>
            </a:r>
            <a:r>
              <a:rPr lang="en-US" sz="1000" dirty="0" err="1"/>
              <a:t>phủ</a:t>
            </a:r>
            <a:r>
              <a:rPr lang="en-US" sz="1000" dirty="0"/>
              <a:t> </a:t>
            </a:r>
            <a:r>
              <a:rPr lang="en-US" sz="1000" dirty="0" err="1"/>
              <a:t>nhận</a:t>
            </a:r>
            <a:r>
              <a:rPr lang="en-US" sz="1000" dirty="0"/>
              <a:t> </a:t>
            </a:r>
            <a:r>
              <a:rPr lang="en-US" sz="1000" dirty="0" err="1"/>
              <a:t>sự</a:t>
            </a:r>
            <a:r>
              <a:rPr lang="en-US" sz="1000" dirty="0"/>
              <a:t> </a:t>
            </a:r>
            <a:r>
              <a:rPr lang="en-US" sz="1000" dirty="0" err="1"/>
              <a:t>quan</a:t>
            </a:r>
            <a:r>
              <a:rPr lang="en-US" sz="1000" dirty="0"/>
              <a:t> </a:t>
            </a:r>
            <a:r>
              <a:rPr lang="en-US" sz="1000" dirty="0" err="1"/>
              <a:t>trọng</a:t>
            </a:r>
            <a:r>
              <a:rPr lang="en-US" sz="1000" dirty="0"/>
              <a:t> </a:t>
            </a:r>
            <a:r>
              <a:rPr lang="en-US" sz="1000" dirty="0" err="1"/>
              <a:t>trong</a:t>
            </a:r>
            <a:r>
              <a:rPr lang="en-US" sz="1000" dirty="0"/>
              <a:t> </a:t>
            </a:r>
            <a:r>
              <a:rPr lang="en-US" sz="1000" dirty="0" err="1"/>
              <a:t>việc</a:t>
            </a:r>
            <a:r>
              <a:rPr lang="en-US" sz="1000" dirty="0"/>
              <a:t> </a:t>
            </a:r>
            <a:r>
              <a:rPr lang="en-US" sz="1000" dirty="0" err="1"/>
              <a:t>tương</a:t>
            </a:r>
            <a:r>
              <a:rPr lang="en-US" sz="1000" dirty="0"/>
              <a:t> </a:t>
            </a:r>
            <a:r>
              <a:rPr lang="en-US" sz="1000" dirty="0" err="1"/>
              <a:t>tác</a:t>
            </a:r>
            <a:r>
              <a:rPr lang="en-US" sz="1000" dirty="0"/>
              <a:t> bang </a:t>
            </a:r>
            <a:r>
              <a:rPr lang="en-US" sz="1000" dirty="0" err="1"/>
              <a:t>nhiều</a:t>
            </a:r>
            <a:r>
              <a:rPr lang="en-US" sz="1000" dirty="0"/>
              <a:t> Phuong </a:t>
            </a:r>
            <a:r>
              <a:rPr lang="en-US" sz="1000" dirty="0" err="1"/>
              <a:t>thức</a:t>
            </a:r>
            <a:r>
              <a:rPr lang="en-US" sz="1000" dirty="0"/>
              <a:t> </a:t>
            </a:r>
            <a:r>
              <a:rPr lang="en-US" sz="1000" dirty="0" err="1"/>
              <a:t>khác</a:t>
            </a:r>
            <a:r>
              <a:rPr lang="en-US" sz="1000" dirty="0"/>
              <a:t> </a:t>
            </a:r>
            <a:r>
              <a:rPr lang="en-US" sz="1000" dirty="0" err="1"/>
              <a:t>nhau</a:t>
            </a:r>
            <a:endParaRPr lang="en-US" sz="1000" dirty="0"/>
          </a:p>
          <a:p>
            <a:pPr algn="l">
              <a:spcAft>
                <a:spcPts val="600"/>
              </a:spcAft>
            </a:pPr>
            <a:endParaRPr lang="en-US" sz="1000" dirty="0"/>
          </a:p>
          <a:p>
            <a:pPr algn="l">
              <a:spcAft>
                <a:spcPts val="600"/>
              </a:spcAft>
            </a:pPr>
            <a:r>
              <a:rPr lang="en-US" sz="1000" dirty="0" err="1"/>
              <a:t>Ngay</a:t>
            </a:r>
            <a:r>
              <a:rPr lang="en-US" sz="1000" dirty="0"/>
              <a:t> </a:t>
            </a:r>
            <a:r>
              <a:rPr lang="en-US" sz="1000" dirty="0" err="1"/>
              <a:t>trong</a:t>
            </a:r>
            <a:r>
              <a:rPr lang="en-US" sz="1000" dirty="0"/>
              <a:t> my </a:t>
            </a:r>
            <a:r>
              <a:rPr lang="en-US" sz="1000" dirty="0" err="1"/>
              <a:t>vib</a:t>
            </a:r>
            <a:r>
              <a:rPr lang="en-US" sz="1000" dirty="0"/>
              <a:t> </a:t>
            </a:r>
            <a:r>
              <a:rPr lang="en-US" sz="1000" dirty="0" err="1"/>
              <a:t>cũng</a:t>
            </a:r>
            <a:r>
              <a:rPr lang="en-US" sz="1000" dirty="0"/>
              <a:t> </a:t>
            </a:r>
            <a:r>
              <a:rPr lang="en-US" sz="1000" dirty="0" err="1"/>
              <a:t>có</a:t>
            </a:r>
            <a:r>
              <a:rPr lang="en-US" sz="1000" dirty="0"/>
              <a:t> check face</a:t>
            </a:r>
          </a:p>
          <a:p>
            <a:pPr algn="l">
              <a:spcAft>
                <a:spcPts val="600"/>
              </a:spcAft>
            </a:pPr>
            <a:r>
              <a:rPr lang="en-US" sz="1000" dirty="0" err="1"/>
              <a:t>Hoặc</a:t>
            </a:r>
            <a:r>
              <a:rPr lang="en-US" sz="1000" dirty="0"/>
              <a:t> capture </a:t>
            </a:r>
            <a:r>
              <a:rPr lang="en-US" sz="1000" dirty="0" err="1"/>
              <a:t>thông</a:t>
            </a:r>
            <a:r>
              <a:rPr lang="en-US" sz="1000" dirty="0"/>
              <a:t> tin </a:t>
            </a:r>
            <a:r>
              <a:rPr lang="en-US" sz="1000" dirty="0" err="1"/>
              <a:t>thẻ</a:t>
            </a:r>
            <a:r>
              <a:rPr lang="en-US" sz="1000" dirty="0"/>
              <a:t> , </a:t>
            </a:r>
            <a:r>
              <a:rPr lang="en-US" sz="1000" dirty="0" err="1"/>
              <a:t>cmnd</a:t>
            </a:r>
            <a:r>
              <a:rPr lang="en-US" sz="1000" dirty="0"/>
              <a:t> , </a:t>
            </a:r>
            <a:r>
              <a:rPr lang="en-US" sz="1000" dirty="0" err="1"/>
              <a:t>giúp</a:t>
            </a:r>
            <a:r>
              <a:rPr lang="en-US" sz="1000" dirty="0"/>
              <a:t> </a:t>
            </a:r>
            <a:r>
              <a:rPr lang="en-US" sz="1000" dirty="0" err="1"/>
              <a:t>người</a:t>
            </a:r>
            <a:r>
              <a:rPr lang="en-US" sz="1000" dirty="0"/>
              <a:t> dung </a:t>
            </a:r>
            <a:r>
              <a:rPr lang="en-US" sz="1000" dirty="0" err="1"/>
              <a:t>đăng</a:t>
            </a:r>
            <a:r>
              <a:rPr lang="en-US" sz="1000" dirty="0"/>
              <a:t> </a:t>
            </a:r>
            <a:r>
              <a:rPr lang="en-US" sz="1000" dirty="0" err="1"/>
              <a:t>ký</a:t>
            </a:r>
            <a:r>
              <a:rPr lang="en-US" sz="1000" dirty="0"/>
              <a:t> </a:t>
            </a:r>
            <a:r>
              <a:rPr lang="en-US" sz="1000" dirty="0" err="1"/>
              <a:t>nhanh</a:t>
            </a:r>
            <a:r>
              <a:rPr lang="en-US" sz="1000" dirty="0"/>
              <a:t>.</a:t>
            </a:r>
          </a:p>
          <a:p>
            <a:pPr algn="l">
              <a:spcAft>
                <a:spcPts val="600"/>
              </a:spcAft>
            </a:pPr>
            <a:endParaRPr lang="en-US" sz="1000" dirty="0"/>
          </a:p>
          <a:p>
            <a:pPr algn="l">
              <a:spcAft>
                <a:spcPts val="600"/>
              </a:spcAft>
            </a:pPr>
            <a:r>
              <a:rPr lang="en-US" sz="1000" dirty="0"/>
              <a:t>Traditional</a:t>
            </a:r>
            <a:r>
              <a:rPr lang="en-US" sz="1000" baseline="0" dirty="0"/>
              <a:t> interfaces for applications have been dominated by tactile interfaces. What I mean by this is when we interact with applications to help them understand our needs, we provide input using a keyboard, or a mouse or through touch.</a:t>
            </a:r>
          </a:p>
          <a:p>
            <a:pPr algn="l">
              <a:spcAft>
                <a:spcPts val="600"/>
              </a:spcAft>
            </a:pPr>
            <a:endParaRPr lang="en-US" sz="1000" baseline="0" dirty="0"/>
          </a:p>
          <a:p>
            <a:pPr algn="l">
              <a:spcAft>
                <a:spcPts val="600"/>
              </a:spcAft>
            </a:pPr>
            <a:r>
              <a:rPr lang="en-US" sz="1000" baseline="0" dirty="0"/>
              <a:t>This is a very different model to how we, as humans, interact and most importantly, understand, the world around us. Right now, you’re hearing my voice, which is providing one input, but you’re also using your eyes to gather information. You can see the slides up on the screen, and you can see me up here walking around. From this interface, you can gather a lot of information that is not conveyed my speech. You can see that I’m slightly terrified, but you can also see that I’m wearing an Amazon shirt. You can also tell that I’m male and hopefully on the right side of middle aged. Hopefully I also seem pretty excited to be here. All of this information is conveyed through the visual medium. </a:t>
            </a:r>
          </a:p>
          <a:p>
            <a:pPr algn="l">
              <a:spcAft>
                <a:spcPts val="600"/>
              </a:spcAft>
            </a:pPr>
            <a:endParaRPr lang="en-US" sz="1000" baseline="0" dirty="0"/>
          </a:p>
          <a:p>
            <a:pPr algn="l">
              <a:spcAft>
                <a:spcPts val="600"/>
              </a:spcAft>
            </a:pPr>
            <a:r>
              <a:rPr lang="en-US" sz="1000" baseline="0" dirty="0"/>
              <a:t>So as our second multimodal interface for applications, I’ll now take you through Amazon </a:t>
            </a:r>
            <a:r>
              <a:rPr lang="en-US" sz="1000" baseline="0" dirty="0" err="1"/>
              <a:t>Rekognition</a:t>
            </a:r>
            <a:r>
              <a:rPr lang="en-US" sz="1000" baseline="0" dirty="0"/>
              <a:t>. </a:t>
            </a:r>
          </a:p>
        </p:txBody>
      </p:sp>
      <p:sp>
        <p:nvSpPr>
          <p:cNvPr id="4" name="Slide Number Placeholder 3"/>
          <p:cNvSpPr>
            <a:spLocks noGrp="1"/>
          </p:cNvSpPr>
          <p:nvPr>
            <p:ph type="sldNum" sz="quarter" idx="10"/>
          </p:nvPr>
        </p:nvSpPr>
        <p:spPr/>
        <p:txBody>
          <a:bodyPr/>
          <a:lstStyle/>
          <a:p>
            <a:fld id="{69C3F2ED-74C5-7D4F-8560-0CC253E9A436}" type="slidenum">
              <a:rPr lang="en-US" smtClean="0"/>
              <a:pPr/>
              <a:t>15</a:t>
            </a:fld>
            <a:endParaRPr lang="en-US" dirty="0"/>
          </a:p>
        </p:txBody>
      </p:sp>
    </p:spTree>
    <p:extLst>
      <p:ext uri="{BB962C8B-B14F-4D97-AF65-F5344CB8AC3E}">
        <p14:creationId xmlns:p14="http://schemas.microsoft.com/office/powerpoint/2010/main" val="37615409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Một</a:t>
            </a:r>
            <a:r>
              <a:rPr lang="en-US" dirty="0"/>
              <a:t> </a:t>
            </a:r>
            <a:r>
              <a:rPr lang="en-US" dirty="0" err="1"/>
              <a:t>số</a:t>
            </a:r>
            <a:r>
              <a:rPr lang="en-US" dirty="0"/>
              <a:t> trường </a:t>
            </a:r>
            <a:r>
              <a:rPr lang="en-US" dirty="0" err="1"/>
              <a:t>hợp</a:t>
            </a:r>
            <a:r>
              <a:rPr lang="en-US" dirty="0"/>
              <a:t> </a:t>
            </a:r>
            <a:r>
              <a:rPr lang="en-US" dirty="0" err="1"/>
              <a:t>sử</a:t>
            </a:r>
            <a:r>
              <a:rPr lang="en-US" dirty="0"/>
              <a:t> dung </a:t>
            </a:r>
            <a:r>
              <a:rPr lang="en-US" dirty="0" err="1"/>
              <a:t>của</a:t>
            </a:r>
            <a:r>
              <a:rPr lang="en-US" dirty="0"/>
              <a:t> </a:t>
            </a:r>
            <a:r>
              <a:rPr lang="en-US" dirty="0" err="1"/>
              <a:t>Rekognition</a:t>
            </a:r>
            <a:endParaRPr lang="en-US" dirty="0"/>
          </a:p>
          <a:p>
            <a:endParaRPr lang="en-US" dirty="0"/>
          </a:p>
          <a:p>
            <a:r>
              <a:rPr lang="en-US" dirty="0" err="1"/>
              <a:t>Phát</a:t>
            </a:r>
            <a:r>
              <a:rPr lang="en-US" dirty="0"/>
              <a:t> </a:t>
            </a:r>
            <a:r>
              <a:rPr lang="en-US" dirty="0" err="1"/>
              <a:t>hiện</a:t>
            </a:r>
            <a:r>
              <a:rPr lang="en-US" dirty="0"/>
              <a:t> object </a:t>
            </a:r>
            <a:r>
              <a:rPr lang="en-US" dirty="0" err="1"/>
              <a:t>và</a:t>
            </a:r>
            <a:r>
              <a:rPr lang="en-US" dirty="0"/>
              <a:t> </a:t>
            </a:r>
            <a:r>
              <a:rPr lang="en-US" dirty="0" err="1"/>
              <a:t>loại</a:t>
            </a:r>
            <a:r>
              <a:rPr lang="en-US" dirty="0"/>
              <a:t> object </a:t>
            </a:r>
            <a:r>
              <a:rPr lang="en-US" dirty="0" err="1"/>
              <a:t>trong</a:t>
            </a:r>
            <a:r>
              <a:rPr lang="en-US" dirty="0"/>
              <a:t> </a:t>
            </a:r>
            <a:r>
              <a:rPr lang="en-US" dirty="0" err="1"/>
              <a:t>khung</a:t>
            </a:r>
            <a:r>
              <a:rPr lang="en-US" dirty="0"/>
              <a:t> </a:t>
            </a:r>
            <a:r>
              <a:rPr lang="en-US" dirty="0" err="1"/>
              <a:t>cảnh</a:t>
            </a:r>
            <a:endParaRPr lang="en-US" dirty="0"/>
          </a:p>
          <a:p>
            <a:r>
              <a:rPr lang="en-US" dirty="0"/>
              <a:t>( </a:t>
            </a:r>
            <a:r>
              <a:rPr lang="en-US" dirty="0" err="1"/>
              <a:t>cho</a:t>
            </a:r>
            <a:r>
              <a:rPr lang="en-US" dirty="0"/>
              <a:t> </a:t>
            </a:r>
            <a:r>
              <a:rPr lang="en-US" dirty="0" err="1"/>
              <a:t>phép</a:t>
            </a:r>
            <a:r>
              <a:rPr lang="en-US" dirty="0"/>
              <a:t> add custom model </a:t>
            </a:r>
            <a:r>
              <a:rPr lang="en-US" dirty="0" err="1"/>
              <a:t>vào</a:t>
            </a:r>
            <a:r>
              <a:rPr lang="en-US" dirty="0"/>
              <a:t> )</a:t>
            </a:r>
          </a:p>
          <a:p>
            <a:endParaRPr lang="en-US" dirty="0"/>
          </a:p>
          <a:p>
            <a:r>
              <a:rPr lang="en-US" dirty="0" err="1"/>
              <a:t>Phân</a:t>
            </a:r>
            <a:r>
              <a:rPr lang="en-US" dirty="0"/>
              <a:t> </a:t>
            </a:r>
            <a:r>
              <a:rPr lang="en-US" dirty="0" err="1"/>
              <a:t>tích</a:t>
            </a:r>
            <a:r>
              <a:rPr lang="en-US" dirty="0"/>
              <a:t> </a:t>
            </a:r>
            <a:r>
              <a:rPr lang="en-US" dirty="0" err="1"/>
              <a:t>khuôn</a:t>
            </a:r>
            <a:r>
              <a:rPr lang="en-US" dirty="0"/>
              <a:t> </a:t>
            </a:r>
            <a:r>
              <a:rPr lang="en-US" dirty="0" err="1"/>
              <a:t>mặt</a:t>
            </a:r>
            <a:r>
              <a:rPr lang="en-US" dirty="0"/>
              <a:t>,  so </a:t>
            </a:r>
            <a:r>
              <a:rPr lang="en-US" dirty="0" err="1"/>
              <a:t>sánh</a:t>
            </a:r>
            <a:r>
              <a:rPr lang="en-US" dirty="0"/>
              <a:t> </a:t>
            </a:r>
            <a:r>
              <a:rPr lang="en-US" dirty="0" err="1"/>
              <a:t>khuôn</a:t>
            </a:r>
            <a:r>
              <a:rPr lang="en-US" dirty="0"/>
              <a:t> </a:t>
            </a:r>
            <a:r>
              <a:rPr lang="en-US" dirty="0" err="1"/>
              <a:t>mặt</a:t>
            </a:r>
            <a:r>
              <a:rPr lang="en-US" dirty="0"/>
              <a:t>, </a:t>
            </a:r>
            <a:r>
              <a:rPr lang="en-US" dirty="0" err="1"/>
              <a:t>nhận</a:t>
            </a:r>
            <a:r>
              <a:rPr lang="en-US" dirty="0"/>
              <a:t> </a:t>
            </a:r>
            <a:r>
              <a:rPr lang="en-US" dirty="0" err="1"/>
              <a:t>diện</a:t>
            </a:r>
            <a:r>
              <a:rPr lang="en-US" dirty="0"/>
              <a:t> </a:t>
            </a:r>
            <a:r>
              <a:rPr lang="en-US" dirty="0" err="1"/>
              <a:t>khuôn</a:t>
            </a:r>
            <a:r>
              <a:rPr lang="en-US" dirty="0"/>
              <a:t> </a:t>
            </a:r>
            <a:r>
              <a:rPr lang="en-US" dirty="0" err="1"/>
              <a:t>mặt</a:t>
            </a:r>
            <a:endParaRPr lang="en-US" dirty="0"/>
          </a:p>
          <a:p>
            <a:endParaRPr lang="en-US" dirty="0"/>
          </a:p>
          <a:p>
            <a:r>
              <a:rPr lang="en-US" dirty="0" err="1"/>
              <a:t>Ứng</a:t>
            </a:r>
            <a:r>
              <a:rPr lang="en-US" dirty="0"/>
              <a:t> dung check in , face pass , </a:t>
            </a:r>
            <a:r>
              <a:rPr lang="en-US" dirty="0" err="1"/>
              <a:t>mua</a:t>
            </a:r>
            <a:r>
              <a:rPr lang="en-US" dirty="0"/>
              <a:t> </a:t>
            </a:r>
            <a:r>
              <a:rPr lang="en-US" dirty="0" err="1"/>
              <a:t>sắm</a:t>
            </a:r>
            <a:r>
              <a:rPr lang="en-US" dirty="0"/>
              <a:t> , loyalty , </a:t>
            </a:r>
            <a:r>
              <a:rPr lang="en-US" dirty="0" err="1"/>
              <a:t>đăng</a:t>
            </a:r>
            <a:r>
              <a:rPr lang="en-US" dirty="0"/>
              <a:t> </a:t>
            </a:r>
            <a:r>
              <a:rPr lang="en-US" dirty="0" err="1"/>
              <a:t>ký</a:t>
            </a:r>
            <a:r>
              <a:rPr lang="en-US" dirty="0"/>
              <a:t>. ..</a:t>
            </a:r>
          </a:p>
        </p:txBody>
      </p:sp>
      <p:sp>
        <p:nvSpPr>
          <p:cNvPr id="4" name="Slide Number Placeholder 3"/>
          <p:cNvSpPr>
            <a:spLocks noGrp="1"/>
          </p:cNvSpPr>
          <p:nvPr>
            <p:ph type="sldNum" sz="quarter" idx="10"/>
          </p:nvPr>
        </p:nvSpPr>
        <p:spPr/>
        <p:txBody>
          <a:bodyPr/>
          <a:lstStyle/>
          <a:p>
            <a:fld id="{69C3F2ED-74C5-7D4F-8560-0CC253E9A436}" type="slidenum">
              <a:rPr lang="en-US" smtClean="0"/>
              <a:pPr/>
              <a:t>16</a:t>
            </a:fld>
            <a:endParaRPr lang="en-US"/>
          </a:p>
        </p:txBody>
      </p:sp>
    </p:spTree>
    <p:extLst>
      <p:ext uri="{BB962C8B-B14F-4D97-AF65-F5344CB8AC3E}">
        <p14:creationId xmlns:p14="http://schemas.microsoft.com/office/powerpoint/2010/main" val="10588069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9C3F2ED-74C5-7D4F-8560-0CC253E9A436}" type="slidenum">
              <a:rPr lang="en-US" smtClean="0"/>
              <a:pPr/>
              <a:t>17</a:t>
            </a:fld>
            <a:endParaRPr lang="en-US"/>
          </a:p>
        </p:txBody>
      </p:sp>
    </p:spTree>
    <p:extLst>
      <p:ext uri="{BB962C8B-B14F-4D97-AF65-F5344CB8AC3E}">
        <p14:creationId xmlns:p14="http://schemas.microsoft.com/office/powerpoint/2010/main" val="27140268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Kết</a:t>
            </a:r>
            <a:r>
              <a:rPr lang="en-US" dirty="0"/>
              <a:t> </a:t>
            </a:r>
            <a:r>
              <a:rPr lang="en-US" dirty="0" err="1"/>
              <a:t>quả</a:t>
            </a:r>
            <a:r>
              <a:rPr lang="en-US" dirty="0"/>
              <a:t> </a:t>
            </a:r>
            <a:r>
              <a:rPr lang="en-US" dirty="0" err="1"/>
              <a:t>trả</a:t>
            </a:r>
            <a:r>
              <a:rPr lang="en-US" dirty="0"/>
              <a:t> </a:t>
            </a:r>
            <a:r>
              <a:rPr lang="en-US" dirty="0" err="1"/>
              <a:t>về</a:t>
            </a:r>
            <a:r>
              <a:rPr lang="en-US" dirty="0"/>
              <a:t> </a:t>
            </a:r>
            <a:r>
              <a:rPr lang="en-US" dirty="0" err="1"/>
              <a:t>dạng</a:t>
            </a:r>
            <a:r>
              <a:rPr lang="en-US" dirty="0"/>
              <a:t> json, </a:t>
            </a:r>
            <a:r>
              <a:rPr lang="en-US" dirty="0" err="1"/>
              <a:t>danh</a:t>
            </a:r>
            <a:r>
              <a:rPr lang="en-US" dirty="0"/>
              <a:t> </a:t>
            </a:r>
            <a:r>
              <a:rPr lang="en-US" dirty="0" err="1"/>
              <a:t>sách</a:t>
            </a:r>
            <a:r>
              <a:rPr lang="en-US" dirty="0"/>
              <a:t> object </a:t>
            </a:r>
            <a:r>
              <a:rPr lang="en-US" dirty="0" err="1"/>
              <a:t>và</a:t>
            </a:r>
            <a:r>
              <a:rPr lang="en-US" dirty="0"/>
              <a:t> </a:t>
            </a:r>
            <a:r>
              <a:rPr lang="en-US" dirty="0" err="1"/>
              <a:t>độ</a:t>
            </a:r>
            <a:r>
              <a:rPr lang="en-US" dirty="0"/>
              <a:t> confidence ( </a:t>
            </a:r>
            <a:r>
              <a:rPr lang="en-US" dirty="0" err="1"/>
              <a:t>tự</a:t>
            </a:r>
            <a:r>
              <a:rPr lang="en-US" dirty="0"/>
              <a:t> tin </a:t>
            </a:r>
            <a:r>
              <a:rPr lang="en-US" dirty="0" err="1"/>
              <a:t>đúng</a:t>
            </a:r>
            <a:r>
              <a:rPr lang="en-US" dirty="0"/>
              <a:t> )</a:t>
            </a:r>
          </a:p>
          <a:p>
            <a:endParaRPr lang="en-US" dirty="0"/>
          </a:p>
          <a:p>
            <a:r>
              <a:rPr lang="en-US" dirty="0" err="1"/>
              <a:t>Dĩ</a:t>
            </a:r>
            <a:r>
              <a:rPr lang="en-US" dirty="0"/>
              <a:t> </a:t>
            </a:r>
            <a:r>
              <a:rPr lang="en-US" dirty="0" err="1"/>
              <a:t>nhiên</a:t>
            </a:r>
            <a:r>
              <a:rPr lang="en-US" dirty="0"/>
              <a:t> </a:t>
            </a:r>
            <a:r>
              <a:rPr lang="en-US" dirty="0" err="1"/>
              <a:t>có</a:t>
            </a:r>
            <a:r>
              <a:rPr lang="en-US" dirty="0"/>
              <a:t> </a:t>
            </a:r>
            <a:r>
              <a:rPr lang="en-US" dirty="0" err="1"/>
              <a:t>hỗ</a:t>
            </a:r>
            <a:r>
              <a:rPr lang="en-US" dirty="0"/>
              <a:t> </a:t>
            </a:r>
            <a:r>
              <a:rPr lang="en-US" dirty="0" err="1"/>
              <a:t>trợ</a:t>
            </a:r>
            <a:r>
              <a:rPr lang="en-US" dirty="0"/>
              <a:t> bounding box , </a:t>
            </a:r>
            <a:r>
              <a:rPr lang="en-US" dirty="0" err="1"/>
              <a:t>khoanh</a:t>
            </a:r>
            <a:r>
              <a:rPr lang="en-US" dirty="0"/>
              <a:t> </a:t>
            </a:r>
            <a:r>
              <a:rPr lang="en-US" dirty="0" err="1"/>
              <a:t>vùng</a:t>
            </a:r>
            <a:r>
              <a:rPr lang="en-US" dirty="0"/>
              <a:t> </a:t>
            </a:r>
            <a:r>
              <a:rPr lang="en-US" dirty="0" err="1"/>
              <a:t>đối</a:t>
            </a:r>
            <a:r>
              <a:rPr lang="en-US" dirty="0"/>
              <a:t> </a:t>
            </a:r>
            <a:r>
              <a:rPr lang="en-US" dirty="0" err="1"/>
              <a:t>tượng</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18</a:t>
            </a:fld>
            <a:endParaRPr lang="en-US"/>
          </a:p>
        </p:txBody>
      </p:sp>
    </p:spTree>
    <p:extLst>
      <p:ext uri="{BB962C8B-B14F-4D97-AF65-F5344CB8AC3E}">
        <p14:creationId xmlns:p14="http://schemas.microsoft.com/office/powerpoint/2010/main" val="314353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Ví</a:t>
            </a:r>
            <a:r>
              <a:rPr lang="en-US" dirty="0"/>
              <a:t> </a:t>
            </a:r>
            <a:r>
              <a:rPr lang="en-US" dirty="0" err="1"/>
              <a:t>dụ</a:t>
            </a:r>
            <a:r>
              <a:rPr lang="en-US" dirty="0"/>
              <a:t>.:</a:t>
            </a:r>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19</a:t>
            </a:fld>
            <a:endParaRPr lang="en-US"/>
          </a:p>
        </p:txBody>
      </p:sp>
    </p:spTree>
    <p:extLst>
      <p:ext uri="{BB962C8B-B14F-4D97-AF65-F5344CB8AC3E}">
        <p14:creationId xmlns:p14="http://schemas.microsoft.com/office/powerpoint/2010/main" val="18445497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9C3F2ED-74C5-7D4F-8560-0CC253E9A436}" type="slidenum">
              <a:rPr lang="en-US" smtClean="0"/>
              <a:pPr/>
              <a:t>20</a:t>
            </a:fld>
            <a:endParaRPr lang="en-US"/>
          </a:p>
        </p:txBody>
      </p:sp>
    </p:spTree>
    <p:extLst>
      <p:ext uri="{BB962C8B-B14F-4D97-AF65-F5344CB8AC3E}">
        <p14:creationId xmlns:p14="http://schemas.microsoft.com/office/powerpoint/2010/main" val="34286740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Tuần</a:t>
            </a:r>
            <a:r>
              <a:rPr lang="en-US" dirty="0"/>
              <a:t> </a:t>
            </a:r>
            <a:r>
              <a:rPr lang="en-US" dirty="0" err="1"/>
              <a:t>trước</a:t>
            </a:r>
            <a:endParaRPr lang="en-US" dirty="0"/>
          </a:p>
          <a:p>
            <a:endParaRPr lang="en-US" dirty="0"/>
          </a:p>
          <a:p>
            <a:r>
              <a:rPr lang="en-US" dirty="0"/>
              <a:t>Add them </a:t>
            </a:r>
            <a:r>
              <a:rPr lang="en-US" dirty="0" err="1"/>
              <a:t>khả</a:t>
            </a:r>
            <a:r>
              <a:rPr lang="en-US" dirty="0"/>
              <a:t> </a:t>
            </a:r>
            <a:r>
              <a:rPr lang="en-US" dirty="0" err="1"/>
              <a:t>năng</a:t>
            </a:r>
            <a:r>
              <a:rPr lang="en-US" dirty="0"/>
              <a:t> </a:t>
            </a:r>
            <a:r>
              <a:rPr lang="en-US" dirty="0" err="1"/>
              <a:t>đa</a:t>
            </a:r>
            <a:r>
              <a:rPr lang="en-US" dirty="0"/>
              <a:t> </a:t>
            </a:r>
            <a:r>
              <a:rPr lang="en-US" dirty="0" err="1"/>
              <a:t>tương</a:t>
            </a:r>
            <a:r>
              <a:rPr lang="en-US" dirty="0"/>
              <a:t> </a:t>
            </a:r>
            <a:r>
              <a:rPr lang="en-US" dirty="0" err="1"/>
              <a:t>tác</a:t>
            </a:r>
            <a:r>
              <a:rPr lang="en-US" dirty="0"/>
              <a:t> </a:t>
            </a:r>
            <a:r>
              <a:rPr lang="en-US" dirty="0" err="1"/>
              <a:t>với</a:t>
            </a:r>
            <a:r>
              <a:rPr lang="en-US" dirty="0"/>
              <a:t> </a:t>
            </a:r>
            <a:r>
              <a:rPr lang="en-US" dirty="0" err="1"/>
              <a:t>các</a:t>
            </a:r>
            <a:r>
              <a:rPr lang="en-US" dirty="0"/>
              <a:t> </a:t>
            </a:r>
            <a:r>
              <a:rPr lang="en-US" dirty="0" err="1"/>
              <a:t>dịch</a:t>
            </a:r>
            <a:r>
              <a:rPr lang="en-US" dirty="0"/>
              <a:t> </a:t>
            </a:r>
            <a:r>
              <a:rPr lang="en-US" dirty="0" err="1"/>
              <a:t>vụ</a:t>
            </a:r>
            <a:r>
              <a:rPr lang="en-US" dirty="0"/>
              <a:t> AI </a:t>
            </a:r>
            <a:r>
              <a:rPr lang="en-US" dirty="0" err="1"/>
              <a:t>của</a:t>
            </a:r>
            <a:r>
              <a:rPr lang="en-US" dirty="0"/>
              <a:t> AWS </a:t>
            </a:r>
          </a:p>
          <a:p>
            <a:r>
              <a:rPr lang="en-US" dirty="0"/>
              <a:t>Polly , Lex , </a:t>
            </a:r>
            <a:r>
              <a:rPr lang="en-US" dirty="0" err="1"/>
              <a:t>Rekognition</a:t>
            </a:r>
            <a:r>
              <a:rPr lang="en-US" dirty="0"/>
              <a:t>.</a:t>
            </a:r>
          </a:p>
          <a:p>
            <a:endParaRPr lang="en-US" dirty="0"/>
          </a:p>
          <a:p>
            <a:r>
              <a:rPr lang="en-US" dirty="0" err="1"/>
              <a:t>Làm</a:t>
            </a:r>
            <a:r>
              <a:rPr lang="en-US" dirty="0"/>
              <a:t> lab , </a:t>
            </a:r>
            <a:r>
              <a:rPr lang="en-US" dirty="0" err="1"/>
              <a:t>giả</a:t>
            </a:r>
            <a:r>
              <a:rPr lang="en-US" dirty="0"/>
              <a:t> </a:t>
            </a:r>
            <a:r>
              <a:rPr lang="en-US" dirty="0" err="1"/>
              <a:t>lập</a:t>
            </a:r>
            <a:r>
              <a:rPr lang="en-US" dirty="0"/>
              <a:t> </a:t>
            </a:r>
            <a:r>
              <a:rPr lang="en-US" dirty="0" err="1"/>
              <a:t>khả</a:t>
            </a:r>
            <a:r>
              <a:rPr lang="en-US" dirty="0"/>
              <a:t> </a:t>
            </a:r>
            <a:r>
              <a:rPr lang="en-US" dirty="0" err="1"/>
              <a:t>năng</a:t>
            </a:r>
            <a:r>
              <a:rPr lang="en-US" dirty="0"/>
              <a:t> </a:t>
            </a:r>
            <a:r>
              <a:rPr lang="en-US" dirty="0" err="1"/>
              <a:t>tích</a:t>
            </a:r>
            <a:r>
              <a:rPr lang="en-US" dirty="0"/>
              <a:t> </a:t>
            </a:r>
            <a:r>
              <a:rPr lang="en-US" dirty="0" err="1"/>
              <a:t>hợp</a:t>
            </a:r>
            <a:r>
              <a:rPr lang="en-US" dirty="0"/>
              <a:t> </a:t>
            </a:r>
            <a:r>
              <a:rPr lang="en-US" dirty="0" err="1"/>
              <a:t>dịch</a:t>
            </a:r>
            <a:r>
              <a:rPr lang="en-US" dirty="0"/>
              <a:t> </a:t>
            </a:r>
            <a:r>
              <a:rPr lang="en-US" dirty="0" err="1"/>
              <a:t>vụ</a:t>
            </a:r>
            <a:r>
              <a:rPr lang="en-US" dirty="0"/>
              <a:t> AI vs </a:t>
            </a:r>
            <a:r>
              <a:rPr lang="en-US" dirty="0" err="1"/>
              <a:t>ứng</a:t>
            </a:r>
            <a:r>
              <a:rPr lang="en-US" dirty="0"/>
              <a:t> dung</a:t>
            </a:r>
          </a:p>
          <a:p>
            <a:endParaRPr lang="en-US" dirty="0"/>
          </a:p>
          <a:p>
            <a:r>
              <a:rPr lang="en-US" dirty="0"/>
              <a:t>Final version </a:t>
            </a:r>
            <a:r>
              <a:rPr lang="en-US" dirty="0" err="1"/>
              <a:t>của</a:t>
            </a:r>
            <a:r>
              <a:rPr lang="en-US" dirty="0"/>
              <a:t> MVP travel buddy – SPA , microservices, </a:t>
            </a:r>
            <a:r>
              <a:rPr lang="en-US" dirty="0" err="1"/>
              <a:t>severless</a:t>
            </a:r>
            <a:r>
              <a:rPr lang="en-US" dirty="0"/>
              <a:t> ,</a:t>
            </a:r>
            <a:r>
              <a:rPr lang="en-US" dirty="0" err="1"/>
              <a:t>polygot</a:t>
            </a:r>
            <a:r>
              <a:rPr lang="en-US" dirty="0"/>
              <a:t> </a:t>
            </a:r>
            <a:r>
              <a:rPr lang="en-US" dirty="0" err="1"/>
              <a:t>đa</a:t>
            </a:r>
            <a:r>
              <a:rPr lang="en-US" dirty="0"/>
              <a:t> </a:t>
            </a:r>
            <a:r>
              <a:rPr lang="en-US" dirty="0" err="1"/>
              <a:t>hình</a:t>
            </a:r>
            <a:r>
              <a:rPr lang="en-US" dirty="0"/>
              <a:t> , </a:t>
            </a:r>
            <a:r>
              <a:rPr lang="en-US" dirty="0" err="1"/>
              <a:t>và</a:t>
            </a:r>
            <a:r>
              <a:rPr lang="en-US" dirty="0"/>
              <a:t> cha t bot</a:t>
            </a:r>
          </a:p>
          <a:p>
            <a:endParaRPr lang="en-US" dirty="0"/>
          </a:p>
        </p:txBody>
      </p:sp>
      <p:sp>
        <p:nvSpPr>
          <p:cNvPr id="4" name="Header Placeholder 3"/>
          <p:cNvSpPr>
            <a:spLocks noGrp="1"/>
          </p:cNvSpPr>
          <p:nvPr>
            <p:ph type="hdr" sz="quarter"/>
          </p:nvPr>
        </p:nvSpPr>
        <p:spPr/>
        <p:txBody>
          <a:bodyPr/>
          <a:lstStyle/>
          <a:p>
            <a:r>
              <a:rPr lang="en-US"/>
              <a:t>ReInvent 2018</a:t>
            </a:r>
            <a:endParaRPr lang="en-US" dirty="0"/>
          </a:p>
        </p:txBody>
      </p:sp>
      <p:sp>
        <p:nvSpPr>
          <p:cNvPr id="5" name="Footer Placeholder 4"/>
          <p:cNvSpPr>
            <a:spLocks noGrp="1"/>
          </p:cNvSpPr>
          <p:nvPr>
            <p:ph type="ftr" sz="quarter" idx="4"/>
          </p:nvPr>
        </p:nvSpPr>
        <p:spPr/>
        <p:txBody>
          <a:bodyPr/>
          <a:lstStyle/>
          <a:p>
            <a:r>
              <a:rPr lang="en-US" altLang="x-none" sz="700" dirty="0">
                <a:solidFill>
                  <a:srgbClr val="282828"/>
                </a:solidFill>
              </a:rPr>
              <a:t>© 2018, Amazon Web Services, Inc. or its Affiliates. All rights reserved.</a:t>
            </a:r>
          </a:p>
        </p:txBody>
      </p:sp>
      <p:sp>
        <p:nvSpPr>
          <p:cNvPr id="6" name="Date Placeholder 5"/>
          <p:cNvSpPr>
            <a:spLocks noGrp="1"/>
          </p:cNvSpPr>
          <p:nvPr>
            <p:ph type="dt" idx="1"/>
          </p:nvPr>
        </p:nvSpPr>
        <p:spPr/>
        <p:txBody>
          <a:bodyPr/>
          <a:lstStyle/>
          <a:p>
            <a:fld id="{CA8E1BB1-B036-4140-B110-296DC0701D04}" type="datetime8">
              <a:rPr lang="en-US" smtClean="0"/>
              <a:pPr/>
              <a:t>6/10/21 9:58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63662526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21</a:t>
            </a:fld>
            <a:endParaRPr lang="en-US"/>
          </a:p>
        </p:txBody>
      </p:sp>
    </p:spTree>
    <p:extLst>
      <p:ext uri="{BB962C8B-B14F-4D97-AF65-F5344CB8AC3E}">
        <p14:creationId xmlns:p14="http://schemas.microsoft.com/office/powerpoint/2010/main" val="36646119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Một</a:t>
            </a:r>
            <a:r>
              <a:rPr lang="en-US" dirty="0"/>
              <a:t> </a:t>
            </a:r>
            <a:r>
              <a:rPr lang="en-US" dirty="0" err="1"/>
              <a:t>số</a:t>
            </a:r>
            <a:r>
              <a:rPr lang="en-US" dirty="0"/>
              <a:t> use case </a:t>
            </a:r>
            <a:r>
              <a:rPr lang="en-US" dirty="0" err="1"/>
              <a:t>tham</a:t>
            </a:r>
            <a:r>
              <a:rPr lang="en-US" dirty="0"/>
              <a:t> </a:t>
            </a:r>
            <a:r>
              <a:rPr lang="en-US" dirty="0" err="1"/>
              <a:t>khảo</a:t>
            </a:r>
            <a:r>
              <a:rPr lang="en-US" dirty="0"/>
              <a:t> </a:t>
            </a:r>
            <a:r>
              <a:rPr lang="en-US" dirty="0" err="1"/>
              <a:t>cho</a:t>
            </a:r>
            <a:r>
              <a:rPr lang="en-US" dirty="0"/>
              <a:t> </a:t>
            </a:r>
            <a:r>
              <a:rPr lang="en-US" dirty="0" err="1"/>
              <a:t>Rekognition</a:t>
            </a:r>
            <a:r>
              <a:rPr lang="en-US" dirty="0"/>
              <a:t>.</a:t>
            </a:r>
          </a:p>
          <a:p>
            <a:endParaRPr lang="en-US" dirty="0"/>
          </a:p>
          <a:p>
            <a:pPr marL="171450" indent="-171450">
              <a:buFontTx/>
              <a:buChar char="-"/>
            </a:pPr>
            <a:r>
              <a:rPr lang="en-US" dirty="0" err="1"/>
              <a:t>Tính</a:t>
            </a:r>
            <a:r>
              <a:rPr lang="en-US" dirty="0"/>
              <a:t> </a:t>
            </a:r>
            <a:r>
              <a:rPr lang="en-US" dirty="0" err="1"/>
              <a:t>năng</a:t>
            </a:r>
            <a:r>
              <a:rPr lang="en-US" dirty="0"/>
              <a:t> </a:t>
            </a:r>
            <a:r>
              <a:rPr lang="en-US" dirty="0" err="1"/>
              <a:t>tìm</a:t>
            </a:r>
            <a:r>
              <a:rPr lang="en-US" dirty="0"/>
              <a:t> </a:t>
            </a:r>
            <a:r>
              <a:rPr lang="en-US" dirty="0" err="1"/>
              <a:t>kiếm</a:t>
            </a:r>
            <a:r>
              <a:rPr lang="en-US" dirty="0"/>
              <a:t> </a:t>
            </a:r>
            <a:r>
              <a:rPr lang="en-US" dirty="0" err="1"/>
              <a:t>thông</a:t>
            </a:r>
            <a:r>
              <a:rPr lang="en-US" dirty="0"/>
              <a:t> </a:t>
            </a:r>
            <a:r>
              <a:rPr lang="en-US" dirty="0" err="1"/>
              <a:t>minh</a:t>
            </a:r>
            <a:r>
              <a:rPr lang="en-US" dirty="0"/>
              <a:t> , </a:t>
            </a:r>
            <a:r>
              <a:rPr lang="en-US" dirty="0" err="1"/>
              <a:t>dựa</a:t>
            </a:r>
            <a:r>
              <a:rPr lang="en-US" dirty="0"/>
              <a:t> </a:t>
            </a:r>
            <a:r>
              <a:rPr lang="en-US" dirty="0" err="1"/>
              <a:t>trên</a:t>
            </a:r>
            <a:r>
              <a:rPr lang="en-US" dirty="0"/>
              <a:t> </a:t>
            </a:r>
            <a:r>
              <a:rPr lang="en-US" dirty="0" err="1"/>
              <a:t>gán</a:t>
            </a:r>
            <a:r>
              <a:rPr lang="en-US" dirty="0"/>
              <a:t> </a:t>
            </a:r>
            <a:r>
              <a:rPr lang="en-US" dirty="0" err="1"/>
              <a:t>nhãn</a:t>
            </a:r>
            <a:r>
              <a:rPr lang="en-US" dirty="0"/>
              <a:t> </a:t>
            </a:r>
            <a:r>
              <a:rPr lang="en-US" dirty="0" err="1"/>
              <a:t>chủ</a:t>
            </a:r>
            <a:r>
              <a:rPr lang="en-US" dirty="0"/>
              <a:t> </a:t>
            </a:r>
            <a:r>
              <a:rPr lang="en-US" dirty="0" err="1"/>
              <a:t>đề</a:t>
            </a:r>
            <a:r>
              <a:rPr lang="en-US" dirty="0"/>
              <a:t> </a:t>
            </a:r>
            <a:r>
              <a:rPr lang="en-US" dirty="0" err="1"/>
              <a:t>cho</a:t>
            </a:r>
            <a:r>
              <a:rPr lang="en-US" dirty="0"/>
              <a:t> </a:t>
            </a:r>
            <a:r>
              <a:rPr lang="en-US" dirty="0" err="1"/>
              <a:t>hình</a:t>
            </a:r>
            <a:r>
              <a:rPr lang="en-US" dirty="0"/>
              <a:t> </a:t>
            </a:r>
            <a:r>
              <a:rPr lang="en-US" dirty="0" err="1"/>
              <a:t>ảnh</a:t>
            </a:r>
            <a:r>
              <a:rPr lang="en-US" dirty="0"/>
              <a:t> 1 </a:t>
            </a:r>
            <a:r>
              <a:rPr lang="en-US" dirty="0" err="1"/>
              <a:t>cách</a:t>
            </a:r>
            <a:r>
              <a:rPr lang="en-US" dirty="0"/>
              <a:t> </a:t>
            </a:r>
            <a:r>
              <a:rPr lang="en-US" dirty="0" err="1"/>
              <a:t>tự</a:t>
            </a:r>
            <a:r>
              <a:rPr lang="en-US" dirty="0"/>
              <a:t> </a:t>
            </a:r>
            <a:r>
              <a:rPr lang="en-US" dirty="0" err="1"/>
              <a:t>động</a:t>
            </a:r>
            <a:endParaRPr lang="en-US" dirty="0"/>
          </a:p>
          <a:p>
            <a:pPr marL="171450" indent="-171450">
              <a:buFontTx/>
              <a:buChar char="-"/>
            </a:pPr>
            <a:r>
              <a:rPr lang="en-US" dirty="0" err="1"/>
              <a:t>Tự</a:t>
            </a:r>
            <a:r>
              <a:rPr lang="en-US" dirty="0"/>
              <a:t> </a:t>
            </a:r>
            <a:r>
              <a:rPr lang="en-US" dirty="0" err="1"/>
              <a:t>gán</a:t>
            </a:r>
            <a:r>
              <a:rPr lang="en-US" dirty="0"/>
              <a:t> tag </a:t>
            </a:r>
            <a:r>
              <a:rPr lang="en-US" dirty="0" err="1"/>
              <a:t>hình</a:t>
            </a:r>
            <a:r>
              <a:rPr lang="en-US" dirty="0"/>
              <a:t> </a:t>
            </a:r>
            <a:r>
              <a:rPr lang="en-US" dirty="0" err="1"/>
              <a:t>ảnh</a:t>
            </a:r>
            <a:r>
              <a:rPr lang="en-US" dirty="0"/>
              <a:t> </a:t>
            </a:r>
            <a:r>
              <a:rPr lang="en-US" dirty="0" err="1"/>
              <a:t>được</a:t>
            </a:r>
            <a:r>
              <a:rPr lang="en-US" dirty="0"/>
              <a:t> upload </a:t>
            </a: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22</a:t>
            </a:fld>
            <a:endParaRPr lang="en-US"/>
          </a:p>
        </p:txBody>
      </p:sp>
    </p:spTree>
    <p:extLst>
      <p:ext uri="{BB962C8B-B14F-4D97-AF65-F5344CB8AC3E}">
        <p14:creationId xmlns:p14="http://schemas.microsoft.com/office/powerpoint/2010/main" val="38090921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Ví</a:t>
            </a:r>
            <a:r>
              <a:rPr lang="en-US" dirty="0"/>
              <a:t> </a:t>
            </a:r>
            <a:r>
              <a:rPr lang="en-US" dirty="0" err="1"/>
              <a:t>dụ</a:t>
            </a:r>
            <a:r>
              <a:rPr lang="en-US" dirty="0"/>
              <a:t> </a:t>
            </a:r>
            <a:r>
              <a:rPr lang="en-US" dirty="0" err="1"/>
              <a:t>tìm</a:t>
            </a:r>
            <a:r>
              <a:rPr lang="en-US" dirty="0"/>
              <a:t> </a:t>
            </a:r>
            <a:r>
              <a:rPr lang="en-US" dirty="0" err="1"/>
              <a:t>kiếm</a:t>
            </a:r>
            <a:r>
              <a:rPr lang="en-US" dirty="0"/>
              <a:t> </a:t>
            </a:r>
            <a:r>
              <a:rPr lang="en-US" dirty="0" err="1"/>
              <a:t>theo</a:t>
            </a:r>
            <a:r>
              <a:rPr lang="en-US" dirty="0"/>
              <a:t> </a:t>
            </a:r>
            <a:r>
              <a:rPr lang="en-US" dirty="0" err="1"/>
              <a:t>thuộc</a:t>
            </a:r>
            <a:r>
              <a:rPr lang="en-US" dirty="0"/>
              <a:t> </a:t>
            </a:r>
            <a:r>
              <a:rPr lang="en-US" dirty="0" err="1"/>
              <a:t>tính</a:t>
            </a:r>
            <a:endParaRPr lang="en-US" dirty="0"/>
          </a:p>
          <a:p>
            <a:pPr marL="171450" indent="-171450">
              <a:buFontTx/>
              <a:buChar char="-"/>
            </a:pPr>
            <a:r>
              <a:rPr lang="en-US" dirty="0" err="1"/>
              <a:t>Hình</a:t>
            </a:r>
            <a:r>
              <a:rPr lang="en-US" dirty="0"/>
              <a:t> </a:t>
            </a:r>
            <a:r>
              <a:rPr lang="en-US" dirty="0" err="1"/>
              <a:t>ảnh</a:t>
            </a:r>
            <a:r>
              <a:rPr lang="en-US" dirty="0"/>
              <a:t> up </a:t>
            </a:r>
            <a:r>
              <a:rPr lang="en-US" dirty="0" err="1"/>
              <a:t>lên</a:t>
            </a:r>
            <a:r>
              <a:rPr lang="en-US" dirty="0"/>
              <a:t> S3 , lambda </a:t>
            </a:r>
            <a:r>
              <a:rPr lang="en-US" dirty="0" err="1"/>
              <a:t>gọi</a:t>
            </a:r>
            <a:r>
              <a:rPr lang="en-US" dirty="0"/>
              <a:t> recognition </a:t>
            </a:r>
            <a:r>
              <a:rPr lang="en-US" dirty="0" err="1"/>
              <a:t>xong</a:t>
            </a:r>
            <a:r>
              <a:rPr lang="en-US" dirty="0"/>
              <a:t> store </a:t>
            </a:r>
            <a:r>
              <a:rPr lang="en-US" dirty="0" err="1"/>
              <a:t>kết</a:t>
            </a:r>
            <a:r>
              <a:rPr lang="en-US" dirty="0"/>
              <a:t> </a:t>
            </a:r>
            <a:r>
              <a:rPr lang="en-US" dirty="0" err="1"/>
              <a:t>quả</a:t>
            </a:r>
            <a:r>
              <a:rPr lang="en-US" dirty="0"/>
              <a:t> </a:t>
            </a:r>
            <a:r>
              <a:rPr lang="en-US" dirty="0" err="1"/>
              <a:t>vào</a:t>
            </a:r>
            <a:r>
              <a:rPr lang="en-US" dirty="0"/>
              <a:t> elastic search</a:t>
            </a:r>
          </a:p>
          <a:p>
            <a:pPr marL="171450" indent="-171450">
              <a:buFontTx/>
              <a:buChar char="-"/>
            </a:pPr>
            <a:r>
              <a:rPr lang="en-US" dirty="0"/>
              <a:t>Client search </a:t>
            </a:r>
            <a:r>
              <a:rPr lang="en-US" dirty="0" err="1"/>
              <a:t>kq</a:t>
            </a:r>
            <a:r>
              <a:rPr lang="en-US" dirty="0"/>
              <a:t> </a:t>
            </a:r>
            <a:r>
              <a:rPr lang="en-US" dirty="0" err="1"/>
              <a:t>nhanh</a:t>
            </a:r>
            <a:r>
              <a:rPr lang="en-US" dirty="0"/>
              <a:t> </a:t>
            </a:r>
            <a:r>
              <a:rPr lang="en-US" dirty="0" err="1"/>
              <a:t>chóng</a:t>
            </a:r>
            <a:r>
              <a:rPr lang="en-US" dirty="0"/>
              <a:t> </a:t>
            </a:r>
            <a:r>
              <a:rPr lang="en-US" dirty="0" err="1"/>
              <a:t>từ</a:t>
            </a:r>
            <a:r>
              <a:rPr lang="en-US" dirty="0"/>
              <a:t> elastic search</a:t>
            </a:r>
          </a:p>
        </p:txBody>
      </p:sp>
      <p:sp>
        <p:nvSpPr>
          <p:cNvPr id="4" name="Slide Number Placeholder 3"/>
          <p:cNvSpPr>
            <a:spLocks noGrp="1"/>
          </p:cNvSpPr>
          <p:nvPr>
            <p:ph type="sldNum" sz="quarter" idx="10"/>
          </p:nvPr>
        </p:nvSpPr>
        <p:spPr/>
        <p:txBody>
          <a:bodyPr/>
          <a:lstStyle/>
          <a:p>
            <a:fld id="{69C3F2ED-74C5-7D4F-8560-0CC253E9A436}" type="slidenum">
              <a:rPr lang="en-US" smtClean="0"/>
              <a:pPr/>
              <a:t>23</a:t>
            </a:fld>
            <a:endParaRPr lang="en-US"/>
          </a:p>
        </p:txBody>
      </p:sp>
    </p:spTree>
    <p:extLst>
      <p:ext uri="{BB962C8B-B14F-4D97-AF65-F5344CB8AC3E}">
        <p14:creationId xmlns:p14="http://schemas.microsoft.com/office/powerpoint/2010/main" val="16628368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now let’s talk about….</a:t>
            </a:r>
          </a:p>
        </p:txBody>
      </p:sp>
      <p:sp>
        <p:nvSpPr>
          <p:cNvPr id="4" name="Slide Number Placeholder 3"/>
          <p:cNvSpPr>
            <a:spLocks noGrp="1"/>
          </p:cNvSpPr>
          <p:nvPr>
            <p:ph type="sldNum" sz="quarter" idx="10"/>
          </p:nvPr>
        </p:nvSpPr>
        <p:spPr/>
        <p:txBody>
          <a:bodyPr/>
          <a:lstStyle/>
          <a:p>
            <a:fld id="{69C3F2ED-74C5-7D4F-8560-0CC253E9A436}" type="slidenum">
              <a:rPr lang="en-US" smtClean="0"/>
              <a:pPr/>
              <a:t>24</a:t>
            </a:fld>
            <a:endParaRPr lang="en-US"/>
          </a:p>
        </p:txBody>
      </p:sp>
    </p:spTree>
    <p:extLst>
      <p:ext uri="{BB962C8B-B14F-4D97-AF65-F5344CB8AC3E}">
        <p14:creationId xmlns:p14="http://schemas.microsoft.com/office/powerpoint/2010/main" val="96657068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….Face analysis…</a:t>
            </a:r>
          </a:p>
        </p:txBody>
      </p:sp>
      <p:sp>
        <p:nvSpPr>
          <p:cNvPr id="4" name="Slide Number Placeholder 3"/>
          <p:cNvSpPr>
            <a:spLocks noGrp="1"/>
          </p:cNvSpPr>
          <p:nvPr>
            <p:ph type="sldNum" sz="quarter" idx="10"/>
          </p:nvPr>
        </p:nvSpPr>
        <p:spPr/>
        <p:txBody>
          <a:bodyPr/>
          <a:lstStyle/>
          <a:p>
            <a:fld id="{69C3F2ED-74C5-7D4F-8560-0CC253E9A436}" type="slidenum">
              <a:rPr lang="en-US" smtClean="0"/>
              <a:pPr/>
              <a:t>25</a:t>
            </a:fld>
            <a:endParaRPr lang="en-US"/>
          </a:p>
        </p:txBody>
      </p:sp>
    </p:spTree>
    <p:extLst>
      <p:ext uri="{BB962C8B-B14F-4D97-AF65-F5344CB8AC3E}">
        <p14:creationId xmlns:p14="http://schemas.microsoft.com/office/powerpoint/2010/main" val="402391348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Nhận</a:t>
            </a:r>
            <a:r>
              <a:rPr lang="en-US" dirty="0"/>
              <a:t> </a:t>
            </a:r>
            <a:r>
              <a:rPr lang="en-US" dirty="0" err="1"/>
              <a:t>diện</a:t>
            </a:r>
            <a:r>
              <a:rPr lang="en-US" dirty="0"/>
              <a:t> </a:t>
            </a:r>
            <a:r>
              <a:rPr lang="en-US" dirty="0" err="1"/>
              <a:t>khuôn</a:t>
            </a:r>
            <a:r>
              <a:rPr lang="en-US" dirty="0"/>
              <a:t> </a:t>
            </a:r>
            <a:r>
              <a:rPr lang="en-US" dirty="0" err="1"/>
              <a:t>mặt</a:t>
            </a:r>
            <a:r>
              <a:rPr lang="en-US" dirty="0"/>
              <a:t> </a:t>
            </a:r>
            <a:r>
              <a:rPr lang="en-US" dirty="0" err="1"/>
              <a:t>sẽ</a:t>
            </a:r>
            <a:r>
              <a:rPr lang="en-US" dirty="0"/>
              <a:t> </a:t>
            </a:r>
            <a:r>
              <a:rPr lang="en-US" dirty="0" err="1"/>
              <a:t>trả</a:t>
            </a:r>
            <a:r>
              <a:rPr lang="en-US" dirty="0"/>
              <a:t> </a:t>
            </a:r>
            <a:r>
              <a:rPr lang="en-US" dirty="0" err="1"/>
              <a:t>về</a:t>
            </a:r>
            <a:r>
              <a:rPr lang="en-US" dirty="0"/>
              <a:t> </a:t>
            </a:r>
            <a:r>
              <a:rPr lang="en-US" dirty="0" err="1"/>
              <a:t>dạng</a:t>
            </a:r>
            <a:r>
              <a:rPr lang="en-US" dirty="0"/>
              <a:t> json </a:t>
            </a:r>
            <a:r>
              <a:rPr lang="en-US" dirty="0" err="1"/>
              <a:t>kèm</a:t>
            </a:r>
            <a:r>
              <a:rPr lang="en-US" dirty="0"/>
              <a:t> bounding box </a:t>
            </a:r>
            <a:r>
              <a:rPr lang="en-US" dirty="0" err="1"/>
              <a:t>mặc</a:t>
            </a:r>
            <a:r>
              <a:rPr lang="en-US" dirty="0"/>
              <a:t> </a:t>
            </a:r>
            <a:r>
              <a:rPr lang="en-US" dirty="0" err="1"/>
              <a:t>định</a:t>
            </a:r>
            <a:endParaRPr lang="en-US" dirty="0"/>
          </a:p>
          <a:p>
            <a:r>
              <a:rPr lang="en-US" dirty="0" err="1"/>
              <a:t>Ngoài</a:t>
            </a:r>
            <a:r>
              <a:rPr lang="en-US" dirty="0"/>
              <a:t> ra </a:t>
            </a:r>
            <a:r>
              <a:rPr lang="en-US" dirty="0" err="1"/>
              <a:t>còn</a:t>
            </a:r>
            <a:r>
              <a:rPr lang="en-US" dirty="0"/>
              <a:t> </a:t>
            </a:r>
            <a:r>
              <a:rPr lang="en-US" dirty="0" err="1"/>
              <a:t>kèm</a:t>
            </a:r>
            <a:r>
              <a:rPr lang="en-US" dirty="0"/>
              <a:t> them </a:t>
            </a:r>
            <a:r>
              <a:rPr lang="en-US" dirty="0" err="1"/>
              <a:t>các</a:t>
            </a:r>
            <a:r>
              <a:rPr lang="en-US" dirty="0"/>
              <a:t> </a:t>
            </a:r>
            <a:r>
              <a:rPr lang="en-US" dirty="0" err="1"/>
              <a:t>yếu</a:t>
            </a:r>
            <a:r>
              <a:rPr lang="en-US" dirty="0"/>
              <a:t> </a:t>
            </a:r>
            <a:r>
              <a:rPr lang="en-US" dirty="0" err="1"/>
              <a:t>tố</a:t>
            </a:r>
            <a:r>
              <a:rPr lang="en-US" dirty="0"/>
              <a:t> </a:t>
            </a:r>
            <a:r>
              <a:rPr lang="en-US" dirty="0" err="1"/>
              <a:t>khác</a:t>
            </a:r>
            <a:r>
              <a:rPr lang="en-US" dirty="0"/>
              <a:t> </a:t>
            </a:r>
            <a:r>
              <a:rPr lang="en-US" dirty="0" err="1"/>
              <a:t>như</a:t>
            </a:r>
            <a:r>
              <a:rPr lang="en-US" dirty="0"/>
              <a:t> , </a:t>
            </a:r>
            <a:r>
              <a:rPr lang="en-US" dirty="0" err="1"/>
              <a:t>đeo</a:t>
            </a:r>
            <a:r>
              <a:rPr lang="en-US" dirty="0"/>
              <a:t> </a:t>
            </a:r>
            <a:r>
              <a:rPr lang="en-US" dirty="0" err="1"/>
              <a:t>kính</a:t>
            </a:r>
            <a:r>
              <a:rPr lang="en-US" dirty="0"/>
              <a:t> , </a:t>
            </a:r>
            <a:r>
              <a:rPr lang="en-US" dirty="0" err="1"/>
              <a:t>mở</a:t>
            </a:r>
            <a:r>
              <a:rPr lang="en-US" dirty="0"/>
              <a:t> </a:t>
            </a:r>
            <a:r>
              <a:rPr lang="en-US" dirty="0" err="1"/>
              <a:t>mắt</a:t>
            </a:r>
            <a:r>
              <a:rPr lang="en-US" dirty="0"/>
              <a:t> , </a:t>
            </a:r>
            <a:r>
              <a:rPr lang="en-US" dirty="0" err="1"/>
              <a:t>giới</a:t>
            </a:r>
            <a:r>
              <a:rPr lang="en-US" dirty="0"/>
              <a:t> </a:t>
            </a:r>
            <a:r>
              <a:rPr lang="en-US" dirty="0" err="1"/>
              <a:t>tính</a:t>
            </a:r>
            <a:r>
              <a:rPr lang="en-US" dirty="0"/>
              <a:t> , </a:t>
            </a:r>
            <a:r>
              <a:rPr lang="en-US" dirty="0" err="1"/>
              <a:t>cảm</a:t>
            </a:r>
            <a:r>
              <a:rPr lang="en-US" dirty="0"/>
              <a:t> </a:t>
            </a:r>
            <a:r>
              <a:rPr lang="en-US" dirty="0" err="1"/>
              <a:t>xúc</a:t>
            </a:r>
            <a:r>
              <a:rPr lang="en-US" dirty="0"/>
              <a:t>…</a:t>
            </a:r>
          </a:p>
        </p:txBody>
      </p:sp>
      <p:sp>
        <p:nvSpPr>
          <p:cNvPr id="4" name="Slide Number Placeholder 3"/>
          <p:cNvSpPr>
            <a:spLocks noGrp="1"/>
          </p:cNvSpPr>
          <p:nvPr>
            <p:ph type="sldNum" sz="quarter" idx="10"/>
          </p:nvPr>
        </p:nvSpPr>
        <p:spPr/>
        <p:txBody>
          <a:bodyPr/>
          <a:lstStyle/>
          <a:p>
            <a:fld id="{69C3F2ED-74C5-7D4F-8560-0CC253E9A436}" type="slidenum">
              <a:rPr lang="en-US" smtClean="0"/>
              <a:pPr/>
              <a:t>26</a:t>
            </a:fld>
            <a:endParaRPr lang="en-US"/>
          </a:p>
        </p:txBody>
      </p:sp>
    </p:spTree>
    <p:extLst>
      <p:ext uri="{BB962C8B-B14F-4D97-AF65-F5344CB8AC3E}">
        <p14:creationId xmlns:p14="http://schemas.microsoft.com/office/powerpoint/2010/main" val="398916774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err="1"/>
              <a:t>Ví</a:t>
            </a:r>
            <a:r>
              <a:rPr lang="en-US" dirty="0"/>
              <a:t> </a:t>
            </a:r>
            <a:r>
              <a:rPr lang="en-US" dirty="0" err="1"/>
              <a:t>dụ</a:t>
            </a:r>
            <a:r>
              <a:rPr lang="en-US" dirty="0"/>
              <a:t> </a:t>
            </a:r>
            <a:r>
              <a:rPr lang="en-US" dirty="0" err="1"/>
              <a:t>thông</a:t>
            </a:r>
            <a:r>
              <a:rPr lang="en-US" dirty="0"/>
              <a:t> tin </a:t>
            </a:r>
            <a:r>
              <a:rPr lang="en-US" dirty="0" err="1"/>
              <a:t>trả</a:t>
            </a:r>
            <a:r>
              <a:rPr lang="en-US" dirty="0"/>
              <a:t> </a:t>
            </a:r>
            <a:r>
              <a:rPr lang="en-US" dirty="0" err="1"/>
              <a:t>về</a:t>
            </a:r>
            <a:r>
              <a:rPr lang="en-US" dirty="0"/>
              <a:t> </a:t>
            </a:r>
            <a:r>
              <a:rPr lang="en-US" dirty="0" err="1"/>
              <a:t>có</a:t>
            </a:r>
            <a:r>
              <a:rPr lang="en-US" dirty="0"/>
              <a:t> </a:t>
            </a:r>
            <a:r>
              <a:rPr lang="en-US" dirty="0" err="1"/>
              <a:t>thể</a:t>
            </a:r>
            <a:r>
              <a:rPr lang="en-US" dirty="0"/>
              <a:t> </a:t>
            </a:r>
            <a:r>
              <a:rPr lang="en-US" dirty="0" err="1"/>
              <a:t>giúp</a:t>
            </a:r>
            <a:r>
              <a:rPr lang="en-US" dirty="0"/>
              <a:t> </a:t>
            </a:r>
            <a:r>
              <a:rPr lang="en-US" dirty="0" err="1"/>
              <a:t>chúng</a:t>
            </a:r>
            <a:r>
              <a:rPr lang="en-US" dirty="0"/>
              <a:t> ta </a:t>
            </a:r>
            <a:r>
              <a:rPr lang="en-US" dirty="0" err="1"/>
              <a:t>xác</a:t>
            </a:r>
            <a:r>
              <a:rPr lang="en-US" dirty="0"/>
              <a:t> </a:t>
            </a:r>
            <a:r>
              <a:rPr lang="en-US" dirty="0" err="1"/>
              <a:t>định</a:t>
            </a:r>
            <a:r>
              <a:rPr lang="en-US" dirty="0"/>
              <a:t> </a:t>
            </a:r>
            <a:r>
              <a:rPr lang="en-US" dirty="0" err="1"/>
              <a:t>được</a:t>
            </a:r>
            <a:r>
              <a:rPr lang="en-US" dirty="0"/>
              <a:t> </a:t>
            </a:r>
            <a:r>
              <a:rPr lang="en-US" dirty="0" err="1"/>
              <a:t>thái</a:t>
            </a:r>
            <a:r>
              <a:rPr lang="en-US" dirty="0"/>
              <a:t> </a:t>
            </a:r>
            <a:r>
              <a:rPr lang="en-US" dirty="0" err="1"/>
              <a:t>độ</a:t>
            </a:r>
            <a:r>
              <a:rPr lang="en-US" dirty="0"/>
              <a:t> , </a:t>
            </a:r>
            <a:r>
              <a:rPr lang="en-US" dirty="0" err="1"/>
              <a:t>giới</a:t>
            </a:r>
            <a:r>
              <a:rPr lang="en-US" dirty="0"/>
              <a:t> </a:t>
            </a:r>
            <a:r>
              <a:rPr lang="en-US" dirty="0" err="1"/>
              <a:t>tính</a:t>
            </a:r>
            <a:r>
              <a:rPr lang="en-US" dirty="0"/>
              <a:t> , chat </a:t>
            </a:r>
            <a:r>
              <a:rPr lang="en-US" dirty="0" err="1"/>
              <a:t>lượng</a:t>
            </a:r>
            <a:r>
              <a:rPr lang="en-US" dirty="0"/>
              <a:t> </a:t>
            </a:r>
            <a:r>
              <a:rPr lang="en-US" dirty="0" err="1"/>
              <a:t>hình</a:t>
            </a:r>
            <a:r>
              <a:rPr lang="en-US" dirty="0"/>
              <a:t> </a:t>
            </a:r>
            <a:r>
              <a:rPr lang="en-US" dirty="0" err="1"/>
              <a:t>ảnh</a:t>
            </a:r>
            <a:r>
              <a:rPr lang="en-US" dirty="0"/>
              <a:t> …</a:t>
            </a:r>
          </a:p>
        </p:txBody>
      </p:sp>
      <p:sp>
        <p:nvSpPr>
          <p:cNvPr id="4" name="Slide Number Placeholder 3"/>
          <p:cNvSpPr>
            <a:spLocks noGrp="1"/>
          </p:cNvSpPr>
          <p:nvPr>
            <p:ph type="sldNum" sz="quarter" idx="10"/>
          </p:nvPr>
        </p:nvSpPr>
        <p:spPr/>
        <p:txBody>
          <a:bodyPr/>
          <a:lstStyle/>
          <a:p>
            <a:fld id="{993CFA92-3ECE-E443-ACA1-671C1A355C81}" type="slidenum">
              <a:rPr lang="en-US" smtClean="0"/>
              <a:t>27</a:t>
            </a:fld>
            <a:endParaRPr lang="en-US"/>
          </a:p>
        </p:txBody>
      </p:sp>
    </p:spTree>
    <p:extLst>
      <p:ext uri="{BB962C8B-B14F-4D97-AF65-F5344CB8AC3E}">
        <p14:creationId xmlns:p14="http://schemas.microsoft.com/office/powerpoint/2010/main" val="313998395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lvl="0" indent="-228600">
              <a:buFont typeface="+mj-lt"/>
              <a:buAutoNum type="arabicPeriod"/>
            </a:pP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28</a:t>
            </a:fld>
            <a:endParaRPr lang="en-US"/>
          </a:p>
        </p:txBody>
      </p:sp>
    </p:spTree>
    <p:extLst>
      <p:ext uri="{BB962C8B-B14F-4D97-AF65-F5344CB8AC3E}">
        <p14:creationId xmlns:p14="http://schemas.microsoft.com/office/powerpoint/2010/main" val="291342192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could we use Amazon </a:t>
            </a:r>
            <a:r>
              <a:rPr lang="en-US" dirty="0" err="1"/>
              <a:t>Rekognition</a:t>
            </a:r>
            <a:r>
              <a:rPr lang="en-US" dirty="0"/>
              <a:t> to create a real-world application?</a:t>
            </a:r>
          </a:p>
          <a:p>
            <a:r>
              <a:rPr lang="en-US" dirty="0"/>
              <a:t>Imagine you wanted to track the movement of people – foot traffic – in a public area?</a:t>
            </a:r>
          </a:p>
          <a:p>
            <a:endParaRPr lang="en-US" dirty="0"/>
          </a:p>
          <a:p>
            <a:r>
              <a:rPr lang="en-US" dirty="0"/>
              <a:t>Use case </a:t>
            </a:r>
            <a:r>
              <a:rPr lang="en-US" dirty="0" err="1"/>
              <a:t>thực</a:t>
            </a:r>
            <a:r>
              <a:rPr lang="en-US" dirty="0"/>
              <a:t> </a:t>
            </a:r>
            <a:r>
              <a:rPr lang="en-US" dirty="0" err="1"/>
              <a:t>tế</a:t>
            </a:r>
            <a:r>
              <a:rPr lang="en-US" dirty="0"/>
              <a:t> , </a:t>
            </a:r>
            <a:r>
              <a:rPr lang="en-US" dirty="0" err="1"/>
              <a:t>theo</a:t>
            </a:r>
            <a:r>
              <a:rPr lang="en-US" dirty="0"/>
              <a:t> </a:t>
            </a:r>
            <a:r>
              <a:rPr lang="en-US" dirty="0" err="1"/>
              <a:t>dõi</a:t>
            </a:r>
            <a:r>
              <a:rPr lang="en-US" dirty="0"/>
              <a:t> </a:t>
            </a:r>
            <a:r>
              <a:rPr lang="en-US" dirty="0" err="1"/>
              <a:t>chuyển</a:t>
            </a:r>
            <a:r>
              <a:rPr lang="en-US" dirty="0"/>
              <a:t> </a:t>
            </a:r>
            <a:r>
              <a:rPr lang="en-US" dirty="0" err="1"/>
              <a:t>động</a:t>
            </a:r>
            <a:r>
              <a:rPr lang="en-US" dirty="0"/>
              <a:t> , </a:t>
            </a:r>
            <a:r>
              <a:rPr lang="en-US" dirty="0" err="1"/>
              <a:t>đi</a:t>
            </a:r>
            <a:r>
              <a:rPr lang="en-US" dirty="0"/>
              <a:t> </a:t>
            </a:r>
            <a:r>
              <a:rPr lang="en-US" dirty="0" err="1"/>
              <a:t>lại</a:t>
            </a:r>
            <a:r>
              <a:rPr lang="en-US" dirty="0"/>
              <a:t> </a:t>
            </a:r>
            <a:r>
              <a:rPr lang="en-US" dirty="0" err="1"/>
              <a:t>giữa</a:t>
            </a:r>
            <a:r>
              <a:rPr lang="en-US" dirty="0"/>
              <a:t> </a:t>
            </a:r>
            <a:r>
              <a:rPr lang="en-US" dirty="0" err="1"/>
              <a:t>khu</a:t>
            </a:r>
            <a:r>
              <a:rPr lang="en-US" dirty="0"/>
              <a:t> </a:t>
            </a:r>
            <a:r>
              <a:rPr lang="en-US" dirty="0" err="1"/>
              <a:t>vực</a:t>
            </a:r>
            <a:r>
              <a:rPr lang="en-US" dirty="0"/>
              <a:t> public</a:t>
            </a:r>
          </a:p>
        </p:txBody>
      </p:sp>
      <p:sp>
        <p:nvSpPr>
          <p:cNvPr id="4" name="Header Placeholder 3"/>
          <p:cNvSpPr>
            <a:spLocks noGrp="1"/>
          </p:cNvSpPr>
          <p:nvPr>
            <p:ph type="hdr" sz="quarter"/>
          </p:nvPr>
        </p:nvSpPr>
        <p:spPr/>
        <p:txBody>
          <a:bodyPr/>
          <a:lstStyle/>
          <a:p>
            <a:r>
              <a:rPr lang="en-US"/>
              <a:t>ReInvent 2018</a:t>
            </a:r>
            <a:endParaRPr lang="en-US" dirty="0"/>
          </a:p>
        </p:txBody>
      </p:sp>
      <p:sp>
        <p:nvSpPr>
          <p:cNvPr id="5" name="Footer Placeholder 4"/>
          <p:cNvSpPr>
            <a:spLocks noGrp="1"/>
          </p:cNvSpPr>
          <p:nvPr>
            <p:ph type="ftr" sz="quarter" idx="4"/>
          </p:nvPr>
        </p:nvSpPr>
        <p:spPr/>
        <p:txBody>
          <a:bodyPr/>
          <a:lstStyle/>
          <a:p>
            <a:r>
              <a:rPr lang="en-US" altLang="x-none" sz="700">
                <a:solidFill>
                  <a:srgbClr val="282828"/>
                </a:solidFill>
                <a:latin typeface="Amazon Ember" charset="0"/>
                <a:ea typeface="Amazon Ember" charset="0"/>
                <a:cs typeface="Amazon Ember" charset="0"/>
              </a:rPr>
              <a:t>© 2018, Amazon Web Services, Inc. or its Affiliates. All rights reserved.</a:t>
            </a:r>
            <a:endParaRPr lang="en-US" altLang="x-none" sz="700" dirty="0">
              <a:solidFill>
                <a:srgbClr val="282828"/>
              </a:solidFill>
              <a:latin typeface="Amazon Ember" charset="0"/>
              <a:ea typeface="Amazon Ember" charset="0"/>
              <a:cs typeface="Amazon Ember" charset="0"/>
            </a:endParaRPr>
          </a:p>
        </p:txBody>
      </p:sp>
      <p:sp>
        <p:nvSpPr>
          <p:cNvPr id="6" name="Date Placeholder 5"/>
          <p:cNvSpPr>
            <a:spLocks noGrp="1"/>
          </p:cNvSpPr>
          <p:nvPr>
            <p:ph type="dt" idx="1"/>
          </p:nvPr>
        </p:nvSpPr>
        <p:spPr/>
        <p:txBody>
          <a:bodyPr/>
          <a:lstStyle/>
          <a:p>
            <a:fld id="{CA8E1BB1-B036-4140-B110-296DC0701D04}" type="datetime8">
              <a:rPr lang="en-US" smtClean="0"/>
              <a:pPr/>
              <a:t>6/10/21 10:02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229515163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err="1"/>
              <a:t>Đội</a:t>
            </a:r>
            <a:r>
              <a:rPr lang="en-US" baseline="0" dirty="0"/>
              <a:t> prototype team build 1 </a:t>
            </a:r>
            <a:r>
              <a:rPr lang="en-US" baseline="0" dirty="0" err="1"/>
              <a:t>hệ</a:t>
            </a:r>
            <a:r>
              <a:rPr lang="en-US" baseline="0" dirty="0"/>
              <a:t> </a:t>
            </a:r>
            <a:r>
              <a:rPr lang="en-US" baseline="0" dirty="0" err="1"/>
              <a:t>thống</a:t>
            </a:r>
            <a:r>
              <a:rPr lang="en-US" baseline="0" dirty="0"/>
              <a:t> , tracking </a:t>
            </a:r>
            <a:r>
              <a:rPr lang="en-US" baseline="0" dirty="0" err="1"/>
              <a:t>bản</a:t>
            </a:r>
            <a:r>
              <a:rPr lang="en-US" baseline="0" dirty="0"/>
              <a:t> </a:t>
            </a:r>
            <a:r>
              <a:rPr lang="en-US" baseline="0" dirty="0" err="1"/>
              <a:t>đồ</a:t>
            </a:r>
            <a:r>
              <a:rPr lang="en-US" baseline="0" dirty="0"/>
              <a:t> </a:t>
            </a:r>
            <a:r>
              <a:rPr lang="en-US" baseline="0" dirty="0" err="1"/>
              <a:t>những</a:t>
            </a:r>
            <a:r>
              <a:rPr lang="en-US" baseline="0" dirty="0"/>
              <a:t> </a:t>
            </a:r>
            <a:r>
              <a:rPr lang="en-US" baseline="0" dirty="0" err="1"/>
              <a:t>nơi</a:t>
            </a:r>
            <a:r>
              <a:rPr lang="en-US" baseline="0" dirty="0"/>
              <a:t> </a:t>
            </a:r>
            <a:r>
              <a:rPr lang="en-US" baseline="0" dirty="0" err="1"/>
              <a:t>người</a:t>
            </a:r>
            <a:r>
              <a:rPr lang="en-US" baseline="0" dirty="0"/>
              <a:t> </a:t>
            </a:r>
            <a:r>
              <a:rPr lang="en-US" baseline="0" dirty="0" err="1"/>
              <a:t>đi</a:t>
            </a:r>
            <a:r>
              <a:rPr lang="en-US" baseline="0" dirty="0"/>
              <a:t> qua </a:t>
            </a:r>
            <a:r>
              <a:rPr lang="en-US" baseline="0" dirty="0" err="1"/>
              <a:t>lại</a:t>
            </a:r>
            <a:r>
              <a:rPr lang="en-US" baseline="0" dirty="0"/>
              <a:t> </a:t>
            </a:r>
            <a:r>
              <a:rPr lang="en-US" baseline="0" dirty="0" err="1"/>
              <a:t>nhiều</a:t>
            </a:r>
            <a:r>
              <a:rPr lang="en-US" baseline="0" dirty="0"/>
              <a:t>,</a:t>
            </a:r>
          </a:p>
          <a:p>
            <a:endParaRPr lang="en-US" baseline="0" dirty="0"/>
          </a:p>
          <a:p>
            <a:r>
              <a:rPr lang="en-US" baseline="0" dirty="0"/>
              <a:t>In this experiment, we built such a system. Here’s the floorplan. It shows a heatmap of the density of foot traffic at a particular time of the day. The way we implemented this, was by deploying 13 or so cameras in the area, each capturing images and then passing them to Amazon </a:t>
            </a:r>
            <a:r>
              <a:rPr lang="en-US" baseline="0" dirty="0" err="1"/>
              <a:t>Rekognition</a:t>
            </a:r>
            <a:r>
              <a:rPr lang="en-US" baseline="0" dirty="0"/>
              <a:t> to count the number of faces in the image – and also keeping track of the unique faces it detected. We don’t know WHO the faces are, we just know if they are unique.</a:t>
            </a:r>
          </a:p>
          <a:p>
            <a:endParaRPr lang="en-US" baseline="0" dirty="0"/>
          </a:p>
          <a:p>
            <a:r>
              <a:rPr lang="en-US" baseline="0" dirty="0"/>
              <a:t>We call this, the PEOPLE PLOTTER</a:t>
            </a:r>
          </a:p>
        </p:txBody>
      </p:sp>
      <p:sp>
        <p:nvSpPr>
          <p:cNvPr id="4" name="Slide Number Placeholder 3"/>
          <p:cNvSpPr>
            <a:spLocks noGrp="1"/>
          </p:cNvSpPr>
          <p:nvPr>
            <p:ph type="sldNum" sz="quarter" idx="10"/>
          </p:nvPr>
        </p:nvSpPr>
        <p:spPr/>
        <p:txBody>
          <a:bodyPr/>
          <a:lstStyle/>
          <a:p>
            <a:fld id="{69C3F2ED-74C5-7D4F-8560-0CC253E9A436}" type="slidenum">
              <a:rPr lang="en-US" smtClean="0"/>
              <a:pPr/>
              <a:t>30</a:t>
            </a:fld>
            <a:endParaRPr lang="en-US" dirty="0"/>
          </a:p>
        </p:txBody>
      </p:sp>
    </p:spTree>
    <p:extLst>
      <p:ext uri="{BB962C8B-B14F-4D97-AF65-F5344CB8AC3E}">
        <p14:creationId xmlns:p14="http://schemas.microsoft.com/office/powerpoint/2010/main" val="18627925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r>
              <a:rPr lang="en-US"/>
              <a:t>ReInvent 2018</a:t>
            </a:r>
            <a:endParaRPr lang="en-US" dirty="0"/>
          </a:p>
        </p:txBody>
      </p:sp>
      <p:sp>
        <p:nvSpPr>
          <p:cNvPr id="5" name="Footer Placeholder 4"/>
          <p:cNvSpPr>
            <a:spLocks noGrp="1"/>
          </p:cNvSpPr>
          <p:nvPr>
            <p:ph type="ftr" sz="quarter" idx="4"/>
          </p:nvPr>
        </p:nvSpPr>
        <p:spPr/>
        <p:txBody>
          <a:bodyPr/>
          <a:lstStyle/>
          <a:p>
            <a:r>
              <a:rPr lang="en-US" altLang="x-none" sz="700" dirty="0">
                <a:solidFill>
                  <a:srgbClr val="282828"/>
                </a:solidFill>
              </a:rPr>
              <a:t>© 2018, Amazon Web Services, Inc. or its Affiliates. All rights reserved.</a:t>
            </a:r>
          </a:p>
        </p:txBody>
      </p:sp>
      <p:sp>
        <p:nvSpPr>
          <p:cNvPr id="6" name="Date Placeholder 5"/>
          <p:cNvSpPr>
            <a:spLocks noGrp="1"/>
          </p:cNvSpPr>
          <p:nvPr>
            <p:ph type="dt" idx="1"/>
          </p:nvPr>
        </p:nvSpPr>
        <p:spPr/>
        <p:txBody>
          <a:bodyPr/>
          <a:lstStyle/>
          <a:p>
            <a:fld id="{CA8E1BB1-B036-4140-B110-296DC0701D04}" type="datetime8">
              <a:rPr lang="en-US" smtClean="0"/>
              <a:pPr/>
              <a:t>6/10/21 9:58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119056019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Camera </a:t>
            </a:r>
            <a:r>
              <a:rPr lang="en-US" baseline="0" dirty="0" err="1"/>
              <a:t>khá</a:t>
            </a:r>
            <a:r>
              <a:rPr lang="en-US" baseline="0" dirty="0"/>
              <a:t> </a:t>
            </a:r>
            <a:r>
              <a:rPr lang="en-US" baseline="0" dirty="0" err="1"/>
              <a:t>đơn</a:t>
            </a:r>
            <a:r>
              <a:rPr lang="en-US" baseline="0" dirty="0"/>
              <a:t> </a:t>
            </a:r>
            <a:r>
              <a:rPr lang="en-US" baseline="0" dirty="0" err="1"/>
              <a:t>giản</a:t>
            </a:r>
            <a:r>
              <a:rPr lang="en-US" baseline="0" dirty="0"/>
              <a:t>. </a:t>
            </a:r>
            <a:r>
              <a:rPr lang="en-US" baseline="0" dirty="0" err="1"/>
              <a:t>Sử</a:t>
            </a:r>
            <a:r>
              <a:rPr lang="en-US" baseline="0" dirty="0"/>
              <a:t> dung standard webcam, + </a:t>
            </a:r>
            <a:r>
              <a:rPr lang="en-US" baseline="0" dirty="0" err="1"/>
              <a:t>Rasberry</a:t>
            </a:r>
            <a:r>
              <a:rPr lang="en-US" baseline="0" dirty="0"/>
              <a:t> Pi 3.</a:t>
            </a:r>
          </a:p>
          <a:p>
            <a:endParaRPr lang="en-US" baseline="0" dirty="0"/>
          </a:p>
          <a:p>
            <a:r>
              <a:rPr lang="en-US" baseline="0" dirty="0"/>
              <a:t>This is the IoT device we built, consisting of a RPi, and a standard webcam. We placed these around the floorplan</a:t>
            </a:r>
          </a:p>
          <a:p>
            <a:endParaRPr lang="en-US" baseline="0" dirty="0"/>
          </a:p>
          <a:p>
            <a:r>
              <a:rPr lang="en-US" baseline="0" dirty="0"/>
              <a:t>The devices uses their cameras to take regular photos of the crowds moving around the event. This data is fed into Rekognition where we extract interesting demographic information so that we can help to answer important questions like how many people with beards were at the Red Hat booth at 2:35PM on the first day?</a:t>
            </a:r>
          </a:p>
          <a:p>
            <a:endParaRPr lang="en-US" baseline="0" dirty="0"/>
          </a:p>
          <a:p>
            <a:r>
              <a:rPr lang="en-US" baseline="0" dirty="0"/>
              <a:t>Now security and privacy are job zero at AWS, so this is front-of-mind when building a demo like this. The first thing to keep in mind is this has been built just for fun. The data collected is anonymized and will be destroyed at the end of the second day. We are using the data to generate heat maps based on the labels that </a:t>
            </a:r>
            <a:r>
              <a:rPr lang="en-US" baseline="0" dirty="0" err="1"/>
              <a:t>rekognition</a:t>
            </a:r>
            <a:r>
              <a:rPr lang="en-US" baseline="0" dirty="0"/>
              <a:t> is able to identify from picking faces in the crowd. </a:t>
            </a:r>
          </a:p>
          <a:p>
            <a:endParaRPr lang="en-US" baseline="0" dirty="0"/>
          </a:p>
          <a:p>
            <a:r>
              <a:rPr lang="en-US" baseline="0" dirty="0"/>
              <a:t>Now in addition, we also have people walking the floor with an optional sign-up form that you can complete to allow us to capture some additional data. If you opt-in with these people, we’ll ask you some trivia questions like what your </a:t>
            </a:r>
            <a:r>
              <a:rPr lang="en-US" baseline="0" dirty="0" err="1"/>
              <a:t>favourite</a:t>
            </a:r>
            <a:r>
              <a:rPr lang="en-US" baseline="0" dirty="0"/>
              <a:t> animal is, and we’ll record this against the face vector we’ve extracted for you. This will allow us to report on some additional attributes, like how many dog lovers attend the </a:t>
            </a:r>
            <a:r>
              <a:rPr lang="en-US" baseline="0" dirty="0" err="1"/>
              <a:t>Splunk</a:t>
            </a:r>
            <a:r>
              <a:rPr lang="en-US" baseline="0" dirty="0"/>
              <a:t> Cloud presentation at 3pm on Thursday? </a:t>
            </a:r>
            <a:endParaRPr lang="en-US" dirty="0"/>
          </a:p>
          <a:p>
            <a:endParaRPr lang="en-US" dirty="0"/>
          </a:p>
          <a:p>
            <a:r>
              <a:rPr lang="en-US" dirty="0"/>
              <a:t>Once again, this is all in</a:t>
            </a:r>
            <a:r>
              <a:rPr lang="en-US" baseline="0" dirty="0"/>
              <a:t> the spirit of fun and the data will be destroyed at the conclusion of the event. </a:t>
            </a:r>
            <a:endParaRPr lang="en-US" dirty="0"/>
          </a:p>
          <a:p>
            <a:endParaRPr lang="en-US" dirty="0"/>
          </a:p>
          <a:p>
            <a:r>
              <a:rPr lang="en-US" baseline="0" dirty="0"/>
              <a:t>WE NEED PR APPROVAL FOR THIS</a:t>
            </a:r>
          </a:p>
        </p:txBody>
      </p:sp>
      <p:sp>
        <p:nvSpPr>
          <p:cNvPr id="4" name="Slide Number Placeholder 3"/>
          <p:cNvSpPr>
            <a:spLocks noGrp="1"/>
          </p:cNvSpPr>
          <p:nvPr>
            <p:ph type="sldNum" sz="quarter" idx="10"/>
          </p:nvPr>
        </p:nvSpPr>
        <p:spPr/>
        <p:txBody>
          <a:bodyPr/>
          <a:lstStyle/>
          <a:p>
            <a:fld id="{69C3F2ED-74C5-7D4F-8560-0CC253E9A436}" type="slidenum">
              <a:rPr lang="en-US" smtClean="0"/>
              <a:pPr/>
              <a:t>31</a:t>
            </a:fld>
            <a:endParaRPr lang="en-US" dirty="0"/>
          </a:p>
        </p:txBody>
      </p:sp>
    </p:spTree>
    <p:extLst>
      <p:ext uri="{BB962C8B-B14F-4D97-AF65-F5344CB8AC3E}">
        <p14:creationId xmlns:p14="http://schemas.microsoft.com/office/powerpoint/2010/main" val="223845146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Kiến</a:t>
            </a:r>
            <a:r>
              <a:rPr lang="en-US" dirty="0"/>
              <a:t> </a:t>
            </a:r>
            <a:r>
              <a:rPr lang="en-US" dirty="0" err="1"/>
              <a:t>trúc</a:t>
            </a:r>
            <a:endParaRPr lang="en-US" dirty="0"/>
          </a:p>
          <a:p>
            <a:pPr marL="171450" indent="-171450">
              <a:buFontTx/>
              <a:buChar char="-"/>
            </a:pPr>
            <a:r>
              <a:rPr lang="en-US" dirty="0"/>
              <a:t>Raspberry PI </a:t>
            </a:r>
            <a:r>
              <a:rPr lang="en-US" dirty="0" err="1"/>
              <a:t>chạy</a:t>
            </a:r>
            <a:r>
              <a:rPr lang="en-US" dirty="0"/>
              <a:t> node </a:t>
            </a:r>
            <a:r>
              <a:rPr lang="en-US" dirty="0" err="1"/>
              <a:t>js</a:t>
            </a:r>
            <a:r>
              <a:rPr lang="en-US" dirty="0"/>
              <a:t> code</a:t>
            </a:r>
          </a:p>
          <a:p>
            <a:pPr marL="171450" indent="-171450">
              <a:buFontTx/>
              <a:buChar char="-"/>
            </a:pPr>
            <a:r>
              <a:rPr lang="en-US" dirty="0" err="1"/>
              <a:t>Chụp</a:t>
            </a:r>
            <a:r>
              <a:rPr lang="en-US" dirty="0"/>
              <a:t> </a:t>
            </a:r>
            <a:r>
              <a:rPr lang="en-US" dirty="0" err="1"/>
              <a:t>hình</a:t>
            </a:r>
            <a:r>
              <a:rPr lang="en-US" dirty="0"/>
              <a:t> bang </a:t>
            </a:r>
            <a:r>
              <a:rPr lang="en-US" dirty="0" err="1"/>
              <a:t>fswebcam</a:t>
            </a:r>
            <a:r>
              <a:rPr lang="en-US" dirty="0"/>
              <a:t>. Opensource tool kit </a:t>
            </a:r>
            <a:r>
              <a:rPr lang="en-US" dirty="0" err="1"/>
              <a:t>quản</a:t>
            </a:r>
            <a:r>
              <a:rPr lang="en-US" dirty="0"/>
              <a:t> </a:t>
            </a:r>
            <a:r>
              <a:rPr lang="en-US" dirty="0" err="1"/>
              <a:t>lý</a:t>
            </a:r>
            <a:r>
              <a:rPr lang="en-US" dirty="0"/>
              <a:t> web camera </a:t>
            </a:r>
          </a:p>
          <a:p>
            <a:pPr marL="171450" indent="-171450">
              <a:buFontTx/>
              <a:buChar char="-"/>
            </a:pPr>
            <a:r>
              <a:rPr lang="en-US" dirty="0" err="1"/>
              <a:t>Giảm</a:t>
            </a:r>
            <a:r>
              <a:rPr lang="en-US" dirty="0"/>
              <a:t> size </a:t>
            </a:r>
            <a:r>
              <a:rPr lang="en-US" dirty="0" err="1"/>
              <a:t>hình</a:t>
            </a:r>
            <a:r>
              <a:rPr lang="en-US" dirty="0"/>
              <a:t> bang image </a:t>
            </a:r>
            <a:r>
              <a:rPr lang="en-US" dirty="0" err="1"/>
              <a:t>magick</a:t>
            </a:r>
            <a:r>
              <a:rPr lang="en-US" dirty="0"/>
              <a:t> </a:t>
            </a:r>
            <a:r>
              <a:rPr lang="en-US" dirty="0" err="1"/>
              <a:t>để</a:t>
            </a:r>
            <a:r>
              <a:rPr lang="en-US" dirty="0"/>
              <a:t> tang </a:t>
            </a:r>
            <a:r>
              <a:rPr lang="en-US" dirty="0" err="1"/>
              <a:t>tốc</a:t>
            </a:r>
            <a:r>
              <a:rPr lang="en-US" dirty="0"/>
              <a:t> </a:t>
            </a:r>
            <a:r>
              <a:rPr lang="en-US" dirty="0" err="1"/>
              <a:t>xử</a:t>
            </a:r>
            <a:r>
              <a:rPr lang="en-US" dirty="0"/>
              <a:t> </a:t>
            </a:r>
            <a:r>
              <a:rPr lang="en-US" dirty="0" err="1"/>
              <a:t>lý</a:t>
            </a:r>
            <a:endParaRPr lang="en-US" dirty="0"/>
          </a:p>
          <a:p>
            <a:pPr marL="171450" indent="-171450">
              <a:buFontTx/>
              <a:buChar char="-"/>
            </a:pPr>
            <a:r>
              <a:rPr lang="en-US" dirty="0"/>
              <a:t>Pass qua Open CV check </a:t>
            </a:r>
            <a:r>
              <a:rPr lang="en-US" dirty="0" err="1"/>
              <a:t>xem</a:t>
            </a:r>
            <a:r>
              <a:rPr lang="en-US" dirty="0"/>
              <a:t> </a:t>
            </a:r>
            <a:r>
              <a:rPr lang="en-US" dirty="0" err="1"/>
              <a:t>có</a:t>
            </a:r>
            <a:r>
              <a:rPr lang="en-US" dirty="0"/>
              <a:t> </a:t>
            </a:r>
            <a:r>
              <a:rPr lang="en-US" dirty="0" err="1"/>
              <a:t>khuôn</a:t>
            </a:r>
            <a:r>
              <a:rPr lang="en-US" dirty="0"/>
              <a:t> </a:t>
            </a:r>
            <a:r>
              <a:rPr lang="en-US" dirty="0" err="1"/>
              <a:t>mặt</a:t>
            </a:r>
            <a:r>
              <a:rPr lang="en-US" dirty="0"/>
              <a:t> hay ko, </a:t>
            </a:r>
            <a:r>
              <a:rPr lang="en-US" dirty="0" err="1"/>
              <a:t>nếu</a:t>
            </a:r>
            <a:r>
              <a:rPr lang="en-US" dirty="0"/>
              <a:t> </a:t>
            </a:r>
            <a:r>
              <a:rPr lang="en-US" dirty="0" err="1"/>
              <a:t>hình</a:t>
            </a:r>
            <a:r>
              <a:rPr lang="en-US" dirty="0"/>
              <a:t> </a:t>
            </a:r>
            <a:r>
              <a:rPr lang="en-US" dirty="0" err="1"/>
              <a:t>nào</a:t>
            </a:r>
            <a:r>
              <a:rPr lang="en-US" dirty="0"/>
              <a:t> </a:t>
            </a:r>
            <a:r>
              <a:rPr lang="en-US" dirty="0" err="1"/>
              <a:t>cũng</a:t>
            </a:r>
            <a:r>
              <a:rPr lang="en-US" dirty="0"/>
              <a:t> </a:t>
            </a:r>
            <a:r>
              <a:rPr lang="en-US" dirty="0" err="1"/>
              <a:t>gửi</a:t>
            </a:r>
            <a:r>
              <a:rPr lang="en-US" dirty="0"/>
              <a:t> recognition </a:t>
            </a:r>
            <a:r>
              <a:rPr lang="en-US" dirty="0" err="1"/>
              <a:t>thì</a:t>
            </a:r>
            <a:r>
              <a:rPr lang="en-US" dirty="0"/>
              <a:t> </a:t>
            </a:r>
            <a:r>
              <a:rPr lang="en-US" dirty="0" err="1"/>
              <a:t>tiền</a:t>
            </a:r>
            <a:r>
              <a:rPr lang="en-US" dirty="0"/>
              <a:t> </a:t>
            </a:r>
            <a:r>
              <a:rPr lang="en-US" dirty="0" err="1"/>
              <a:t>đâu</a:t>
            </a:r>
            <a:r>
              <a:rPr lang="en-US" dirty="0"/>
              <a:t> </a:t>
            </a:r>
            <a:r>
              <a:rPr lang="en-US" dirty="0" err="1"/>
              <a:t>chịu</a:t>
            </a:r>
            <a:r>
              <a:rPr lang="en-US" dirty="0"/>
              <a:t> </a:t>
            </a:r>
            <a:r>
              <a:rPr lang="en-US" dirty="0" err="1"/>
              <a:t>lổi</a:t>
            </a:r>
            <a:endParaRPr lang="en-US" dirty="0"/>
          </a:p>
          <a:p>
            <a:pPr marL="171450" indent="-171450">
              <a:buFontTx/>
              <a:buChar char="-"/>
            </a:pPr>
            <a:r>
              <a:rPr lang="en-US" dirty="0" err="1"/>
              <a:t>Nếu</a:t>
            </a:r>
            <a:r>
              <a:rPr lang="en-US" dirty="0"/>
              <a:t> </a:t>
            </a:r>
            <a:r>
              <a:rPr lang="en-US" dirty="0" err="1"/>
              <a:t>có</a:t>
            </a:r>
            <a:r>
              <a:rPr lang="en-US" dirty="0"/>
              <a:t> </a:t>
            </a:r>
            <a:r>
              <a:rPr lang="en-US" dirty="0" err="1"/>
              <a:t>gửi</a:t>
            </a:r>
            <a:r>
              <a:rPr lang="en-US" dirty="0"/>
              <a:t> </a:t>
            </a:r>
            <a:r>
              <a:rPr lang="en-US" dirty="0" err="1"/>
              <a:t>xuống</a:t>
            </a:r>
            <a:r>
              <a:rPr lang="en-US" dirty="0"/>
              <a:t> back end</a:t>
            </a:r>
          </a:p>
          <a:p>
            <a:r>
              <a:rPr lang="en-US" dirty="0" err="1"/>
              <a:t>fswebcam</a:t>
            </a:r>
            <a:r>
              <a:rPr lang="en-US" dirty="0"/>
              <a:t> is open source toolkit for handling web camera in </a:t>
            </a:r>
            <a:r>
              <a:rPr lang="en-US" dirty="0" err="1"/>
              <a:t>linux</a:t>
            </a:r>
            <a:endParaRPr lang="en-US" dirty="0"/>
          </a:p>
          <a:p>
            <a:r>
              <a:rPr lang="en-US" dirty="0" err="1"/>
              <a:t>imagemagick</a:t>
            </a:r>
            <a:r>
              <a:rPr lang="en-US" dirty="0"/>
              <a:t> is an image manipulation utility, open source on </a:t>
            </a:r>
            <a:r>
              <a:rPr lang="en-US" dirty="0" err="1"/>
              <a:t>linux</a:t>
            </a:r>
            <a:endParaRPr lang="en-US" dirty="0"/>
          </a:p>
          <a:p>
            <a:r>
              <a:rPr lang="en-US" dirty="0"/>
              <a:t>OpenCV is an open sourced computer imaging toolkit</a:t>
            </a:r>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32</a:t>
            </a:fld>
            <a:endParaRPr lang="en-US" dirty="0"/>
          </a:p>
        </p:txBody>
      </p:sp>
    </p:spTree>
    <p:extLst>
      <p:ext uri="{BB962C8B-B14F-4D97-AF65-F5344CB8AC3E}">
        <p14:creationId xmlns:p14="http://schemas.microsoft.com/office/powerpoint/2010/main" val="132950074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Kiến</a:t>
            </a:r>
            <a:r>
              <a:rPr lang="en-US" dirty="0"/>
              <a:t> </a:t>
            </a:r>
            <a:r>
              <a:rPr lang="en-US" dirty="0" err="1"/>
              <a:t>trúc</a:t>
            </a:r>
            <a:r>
              <a:rPr lang="en-US" dirty="0"/>
              <a:t> </a:t>
            </a:r>
            <a:r>
              <a:rPr lang="en-US" dirty="0" err="1"/>
              <a:t>phía</a:t>
            </a:r>
            <a:r>
              <a:rPr lang="en-US" dirty="0"/>
              <a:t> back end </a:t>
            </a:r>
            <a:r>
              <a:rPr lang="en-US" dirty="0" err="1"/>
              <a:t>sẽ</a:t>
            </a:r>
            <a:r>
              <a:rPr lang="en-US" dirty="0"/>
              <a:t> </a:t>
            </a:r>
            <a:r>
              <a:rPr lang="en-US" dirty="0" err="1"/>
              <a:t>ntn</a:t>
            </a:r>
            <a:r>
              <a:rPr lang="en-US" dirty="0"/>
              <a:t> </a:t>
            </a:r>
          </a:p>
        </p:txBody>
      </p:sp>
      <p:sp>
        <p:nvSpPr>
          <p:cNvPr id="4" name="Slide Number Placeholder 3"/>
          <p:cNvSpPr>
            <a:spLocks noGrp="1"/>
          </p:cNvSpPr>
          <p:nvPr>
            <p:ph type="sldNum" sz="quarter" idx="10"/>
          </p:nvPr>
        </p:nvSpPr>
        <p:spPr/>
        <p:txBody>
          <a:bodyPr/>
          <a:lstStyle/>
          <a:p>
            <a:fld id="{69C3F2ED-74C5-7D4F-8560-0CC253E9A436}" type="slidenum">
              <a:rPr lang="en-US" smtClean="0"/>
              <a:pPr/>
              <a:t>33</a:t>
            </a:fld>
            <a:endParaRPr lang="en-US" dirty="0"/>
          </a:p>
        </p:txBody>
      </p:sp>
    </p:spTree>
    <p:extLst>
      <p:ext uri="{BB962C8B-B14F-4D97-AF65-F5344CB8AC3E}">
        <p14:creationId xmlns:p14="http://schemas.microsoft.com/office/powerpoint/2010/main" val="223838820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Thông</a:t>
            </a:r>
            <a:r>
              <a:rPr lang="en-US" dirty="0"/>
              <a:t> qua </a:t>
            </a:r>
            <a:r>
              <a:rPr lang="en-US" dirty="0" err="1"/>
              <a:t>api</a:t>
            </a:r>
            <a:r>
              <a:rPr lang="en-US" dirty="0"/>
              <a:t> gateway , </a:t>
            </a:r>
            <a:r>
              <a:rPr lang="en-US" dirty="0" err="1"/>
              <a:t>gọi</a:t>
            </a:r>
            <a:r>
              <a:rPr lang="en-US" dirty="0"/>
              <a:t> lambda detect </a:t>
            </a:r>
            <a:r>
              <a:rPr lang="en-US" dirty="0" err="1"/>
              <a:t>facesinscene</a:t>
            </a:r>
            <a:r>
              <a:rPr lang="en-US" dirty="0"/>
              <a:t> &gt; </a:t>
            </a:r>
            <a:r>
              <a:rPr lang="en-US" dirty="0" err="1"/>
              <a:t>gọi</a:t>
            </a:r>
            <a:r>
              <a:rPr lang="en-US" dirty="0"/>
              <a:t> recognition., </a:t>
            </a:r>
            <a:r>
              <a:rPr lang="en-US" dirty="0" err="1"/>
              <a:t>thông</a:t>
            </a:r>
            <a:r>
              <a:rPr lang="en-US" dirty="0"/>
              <a:t> tin bounding box </a:t>
            </a:r>
            <a:r>
              <a:rPr lang="en-US" dirty="0" err="1"/>
              <a:t>trả</a:t>
            </a:r>
            <a:r>
              <a:rPr lang="en-US" dirty="0"/>
              <a:t> </a:t>
            </a:r>
            <a:r>
              <a:rPr lang="en-US" dirty="0" err="1"/>
              <a:t>về</a:t>
            </a:r>
            <a:r>
              <a:rPr lang="en-US" dirty="0"/>
              <a:t> </a:t>
            </a:r>
            <a:r>
              <a:rPr lang="en-US" dirty="0" err="1"/>
              <a:t>lưu</a:t>
            </a:r>
            <a:r>
              <a:rPr lang="en-US" dirty="0"/>
              <a:t> </a:t>
            </a:r>
            <a:r>
              <a:rPr lang="en-US" dirty="0" err="1"/>
              <a:t>ở</a:t>
            </a:r>
            <a:r>
              <a:rPr lang="en-US" dirty="0"/>
              <a:t> S3.</a:t>
            </a:r>
          </a:p>
          <a:p>
            <a:r>
              <a:rPr lang="en-US" dirty="0" err="1"/>
              <a:t>Thông</a:t>
            </a:r>
            <a:r>
              <a:rPr lang="en-US" dirty="0"/>
              <a:t> tin </a:t>
            </a:r>
            <a:r>
              <a:rPr lang="en-US" dirty="0" err="1"/>
              <a:t>cũng</a:t>
            </a:r>
            <a:r>
              <a:rPr lang="en-US" dirty="0"/>
              <a:t> </a:t>
            </a:r>
            <a:r>
              <a:rPr lang="en-US" dirty="0" err="1"/>
              <a:t>đc</a:t>
            </a:r>
            <a:r>
              <a:rPr lang="en-US" dirty="0"/>
              <a:t> </a:t>
            </a:r>
            <a:r>
              <a:rPr lang="en-US" dirty="0" err="1"/>
              <a:t>gửi</a:t>
            </a:r>
            <a:r>
              <a:rPr lang="en-US" dirty="0"/>
              <a:t> qua SNS</a:t>
            </a:r>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34</a:t>
            </a:fld>
            <a:endParaRPr lang="en-US" dirty="0"/>
          </a:p>
        </p:txBody>
      </p:sp>
    </p:spTree>
    <p:extLst>
      <p:ext uri="{BB962C8B-B14F-4D97-AF65-F5344CB8AC3E}">
        <p14:creationId xmlns:p14="http://schemas.microsoft.com/office/powerpoint/2010/main" val="70826351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Tiếp</a:t>
            </a:r>
            <a:r>
              <a:rPr lang="en-US" dirty="0"/>
              <a:t> </a:t>
            </a:r>
            <a:r>
              <a:rPr lang="en-US" dirty="0" err="1"/>
              <a:t>theo</a:t>
            </a:r>
            <a:r>
              <a:rPr lang="en-US" dirty="0"/>
              <a:t> </a:t>
            </a:r>
            <a:r>
              <a:rPr lang="en-US" dirty="0" err="1"/>
              <a:t>từ</a:t>
            </a:r>
            <a:r>
              <a:rPr lang="en-US" dirty="0"/>
              <a:t> SNS </a:t>
            </a:r>
            <a:r>
              <a:rPr lang="en-US" dirty="0" err="1"/>
              <a:t>sẽ</a:t>
            </a:r>
            <a:r>
              <a:rPr lang="en-US" dirty="0"/>
              <a:t> trigger 1 lambda function detected face . </a:t>
            </a:r>
            <a:r>
              <a:rPr lang="en-US" dirty="0" err="1"/>
              <a:t>Kiểm</a:t>
            </a:r>
            <a:r>
              <a:rPr lang="en-US" dirty="0"/>
              <a:t> </a:t>
            </a:r>
            <a:r>
              <a:rPr lang="en-US" dirty="0" err="1"/>
              <a:t>tra</a:t>
            </a:r>
            <a:r>
              <a:rPr lang="en-US" dirty="0"/>
              <a:t>  </a:t>
            </a:r>
            <a:r>
              <a:rPr lang="en-US" dirty="0" err="1"/>
              <a:t>xem</a:t>
            </a:r>
            <a:endParaRPr lang="en-US" dirty="0"/>
          </a:p>
          <a:p>
            <a:r>
              <a:rPr lang="en-US" dirty="0"/>
              <a:t>Face </a:t>
            </a:r>
            <a:r>
              <a:rPr lang="en-US" dirty="0" err="1"/>
              <a:t>có</a:t>
            </a:r>
            <a:r>
              <a:rPr lang="en-US" dirty="0"/>
              <a:t> </a:t>
            </a:r>
            <a:r>
              <a:rPr lang="en-US" dirty="0" err="1"/>
              <a:t>từng</a:t>
            </a:r>
            <a:r>
              <a:rPr lang="en-US" dirty="0"/>
              <a:t> </a:t>
            </a:r>
            <a:r>
              <a:rPr lang="en-US" dirty="0" err="1"/>
              <a:t>thấy</a:t>
            </a:r>
            <a:r>
              <a:rPr lang="en-US" dirty="0"/>
              <a:t> hay </a:t>
            </a:r>
            <a:r>
              <a:rPr lang="en-US" dirty="0" err="1"/>
              <a:t>chưa</a:t>
            </a:r>
            <a:endParaRPr lang="en-US" dirty="0"/>
          </a:p>
          <a:p>
            <a:r>
              <a:rPr lang="en-US" dirty="0" err="1"/>
              <a:t>Nếu</a:t>
            </a:r>
            <a:r>
              <a:rPr lang="en-US" dirty="0"/>
              <a:t> </a:t>
            </a:r>
            <a:r>
              <a:rPr lang="en-US" dirty="0" err="1"/>
              <a:t>chưa</a:t>
            </a:r>
            <a:r>
              <a:rPr lang="en-US" dirty="0"/>
              <a:t> -&gt; index face </a:t>
            </a:r>
          </a:p>
          <a:p>
            <a:r>
              <a:rPr lang="en-US" dirty="0" err="1"/>
              <a:t>Nếu</a:t>
            </a:r>
            <a:r>
              <a:rPr lang="en-US" dirty="0"/>
              <a:t> </a:t>
            </a:r>
            <a:r>
              <a:rPr lang="en-US" dirty="0" err="1"/>
              <a:t>rồi</a:t>
            </a:r>
            <a:r>
              <a:rPr lang="en-US" dirty="0"/>
              <a:t> -&gt; </a:t>
            </a:r>
            <a:r>
              <a:rPr lang="en-US" dirty="0" err="1"/>
              <a:t>trả</a:t>
            </a:r>
            <a:r>
              <a:rPr lang="en-US" dirty="0"/>
              <a:t> </a:t>
            </a:r>
            <a:r>
              <a:rPr lang="en-US" dirty="0" err="1"/>
              <a:t>về</a:t>
            </a:r>
            <a:r>
              <a:rPr lang="en-US" dirty="0"/>
              <a:t> face id </a:t>
            </a:r>
          </a:p>
          <a:p>
            <a:r>
              <a:rPr lang="en-US" dirty="0" err="1"/>
              <a:t>Xong</a:t>
            </a:r>
            <a:r>
              <a:rPr lang="en-US" dirty="0"/>
              <a:t> </a:t>
            </a:r>
            <a:r>
              <a:rPr lang="en-US" dirty="0" err="1"/>
              <a:t>lưu</a:t>
            </a:r>
            <a:r>
              <a:rPr lang="en-US" dirty="0"/>
              <a:t> </a:t>
            </a:r>
            <a:r>
              <a:rPr lang="en-US" dirty="0" err="1"/>
              <a:t>thông</a:t>
            </a:r>
            <a:r>
              <a:rPr lang="en-US" dirty="0"/>
              <a:t> tin face id + location + time stamp.</a:t>
            </a:r>
          </a:p>
          <a:p>
            <a:r>
              <a:rPr lang="en-US" dirty="0" err="1"/>
              <a:t>Vào</a:t>
            </a:r>
            <a:r>
              <a:rPr lang="en-US" dirty="0"/>
              <a:t> elastic search </a:t>
            </a:r>
            <a:r>
              <a:rPr lang="en-US" dirty="0" err="1"/>
              <a:t>tiện</a:t>
            </a:r>
            <a:r>
              <a:rPr lang="en-US" dirty="0"/>
              <a:t> </a:t>
            </a:r>
            <a:r>
              <a:rPr lang="en-US" dirty="0" err="1"/>
              <a:t>cho</a:t>
            </a:r>
            <a:r>
              <a:rPr lang="en-US" dirty="0"/>
              <a:t> </a:t>
            </a:r>
            <a:r>
              <a:rPr lang="en-US" dirty="0" err="1"/>
              <a:t>việc</a:t>
            </a:r>
            <a:r>
              <a:rPr lang="en-US" dirty="0"/>
              <a:t> </a:t>
            </a:r>
            <a:r>
              <a:rPr lang="en-US" dirty="0" err="1"/>
              <a:t>biểu</a:t>
            </a:r>
            <a:r>
              <a:rPr lang="en-US" dirty="0"/>
              <a:t> </a:t>
            </a:r>
            <a:r>
              <a:rPr lang="en-US" dirty="0" err="1"/>
              <a:t>diễn</a:t>
            </a:r>
            <a:endParaRPr lang="en-US" dirty="0"/>
          </a:p>
          <a:p>
            <a:r>
              <a:rPr lang="en-US" dirty="0"/>
              <a:t>If we have not seen the face before, we learn it using </a:t>
            </a:r>
            <a:r>
              <a:rPr lang="en-US" dirty="0" err="1"/>
              <a:t>indexFaces</a:t>
            </a:r>
            <a:r>
              <a:rPr lang="en-US" dirty="0"/>
              <a:t>()</a:t>
            </a:r>
          </a:p>
          <a:p>
            <a:r>
              <a:rPr lang="en-US" dirty="0"/>
              <a:t>If we have seen the face before, we get back the same </a:t>
            </a:r>
            <a:r>
              <a:rPr lang="en-US" dirty="0" err="1"/>
              <a:t>FaceId</a:t>
            </a:r>
            <a:endParaRPr lang="en-US" dirty="0"/>
          </a:p>
          <a:p>
            <a:r>
              <a:rPr lang="en-US" dirty="0"/>
              <a:t>Either way, we add the location, </a:t>
            </a:r>
            <a:r>
              <a:rPr lang="en-US" dirty="0" err="1"/>
              <a:t>faceId</a:t>
            </a:r>
            <a:r>
              <a:rPr lang="en-US" dirty="0"/>
              <a:t> and timestamp to ES for </a:t>
            </a:r>
            <a:r>
              <a:rPr lang="en-US" dirty="0" err="1"/>
              <a:t>visualisation</a:t>
            </a:r>
            <a:endParaRPr lang="en-US" dirty="0"/>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35</a:t>
            </a:fld>
            <a:endParaRPr lang="en-US" dirty="0"/>
          </a:p>
        </p:txBody>
      </p:sp>
    </p:spTree>
    <p:extLst>
      <p:ext uri="{BB962C8B-B14F-4D97-AF65-F5344CB8AC3E}">
        <p14:creationId xmlns:p14="http://schemas.microsoft.com/office/powerpoint/2010/main" val="315323803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err="1"/>
              <a:t>Biểu</a:t>
            </a:r>
            <a:r>
              <a:rPr lang="en-US" baseline="0" dirty="0"/>
              <a:t> </a:t>
            </a:r>
            <a:r>
              <a:rPr lang="en-US" baseline="0" dirty="0" err="1"/>
              <a:t>diễn</a:t>
            </a:r>
            <a:r>
              <a:rPr lang="en-US" baseline="0" dirty="0"/>
              <a:t> </a:t>
            </a:r>
            <a:r>
              <a:rPr lang="en-US" baseline="0" dirty="0" err="1"/>
              <a:t>thông</a:t>
            </a:r>
            <a:r>
              <a:rPr lang="en-US" baseline="0" dirty="0"/>
              <a:t> tin </a:t>
            </a:r>
            <a:r>
              <a:rPr lang="en-US" baseline="0" dirty="0" err="1"/>
              <a:t>từ</a:t>
            </a:r>
            <a:r>
              <a:rPr lang="en-US" baseline="0" dirty="0"/>
              <a:t> elastic search </a:t>
            </a:r>
          </a:p>
          <a:p>
            <a:r>
              <a:rPr lang="en-US" baseline="0" dirty="0" err="1"/>
              <a:t>Phân</a:t>
            </a:r>
            <a:r>
              <a:rPr lang="en-US" baseline="0" dirty="0"/>
              <a:t> </a:t>
            </a:r>
            <a:r>
              <a:rPr lang="en-US" baseline="0" dirty="0" err="1"/>
              <a:t>tích</a:t>
            </a:r>
            <a:r>
              <a:rPr lang="en-US" baseline="0" dirty="0"/>
              <a:t> </a:t>
            </a:r>
            <a:r>
              <a:rPr lang="en-US" baseline="0" dirty="0" err="1"/>
              <a:t>số</a:t>
            </a:r>
            <a:r>
              <a:rPr lang="en-US" baseline="0" dirty="0"/>
              <a:t> </a:t>
            </a:r>
            <a:r>
              <a:rPr lang="en-US" baseline="0" dirty="0" err="1"/>
              <a:t>lượng</a:t>
            </a:r>
            <a:r>
              <a:rPr lang="en-US" baseline="0" dirty="0"/>
              <a:t> , </a:t>
            </a:r>
            <a:r>
              <a:rPr lang="en-US" baseline="0" dirty="0" err="1"/>
              <a:t>người</a:t>
            </a:r>
            <a:r>
              <a:rPr lang="en-US" baseline="0" dirty="0"/>
              <a:t> , </a:t>
            </a:r>
            <a:r>
              <a:rPr lang="en-US" baseline="0" dirty="0" err="1"/>
              <a:t>thái</a:t>
            </a:r>
            <a:r>
              <a:rPr lang="en-US" baseline="0" dirty="0"/>
              <a:t> </a:t>
            </a:r>
            <a:r>
              <a:rPr lang="en-US" baseline="0" dirty="0" err="1"/>
              <a:t>độ</a:t>
            </a:r>
            <a:r>
              <a:rPr lang="en-US" baseline="0" dirty="0"/>
              <a:t> </a:t>
            </a:r>
            <a:r>
              <a:rPr lang="en-US" baseline="0" dirty="0" err="1"/>
              <a:t>etc</a:t>
            </a:r>
            <a:endParaRPr lang="en-US" baseline="0"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36</a:t>
            </a:fld>
            <a:endParaRPr lang="en-US" dirty="0"/>
          </a:p>
        </p:txBody>
      </p:sp>
    </p:spTree>
    <p:extLst>
      <p:ext uri="{BB962C8B-B14F-4D97-AF65-F5344CB8AC3E}">
        <p14:creationId xmlns:p14="http://schemas.microsoft.com/office/powerpoint/2010/main" val="420624946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9C3F2ED-74C5-7D4F-8560-0CC253E9A436}" type="slidenum">
              <a:rPr lang="en-US" smtClean="0"/>
              <a:pPr/>
              <a:t>37</a:t>
            </a:fld>
            <a:endParaRPr lang="en-US"/>
          </a:p>
        </p:txBody>
      </p:sp>
    </p:spTree>
    <p:extLst>
      <p:ext uri="{BB962C8B-B14F-4D97-AF65-F5344CB8AC3E}">
        <p14:creationId xmlns:p14="http://schemas.microsoft.com/office/powerpoint/2010/main" val="366312537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9C3F2ED-74C5-7D4F-8560-0CC253E9A436}" type="slidenum">
              <a:rPr lang="en-US" smtClean="0"/>
              <a:pPr/>
              <a:t>38</a:t>
            </a:fld>
            <a:endParaRPr lang="en-US"/>
          </a:p>
        </p:txBody>
      </p:sp>
    </p:spTree>
    <p:extLst>
      <p:ext uri="{BB962C8B-B14F-4D97-AF65-F5344CB8AC3E}">
        <p14:creationId xmlns:p14="http://schemas.microsoft.com/office/powerpoint/2010/main" val="392071793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a:t>
            </a:r>
            <a:r>
              <a:rPr lang="en-US" dirty="0" err="1"/>
              <a:t>sánh</a:t>
            </a:r>
            <a:r>
              <a:rPr lang="en-US" dirty="0"/>
              <a:t> </a:t>
            </a:r>
            <a:r>
              <a:rPr lang="en-US" dirty="0" err="1"/>
              <a:t>khuôn</a:t>
            </a:r>
            <a:r>
              <a:rPr lang="en-US" dirty="0"/>
              <a:t> </a:t>
            </a:r>
            <a:r>
              <a:rPr lang="en-US" dirty="0" err="1"/>
              <a:t>mặt</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39</a:t>
            </a:fld>
            <a:endParaRPr lang="en-US"/>
          </a:p>
        </p:txBody>
      </p:sp>
    </p:spTree>
    <p:extLst>
      <p:ext uri="{BB962C8B-B14F-4D97-AF65-F5344CB8AC3E}">
        <p14:creationId xmlns:p14="http://schemas.microsoft.com/office/powerpoint/2010/main" val="232652694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40</a:t>
            </a:fld>
            <a:endParaRPr lang="en-US"/>
          </a:p>
        </p:txBody>
      </p:sp>
    </p:spTree>
    <p:extLst>
      <p:ext uri="{BB962C8B-B14F-4D97-AF65-F5344CB8AC3E}">
        <p14:creationId xmlns:p14="http://schemas.microsoft.com/office/powerpoint/2010/main" val="28410695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Đa</a:t>
            </a:r>
            <a:r>
              <a:rPr lang="en-US" dirty="0"/>
              <a:t> </a:t>
            </a:r>
            <a:r>
              <a:rPr lang="en-US" dirty="0" err="1"/>
              <a:t>tương</a:t>
            </a:r>
            <a:r>
              <a:rPr lang="en-US" dirty="0"/>
              <a:t> </a:t>
            </a:r>
            <a:r>
              <a:rPr lang="en-US" dirty="0" err="1"/>
              <a:t>tác</a:t>
            </a:r>
            <a:r>
              <a:rPr lang="en-US" dirty="0"/>
              <a:t> ko </a:t>
            </a:r>
            <a:r>
              <a:rPr lang="en-US" dirty="0" err="1"/>
              <a:t>chỉ</a:t>
            </a:r>
            <a:r>
              <a:rPr lang="en-US" dirty="0"/>
              <a:t>  </a:t>
            </a:r>
            <a:r>
              <a:rPr lang="en-US" dirty="0" err="1"/>
              <a:t>tập</a:t>
            </a:r>
            <a:r>
              <a:rPr lang="en-US" dirty="0"/>
              <a:t> </a:t>
            </a:r>
            <a:r>
              <a:rPr lang="en-US" dirty="0" err="1"/>
              <a:t>trung</a:t>
            </a:r>
            <a:r>
              <a:rPr lang="en-US" dirty="0"/>
              <a:t> </a:t>
            </a:r>
            <a:r>
              <a:rPr lang="en-US" dirty="0" err="1"/>
              <a:t>vào</a:t>
            </a:r>
            <a:r>
              <a:rPr lang="en-US" dirty="0"/>
              <a:t> </a:t>
            </a:r>
            <a:r>
              <a:rPr lang="en-US" dirty="0" err="1"/>
              <a:t>làm</a:t>
            </a:r>
            <a:r>
              <a:rPr lang="en-US" dirty="0"/>
              <a:t> </a:t>
            </a:r>
            <a:r>
              <a:rPr lang="en-US" dirty="0" err="1"/>
              <a:t>việc</a:t>
            </a:r>
            <a:r>
              <a:rPr lang="en-US" dirty="0"/>
              <a:t> </a:t>
            </a:r>
            <a:r>
              <a:rPr lang="en-US" dirty="0" err="1"/>
              <a:t>trên</a:t>
            </a:r>
            <a:r>
              <a:rPr lang="en-US" dirty="0"/>
              <a:t> </a:t>
            </a:r>
            <a:r>
              <a:rPr lang="en-US" dirty="0" err="1"/>
              <a:t>giao</a:t>
            </a:r>
            <a:r>
              <a:rPr lang="en-US" dirty="0"/>
              <a:t> </a:t>
            </a:r>
            <a:r>
              <a:rPr lang="en-US" dirty="0" err="1"/>
              <a:t>diện</a:t>
            </a:r>
            <a:r>
              <a:rPr lang="en-US" dirty="0"/>
              <a:t> web hay mobile</a:t>
            </a:r>
          </a:p>
          <a:p>
            <a:r>
              <a:rPr lang="en-US" dirty="0" err="1"/>
              <a:t>Mà</a:t>
            </a:r>
            <a:r>
              <a:rPr lang="en-US" dirty="0"/>
              <a:t> </a:t>
            </a:r>
            <a:r>
              <a:rPr lang="en-US" dirty="0" err="1"/>
              <a:t>cho</a:t>
            </a:r>
            <a:r>
              <a:rPr lang="en-US" dirty="0"/>
              <a:t> </a:t>
            </a:r>
            <a:r>
              <a:rPr lang="en-US" dirty="0" err="1"/>
              <a:t>phép</a:t>
            </a:r>
            <a:r>
              <a:rPr lang="en-US" dirty="0"/>
              <a:t> add them </a:t>
            </a:r>
            <a:r>
              <a:rPr lang="en-US" dirty="0" err="1"/>
              <a:t>khả</a:t>
            </a:r>
            <a:r>
              <a:rPr lang="en-US" dirty="0"/>
              <a:t> </a:t>
            </a:r>
            <a:r>
              <a:rPr lang="en-US" dirty="0" err="1"/>
              <a:t>năng</a:t>
            </a:r>
            <a:r>
              <a:rPr lang="en-US" dirty="0"/>
              <a:t> </a:t>
            </a:r>
            <a:r>
              <a:rPr lang="en-US" dirty="0" err="1"/>
              <a:t>như</a:t>
            </a:r>
            <a:r>
              <a:rPr lang="en-US" dirty="0"/>
              <a:t> ra </a:t>
            </a:r>
            <a:r>
              <a:rPr lang="en-US" dirty="0" err="1"/>
              <a:t>lệnh</a:t>
            </a:r>
            <a:r>
              <a:rPr lang="en-US" dirty="0"/>
              <a:t> bang going </a:t>
            </a:r>
            <a:r>
              <a:rPr lang="en-US" dirty="0" err="1"/>
              <a:t>nói</a:t>
            </a:r>
            <a:r>
              <a:rPr lang="en-US" dirty="0"/>
              <a:t> , </a:t>
            </a:r>
            <a:r>
              <a:rPr lang="en-US" dirty="0" err="1"/>
              <a:t>nhận</a:t>
            </a:r>
            <a:r>
              <a:rPr lang="en-US" dirty="0"/>
              <a:t> </a:t>
            </a:r>
            <a:r>
              <a:rPr lang="en-US" dirty="0" err="1"/>
              <a:t>diện</a:t>
            </a:r>
            <a:r>
              <a:rPr lang="en-US" dirty="0"/>
              <a:t> </a:t>
            </a:r>
            <a:r>
              <a:rPr lang="en-US" dirty="0" err="1"/>
              <a:t>khuôn</a:t>
            </a:r>
            <a:r>
              <a:rPr lang="en-US" dirty="0"/>
              <a:t> </a:t>
            </a:r>
            <a:r>
              <a:rPr lang="en-US" dirty="0" err="1"/>
              <a:t>mặt</a:t>
            </a:r>
            <a:r>
              <a:rPr lang="en-US" dirty="0"/>
              <a:t> …</a:t>
            </a:r>
          </a:p>
        </p:txBody>
      </p:sp>
      <p:sp>
        <p:nvSpPr>
          <p:cNvPr id="4" name="Slide Number Placeholder 3"/>
          <p:cNvSpPr>
            <a:spLocks noGrp="1"/>
          </p:cNvSpPr>
          <p:nvPr>
            <p:ph type="sldNum" sz="quarter" idx="10"/>
          </p:nvPr>
        </p:nvSpPr>
        <p:spPr/>
        <p:txBody>
          <a:bodyPr/>
          <a:lstStyle/>
          <a:p>
            <a:fld id="{69C3F2ED-74C5-7D4F-8560-0CC253E9A436}" type="slidenum">
              <a:rPr lang="en-US" smtClean="0"/>
              <a:pPr/>
              <a:t>4</a:t>
            </a:fld>
            <a:endParaRPr lang="en-US" dirty="0"/>
          </a:p>
        </p:txBody>
      </p:sp>
    </p:spTree>
    <p:extLst>
      <p:ext uri="{BB962C8B-B14F-4D97-AF65-F5344CB8AC3E}">
        <p14:creationId xmlns:p14="http://schemas.microsoft.com/office/powerpoint/2010/main" val="162732016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Tích</a:t>
            </a:r>
            <a:r>
              <a:rPr lang="en-US" dirty="0"/>
              <a:t> </a:t>
            </a:r>
            <a:r>
              <a:rPr lang="en-US" dirty="0" err="1"/>
              <a:t>hợp</a:t>
            </a:r>
            <a:r>
              <a:rPr lang="en-US" dirty="0"/>
              <a:t> </a:t>
            </a:r>
            <a:r>
              <a:rPr lang="en-US" dirty="0" err="1"/>
              <a:t>tính</a:t>
            </a:r>
            <a:r>
              <a:rPr lang="en-US" dirty="0"/>
              <a:t> </a:t>
            </a:r>
            <a:r>
              <a:rPr lang="en-US" dirty="0" err="1"/>
              <a:t>năng</a:t>
            </a:r>
            <a:r>
              <a:rPr lang="en-US" dirty="0"/>
              <a:t> </a:t>
            </a:r>
            <a:r>
              <a:rPr lang="en-US" dirty="0" err="1"/>
              <a:t>nhận</a:t>
            </a:r>
            <a:r>
              <a:rPr lang="en-US" dirty="0"/>
              <a:t> </a:t>
            </a:r>
            <a:r>
              <a:rPr lang="en-US" dirty="0" err="1"/>
              <a:t>diện</a:t>
            </a:r>
            <a:r>
              <a:rPr lang="en-US" dirty="0"/>
              <a:t> so </a:t>
            </a:r>
            <a:r>
              <a:rPr lang="en-US" dirty="0" err="1"/>
              <a:t>sánh</a:t>
            </a:r>
            <a:r>
              <a:rPr lang="en-US" dirty="0"/>
              <a:t> </a:t>
            </a:r>
            <a:r>
              <a:rPr lang="en-US" dirty="0" err="1"/>
              <a:t>khuôn</a:t>
            </a:r>
            <a:r>
              <a:rPr lang="en-US" dirty="0"/>
              <a:t> </a:t>
            </a:r>
            <a:r>
              <a:rPr lang="en-US" dirty="0" err="1"/>
              <a:t>mặt</a:t>
            </a:r>
            <a:r>
              <a:rPr lang="en-US" dirty="0"/>
              <a:t>,  </a:t>
            </a:r>
            <a:r>
              <a:rPr lang="en-US" dirty="0" err="1"/>
              <a:t>làm</a:t>
            </a:r>
            <a:r>
              <a:rPr lang="en-US" dirty="0"/>
              <a:t> </a:t>
            </a:r>
            <a:r>
              <a:rPr lang="en-US" dirty="0" err="1"/>
              <a:t>điểm</a:t>
            </a:r>
            <a:r>
              <a:rPr lang="en-US" dirty="0"/>
              <a:t> </a:t>
            </a:r>
            <a:r>
              <a:rPr lang="en-US" dirty="0" err="1"/>
              <a:t>danh</a:t>
            </a:r>
            <a:endParaRPr lang="en-US" dirty="0"/>
          </a:p>
          <a:p>
            <a:r>
              <a:rPr lang="en-US" dirty="0" err="1"/>
              <a:t>Tìm</a:t>
            </a:r>
            <a:r>
              <a:rPr lang="en-US" dirty="0"/>
              <a:t> </a:t>
            </a:r>
            <a:r>
              <a:rPr lang="en-US" dirty="0" err="1"/>
              <a:t>kiếm</a:t>
            </a:r>
            <a:r>
              <a:rPr lang="en-US" dirty="0"/>
              <a:t> 1 </a:t>
            </a:r>
            <a:r>
              <a:rPr lang="en-US" dirty="0" err="1"/>
              <a:t>người</a:t>
            </a:r>
            <a:r>
              <a:rPr lang="en-US" dirty="0"/>
              <a:t> </a:t>
            </a:r>
            <a:r>
              <a:rPr lang="en-US" dirty="0" err="1"/>
              <a:t>cụ</a:t>
            </a:r>
            <a:r>
              <a:rPr lang="en-US" dirty="0"/>
              <a:t> </a:t>
            </a:r>
            <a:r>
              <a:rPr lang="en-US" dirty="0" err="1"/>
              <a:t>thể</a:t>
            </a:r>
            <a:r>
              <a:rPr lang="en-US" dirty="0"/>
              <a:t> </a:t>
            </a:r>
            <a:r>
              <a:rPr lang="en-US" dirty="0" err="1"/>
              <a:t>trong</a:t>
            </a:r>
            <a:r>
              <a:rPr lang="en-US" dirty="0"/>
              <a:t> </a:t>
            </a:r>
            <a:r>
              <a:rPr lang="en-US" dirty="0" err="1"/>
              <a:t>hình</a:t>
            </a:r>
            <a:r>
              <a:rPr lang="en-US" dirty="0"/>
              <a:t> </a:t>
            </a:r>
            <a:r>
              <a:rPr lang="en-US" dirty="0" err="1"/>
              <a:t>ảnh</a:t>
            </a:r>
            <a:endParaRPr lang="en-US" dirty="0"/>
          </a:p>
          <a:p>
            <a:endParaRPr lang="en-US" dirty="0"/>
          </a:p>
          <a:p>
            <a:r>
              <a:rPr lang="en-US" dirty="0" err="1"/>
              <a:t>Xác</a:t>
            </a:r>
            <a:r>
              <a:rPr lang="en-US" dirty="0"/>
              <a:t> </a:t>
            </a:r>
            <a:r>
              <a:rPr lang="en-US" dirty="0" err="1"/>
              <a:t>định</a:t>
            </a:r>
            <a:r>
              <a:rPr lang="en-US" dirty="0"/>
              <a:t> </a:t>
            </a:r>
            <a:r>
              <a:rPr lang="en-US" dirty="0" err="1"/>
              <a:t>khánh</a:t>
            </a:r>
            <a:r>
              <a:rPr lang="en-US" dirty="0"/>
              <a:t> VIP</a:t>
            </a:r>
          </a:p>
          <a:p>
            <a:r>
              <a:rPr lang="en-US" dirty="0" err="1"/>
              <a:t>Kiểm</a:t>
            </a:r>
            <a:r>
              <a:rPr lang="en-US" dirty="0"/>
              <a:t> </a:t>
            </a:r>
            <a:r>
              <a:rPr lang="en-US" dirty="0" err="1"/>
              <a:t>tra</a:t>
            </a:r>
            <a:r>
              <a:rPr lang="en-US" dirty="0"/>
              <a:t> </a:t>
            </a:r>
            <a:r>
              <a:rPr lang="en-US" dirty="0" err="1"/>
              <a:t>cho</a:t>
            </a:r>
            <a:r>
              <a:rPr lang="en-US" dirty="0"/>
              <a:t> online exam…</a:t>
            </a:r>
          </a:p>
        </p:txBody>
      </p:sp>
      <p:sp>
        <p:nvSpPr>
          <p:cNvPr id="4" name="Header Placeholder 3"/>
          <p:cNvSpPr>
            <a:spLocks noGrp="1"/>
          </p:cNvSpPr>
          <p:nvPr>
            <p:ph type="hdr" sz="quarter"/>
          </p:nvPr>
        </p:nvSpPr>
        <p:spPr/>
        <p:txBody>
          <a:bodyPr/>
          <a:lstStyle/>
          <a:p>
            <a:r>
              <a:rPr lang="en-US"/>
              <a:t>ReInvent 2018</a:t>
            </a:r>
            <a:endParaRPr lang="en-US" dirty="0"/>
          </a:p>
        </p:txBody>
      </p:sp>
      <p:sp>
        <p:nvSpPr>
          <p:cNvPr id="5" name="Footer Placeholder 4"/>
          <p:cNvSpPr>
            <a:spLocks noGrp="1"/>
          </p:cNvSpPr>
          <p:nvPr>
            <p:ph type="ftr" sz="quarter" idx="4"/>
          </p:nvPr>
        </p:nvSpPr>
        <p:spPr/>
        <p:txBody>
          <a:bodyPr/>
          <a:lstStyle/>
          <a:p>
            <a:r>
              <a:rPr lang="en-US" altLang="x-none" sz="700">
                <a:solidFill>
                  <a:srgbClr val="282828"/>
                </a:solidFill>
                <a:latin typeface="Amazon Ember" charset="0"/>
                <a:ea typeface="Amazon Ember" charset="0"/>
                <a:cs typeface="Amazon Ember" charset="0"/>
              </a:rPr>
              <a:t>© 2018, Amazon Web Services, Inc. or its Affiliates. All rights reserved.</a:t>
            </a:r>
            <a:endParaRPr lang="en-US" altLang="x-none" sz="700" dirty="0">
              <a:solidFill>
                <a:srgbClr val="282828"/>
              </a:solidFill>
              <a:latin typeface="Amazon Ember" charset="0"/>
              <a:ea typeface="Amazon Ember" charset="0"/>
              <a:cs typeface="Amazon Ember" charset="0"/>
            </a:endParaRPr>
          </a:p>
        </p:txBody>
      </p:sp>
      <p:sp>
        <p:nvSpPr>
          <p:cNvPr id="6" name="Date Placeholder 5"/>
          <p:cNvSpPr>
            <a:spLocks noGrp="1"/>
          </p:cNvSpPr>
          <p:nvPr>
            <p:ph type="dt" idx="1"/>
          </p:nvPr>
        </p:nvSpPr>
        <p:spPr/>
        <p:txBody>
          <a:bodyPr/>
          <a:lstStyle/>
          <a:p>
            <a:fld id="{CA8E1BB1-B036-4140-B110-296DC0701D04}" type="datetime8">
              <a:rPr lang="en-US" smtClean="0"/>
              <a:pPr/>
              <a:t>6/10/21 10:02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41</a:t>
            </a:fld>
            <a:endParaRPr lang="en-US" dirty="0"/>
          </a:p>
        </p:txBody>
      </p:sp>
    </p:spTree>
    <p:extLst>
      <p:ext uri="{BB962C8B-B14F-4D97-AF65-F5344CB8AC3E}">
        <p14:creationId xmlns:p14="http://schemas.microsoft.com/office/powerpoint/2010/main" val="382454405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case - </a:t>
            </a:r>
            <a:r>
              <a:rPr lang="en-US" dirty="0" err="1"/>
              <a:t>chứng</a:t>
            </a:r>
            <a:r>
              <a:rPr lang="en-US" dirty="0"/>
              <a:t> </a:t>
            </a:r>
            <a:r>
              <a:rPr lang="en-US" dirty="0" err="1"/>
              <a:t>thực</a:t>
            </a:r>
            <a:r>
              <a:rPr lang="en-US" dirty="0"/>
              <a:t> </a:t>
            </a:r>
            <a:r>
              <a:rPr lang="en-US" dirty="0" err="1"/>
              <a:t>sử</a:t>
            </a:r>
            <a:r>
              <a:rPr lang="en-US" dirty="0"/>
              <a:t> dung </a:t>
            </a:r>
            <a:r>
              <a:rPr lang="en-US" dirty="0" err="1"/>
              <a:t>hình</a:t>
            </a:r>
            <a:r>
              <a:rPr lang="en-US" dirty="0"/>
              <a:t> </a:t>
            </a:r>
            <a:r>
              <a:rPr lang="en-US" dirty="0" err="1"/>
              <a:t>ảnh</a:t>
            </a:r>
            <a:r>
              <a:rPr lang="en-US" dirty="0"/>
              <a:t> </a:t>
            </a:r>
            <a:r>
              <a:rPr lang="en-US" dirty="0" err="1"/>
              <a:t>khuôn</a:t>
            </a:r>
            <a:r>
              <a:rPr lang="en-US" dirty="0"/>
              <a:t> </a:t>
            </a:r>
            <a:r>
              <a:rPr lang="en-US" dirty="0" err="1"/>
              <a:t>mặt</a:t>
            </a:r>
            <a:endParaRPr lang="en-US" dirty="0"/>
          </a:p>
        </p:txBody>
      </p:sp>
      <p:sp>
        <p:nvSpPr>
          <p:cNvPr id="4" name="Header Placeholder 3"/>
          <p:cNvSpPr>
            <a:spLocks noGrp="1"/>
          </p:cNvSpPr>
          <p:nvPr>
            <p:ph type="hdr" sz="quarter"/>
          </p:nvPr>
        </p:nvSpPr>
        <p:spPr/>
        <p:txBody>
          <a:bodyPr/>
          <a:lstStyle/>
          <a:p>
            <a:r>
              <a:rPr lang="en-US"/>
              <a:t>ReInvent 2018</a:t>
            </a:r>
            <a:endParaRPr lang="en-US" dirty="0"/>
          </a:p>
        </p:txBody>
      </p:sp>
      <p:sp>
        <p:nvSpPr>
          <p:cNvPr id="5" name="Footer Placeholder 4"/>
          <p:cNvSpPr>
            <a:spLocks noGrp="1"/>
          </p:cNvSpPr>
          <p:nvPr>
            <p:ph type="ftr" sz="quarter" idx="4"/>
          </p:nvPr>
        </p:nvSpPr>
        <p:spPr/>
        <p:txBody>
          <a:bodyPr/>
          <a:lstStyle/>
          <a:p>
            <a:r>
              <a:rPr lang="en-US" altLang="x-none" sz="700">
                <a:solidFill>
                  <a:srgbClr val="282828"/>
                </a:solidFill>
                <a:latin typeface="Amazon Ember" charset="0"/>
                <a:ea typeface="Amazon Ember" charset="0"/>
                <a:cs typeface="Amazon Ember" charset="0"/>
              </a:rPr>
              <a:t>© 2018, Amazon Web Services, Inc. or its Affiliates. All rights reserved.</a:t>
            </a:r>
            <a:endParaRPr lang="en-US" altLang="x-none" sz="700" dirty="0">
              <a:solidFill>
                <a:srgbClr val="282828"/>
              </a:solidFill>
              <a:latin typeface="Amazon Ember" charset="0"/>
              <a:ea typeface="Amazon Ember" charset="0"/>
              <a:cs typeface="Amazon Ember" charset="0"/>
            </a:endParaRPr>
          </a:p>
        </p:txBody>
      </p:sp>
      <p:sp>
        <p:nvSpPr>
          <p:cNvPr id="6" name="Date Placeholder 5"/>
          <p:cNvSpPr>
            <a:spLocks noGrp="1"/>
          </p:cNvSpPr>
          <p:nvPr>
            <p:ph type="dt" idx="1"/>
          </p:nvPr>
        </p:nvSpPr>
        <p:spPr/>
        <p:txBody>
          <a:bodyPr/>
          <a:lstStyle/>
          <a:p>
            <a:fld id="{CA8E1BB1-B036-4140-B110-296DC0701D04}" type="datetime8">
              <a:rPr lang="en-US" smtClean="0"/>
              <a:pPr/>
              <a:t>6/10/21 10:02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42</a:t>
            </a:fld>
            <a:endParaRPr lang="en-US" dirty="0"/>
          </a:p>
        </p:txBody>
      </p:sp>
    </p:spTree>
    <p:extLst>
      <p:ext uri="{BB962C8B-B14F-4D97-AF65-F5344CB8AC3E}">
        <p14:creationId xmlns:p14="http://schemas.microsoft.com/office/powerpoint/2010/main" val="385053331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Slide Image Placeholder 1"/>
          <p:cNvSpPr>
            <a:spLocks noGrp="1" noRot="1" noChangeAspect="1" noTextEdi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err="1"/>
              <a:t>Chúng</a:t>
            </a:r>
            <a:r>
              <a:rPr lang="en-US" dirty="0"/>
              <a:t> ta </a:t>
            </a:r>
            <a:r>
              <a:rPr lang="en-US" dirty="0" err="1"/>
              <a:t>sử</a:t>
            </a:r>
            <a:r>
              <a:rPr lang="en-US" dirty="0"/>
              <a:t> dung </a:t>
            </a:r>
            <a:r>
              <a:rPr lang="en-US" dirty="0" err="1"/>
              <a:t>cognito</a:t>
            </a:r>
            <a:r>
              <a:rPr lang="en-US" dirty="0"/>
              <a:t> User pools </a:t>
            </a:r>
            <a:r>
              <a:rPr lang="en-US" dirty="0" err="1"/>
              <a:t>làm</a:t>
            </a:r>
            <a:r>
              <a:rPr lang="en-US" dirty="0"/>
              <a:t> </a:t>
            </a:r>
            <a:r>
              <a:rPr lang="en-US" dirty="0" err="1"/>
              <a:t>nơi</a:t>
            </a:r>
            <a:r>
              <a:rPr lang="en-US" dirty="0"/>
              <a:t> </a:t>
            </a:r>
            <a:r>
              <a:rPr lang="en-US" dirty="0" err="1"/>
              <a:t>lưu</a:t>
            </a:r>
            <a:r>
              <a:rPr lang="en-US" dirty="0"/>
              <a:t> </a:t>
            </a:r>
            <a:r>
              <a:rPr lang="en-US" dirty="0" err="1"/>
              <a:t>trữ</a:t>
            </a:r>
            <a:r>
              <a:rPr lang="en-US" dirty="0"/>
              <a:t> user</a:t>
            </a:r>
          </a:p>
          <a:p>
            <a:r>
              <a:rPr lang="en-US" dirty="0"/>
              <a:t>Sau </a:t>
            </a:r>
            <a:r>
              <a:rPr lang="en-US" dirty="0" err="1"/>
              <a:t>đó</a:t>
            </a:r>
            <a:r>
              <a:rPr lang="en-US" dirty="0"/>
              <a:t> </a:t>
            </a:r>
            <a:r>
              <a:rPr lang="en-US" dirty="0" err="1"/>
              <a:t>sẽ</a:t>
            </a:r>
            <a:r>
              <a:rPr lang="en-US" dirty="0"/>
              <a:t> </a:t>
            </a:r>
            <a:r>
              <a:rPr lang="en-US" dirty="0" err="1"/>
              <a:t>tạo</a:t>
            </a:r>
            <a:r>
              <a:rPr lang="en-US" dirty="0"/>
              <a:t> </a:t>
            </a:r>
            <a:r>
              <a:rPr lang="en-US" dirty="0" err="1"/>
              <a:t>một</a:t>
            </a:r>
            <a:r>
              <a:rPr lang="en-US" dirty="0"/>
              <a:t> developer-authenticated identity provider , </a:t>
            </a:r>
            <a:r>
              <a:rPr lang="en-US" dirty="0" err="1"/>
              <a:t>để</a:t>
            </a:r>
            <a:r>
              <a:rPr lang="en-US" dirty="0"/>
              <a:t> </a:t>
            </a:r>
            <a:r>
              <a:rPr lang="en-US" dirty="0" err="1"/>
              <a:t>thực</a:t>
            </a:r>
            <a:r>
              <a:rPr lang="en-US" dirty="0"/>
              <a:t> </a:t>
            </a:r>
            <a:r>
              <a:rPr lang="en-US" dirty="0" err="1"/>
              <a:t>hiện</a:t>
            </a:r>
            <a:r>
              <a:rPr lang="en-US" dirty="0"/>
              <a:t> </a:t>
            </a:r>
            <a:r>
              <a:rPr lang="en-US" dirty="0" err="1"/>
              <a:t>chứng</a:t>
            </a:r>
            <a:r>
              <a:rPr lang="en-US" dirty="0"/>
              <a:t> </a:t>
            </a:r>
            <a:r>
              <a:rPr lang="en-US" dirty="0" err="1"/>
              <a:t>thực</a:t>
            </a:r>
            <a:r>
              <a:rPr lang="en-US" dirty="0"/>
              <a:t>  </a:t>
            </a:r>
            <a:r>
              <a:rPr lang="en-US" dirty="0" err="1"/>
              <a:t>với</a:t>
            </a:r>
            <a:r>
              <a:rPr lang="en-US" dirty="0"/>
              <a:t> amazon recognition.</a:t>
            </a:r>
          </a:p>
          <a:p>
            <a:endParaRPr lang="en-US" dirty="0"/>
          </a:p>
          <a:p>
            <a:r>
              <a:rPr lang="en-US" dirty="0" err="1"/>
              <a:t>Cấu</a:t>
            </a:r>
            <a:r>
              <a:rPr lang="en-US" dirty="0"/>
              <a:t> </a:t>
            </a:r>
            <a:r>
              <a:rPr lang="en-US" dirty="0" err="1"/>
              <a:t>hình</a:t>
            </a:r>
            <a:r>
              <a:rPr lang="en-US" dirty="0"/>
              <a:t> map role vs permission </a:t>
            </a:r>
            <a:r>
              <a:rPr lang="en-US" dirty="0" err="1"/>
              <a:t>thông</a:t>
            </a:r>
            <a:r>
              <a:rPr lang="en-US" dirty="0"/>
              <a:t> qua Cognito identity federation.</a:t>
            </a:r>
          </a:p>
          <a:p>
            <a:endParaRPr lang="en-US" dirty="0"/>
          </a:p>
          <a:p>
            <a:r>
              <a:rPr lang="en-US" dirty="0" err="1"/>
              <a:t>Chúng</a:t>
            </a:r>
            <a:r>
              <a:rPr lang="en-US" dirty="0"/>
              <a:t> ta </a:t>
            </a:r>
            <a:r>
              <a:rPr lang="en-US" dirty="0" err="1"/>
              <a:t>sẽ</a:t>
            </a:r>
            <a:r>
              <a:rPr lang="en-US" dirty="0"/>
              <a:t> </a:t>
            </a:r>
            <a:r>
              <a:rPr lang="en-US" dirty="0" err="1"/>
              <a:t>sử</a:t>
            </a:r>
            <a:r>
              <a:rPr lang="en-US" dirty="0"/>
              <a:t> dung 1 feature </a:t>
            </a:r>
            <a:r>
              <a:rPr lang="en-US" dirty="0" err="1"/>
              <a:t>của</a:t>
            </a:r>
            <a:r>
              <a:rPr lang="en-US" dirty="0"/>
              <a:t> recognition </a:t>
            </a:r>
            <a:r>
              <a:rPr lang="en-US" dirty="0" err="1"/>
              <a:t>là</a:t>
            </a:r>
            <a:r>
              <a:rPr lang="en-US" dirty="0"/>
              <a:t> external Id , </a:t>
            </a:r>
            <a:r>
              <a:rPr lang="en-US" dirty="0" err="1"/>
              <a:t>cho</a:t>
            </a:r>
            <a:r>
              <a:rPr lang="en-US" dirty="0"/>
              <a:t> </a:t>
            </a:r>
            <a:r>
              <a:rPr lang="en-US" dirty="0" err="1"/>
              <a:t>phép</a:t>
            </a:r>
            <a:r>
              <a:rPr lang="en-US" dirty="0"/>
              <a:t> index </a:t>
            </a:r>
            <a:r>
              <a:rPr lang="en-US" dirty="0" err="1"/>
              <a:t>các</a:t>
            </a:r>
            <a:r>
              <a:rPr lang="en-US" dirty="0"/>
              <a:t> </a:t>
            </a:r>
            <a:r>
              <a:rPr lang="en-US" dirty="0" err="1"/>
              <a:t>khuôn</a:t>
            </a:r>
            <a:r>
              <a:rPr lang="en-US" dirty="0"/>
              <a:t> </a:t>
            </a:r>
            <a:r>
              <a:rPr lang="en-US" dirty="0" err="1"/>
              <a:t>mặt</a:t>
            </a:r>
            <a:r>
              <a:rPr lang="en-US" dirty="0"/>
              <a:t> </a:t>
            </a:r>
            <a:r>
              <a:rPr lang="en-US" dirty="0" err="1"/>
              <a:t>và</a:t>
            </a:r>
            <a:r>
              <a:rPr lang="en-US" dirty="0"/>
              <a:t> </a:t>
            </a:r>
            <a:r>
              <a:rPr lang="en-US" dirty="0" err="1"/>
              <a:t>tìm</a:t>
            </a:r>
            <a:r>
              <a:rPr lang="en-US" dirty="0"/>
              <a:t> </a:t>
            </a:r>
            <a:r>
              <a:rPr lang="en-US" dirty="0" err="1"/>
              <a:t>kiếm</a:t>
            </a:r>
            <a:r>
              <a:rPr lang="en-US" dirty="0"/>
              <a:t> </a:t>
            </a:r>
            <a:r>
              <a:rPr lang="en-US" dirty="0" err="1"/>
              <a:t>khuôn</a:t>
            </a:r>
            <a:r>
              <a:rPr lang="en-US" dirty="0"/>
              <a:t> </a:t>
            </a:r>
            <a:r>
              <a:rPr lang="en-US" dirty="0" err="1"/>
              <a:t>mặt</a:t>
            </a:r>
            <a:r>
              <a:rPr lang="en-US" dirty="0"/>
              <a:t> bang </a:t>
            </a:r>
            <a:r>
              <a:rPr lang="en-US" dirty="0" err="1"/>
              <a:t>hình</a:t>
            </a:r>
            <a:endParaRPr lang="en-US" dirty="0"/>
          </a:p>
          <a:p>
            <a:endParaRPr lang="en-US" dirty="0"/>
          </a:p>
          <a:p>
            <a:r>
              <a:rPr lang="en-US" dirty="0"/>
              <a:t>We’re going to make</a:t>
            </a:r>
            <a:r>
              <a:rPr lang="en-US" baseline="0" dirty="0"/>
              <a:t> use of a feature of Cognito identity Federation that allows you to link two IdPs together to refer to the same user</a:t>
            </a:r>
          </a:p>
          <a:p>
            <a:endParaRPr lang="en-US" baseline="0" dirty="0"/>
          </a:p>
          <a:p>
            <a:r>
              <a:rPr lang="en-US" baseline="0" dirty="0"/>
              <a:t>We’re also going to take advantage of a feature of </a:t>
            </a:r>
            <a:r>
              <a:rPr lang="en-US" baseline="0" dirty="0" err="1"/>
              <a:t>Rekog</a:t>
            </a:r>
            <a:r>
              <a:rPr lang="en-US" baseline="0" dirty="0"/>
              <a:t> whereby when you ask it to learn a new face you can provide some application-specific metadata </a:t>
            </a:r>
            <a:r>
              <a:rPr lang="mr-IN" baseline="0" dirty="0"/>
              <a:t>–</a:t>
            </a:r>
            <a:r>
              <a:rPr lang="en-US" baseline="0" dirty="0"/>
              <a:t> called the </a:t>
            </a:r>
            <a:r>
              <a:rPr lang="en-US" baseline="0" dirty="0" err="1"/>
              <a:t>externalId</a:t>
            </a:r>
            <a:r>
              <a:rPr lang="en-US" baseline="0" dirty="0"/>
              <a:t> </a:t>
            </a:r>
            <a:r>
              <a:rPr lang="mr-IN" baseline="0" dirty="0"/>
              <a:t>–</a:t>
            </a:r>
            <a:r>
              <a:rPr lang="en-US" baseline="0" dirty="0"/>
              <a:t> that will be returned back to the </a:t>
            </a:r>
            <a:r>
              <a:rPr lang="en-US" baseline="0" dirty="0" err="1"/>
              <a:t>applciation</a:t>
            </a:r>
            <a:r>
              <a:rPr lang="en-US" baseline="0" dirty="0"/>
              <a:t> if the face is later matched by a lookup using </a:t>
            </a:r>
            <a:r>
              <a:rPr lang="en-US" baseline="0" dirty="0" err="1"/>
              <a:t>searchFacesByImage</a:t>
            </a:r>
            <a:r>
              <a:rPr lang="en-US" baseline="0" dirty="0"/>
              <a:t>()</a:t>
            </a:r>
            <a:endParaRPr lang="en-US" dirty="0"/>
          </a:p>
        </p:txBody>
      </p:sp>
    </p:spTree>
    <p:extLst>
      <p:ext uri="{BB962C8B-B14F-4D97-AF65-F5344CB8AC3E}">
        <p14:creationId xmlns:p14="http://schemas.microsoft.com/office/powerpoint/2010/main" val="164148642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baseline="0" dirty="0" err="1"/>
              <a:t>Bước</a:t>
            </a:r>
            <a:r>
              <a:rPr lang="en-US" baseline="0" dirty="0"/>
              <a:t> 1 , user </a:t>
            </a:r>
            <a:r>
              <a:rPr lang="en-US" baseline="0" dirty="0" err="1"/>
              <a:t>gửi</a:t>
            </a:r>
            <a:r>
              <a:rPr lang="en-US" baseline="0" dirty="0"/>
              <a:t> user + pass </a:t>
            </a:r>
            <a:r>
              <a:rPr lang="en-US" baseline="0" dirty="0" err="1"/>
              <a:t>tới</a:t>
            </a:r>
            <a:r>
              <a:rPr lang="en-US" baseline="0" dirty="0"/>
              <a:t> </a:t>
            </a:r>
            <a:r>
              <a:rPr lang="en-US" baseline="0" dirty="0" err="1"/>
              <a:t>congito</a:t>
            </a:r>
            <a:r>
              <a:rPr lang="en-US" baseline="0" dirty="0"/>
              <a:t> user pool</a:t>
            </a:r>
          </a:p>
        </p:txBody>
      </p:sp>
      <p:sp>
        <p:nvSpPr>
          <p:cNvPr id="4" name="Slide Number Placeholder 3"/>
          <p:cNvSpPr>
            <a:spLocks noGrp="1"/>
          </p:cNvSpPr>
          <p:nvPr>
            <p:ph type="sldNum" sz="quarter" idx="10"/>
          </p:nvPr>
        </p:nvSpPr>
        <p:spPr/>
        <p:txBody>
          <a:bodyPr/>
          <a:lstStyle/>
          <a:p>
            <a:fld id="{69C3F2ED-74C5-7D4F-8560-0CC253E9A436}" type="slidenum">
              <a:rPr lang="en-US" smtClean="0">
                <a:solidFill>
                  <a:prstClr val="black"/>
                </a:solidFill>
              </a:rPr>
              <a:pPr/>
              <a:t>44</a:t>
            </a:fld>
            <a:endParaRPr lang="en-US" dirty="0">
              <a:solidFill>
                <a:prstClr val="black"/>
              </a:solidFill>
            </a:endParaRPr>
          </a:p>
        </p:txBody>
      </p:sp>
    </p:spTree>
    <p:extLst>
      <p:ext uri="{BB962C8B-B14F-4D97-AF65-F5344CB8AC3E}">
        <p14:creationId xmlns:p14="http://schemas.microsoft.com/office/powerpoint/2010/main" val="399566359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baseline="0" dirty="0"/>
              <a:t>Cognito </a:t>
            </a:r>
            <a:r>
              <a:rPr lang="en-US" baseline="0" dirty="0" err="1"/>
              <a:t>trả</a:t>
            </a:r>
            <a:r>
              <a:rPr lang="en-US" baseline="0" dirty="0"/>
              <a:t> </a:t>
            </a:r>
            <a:r>
              <a:rPr lang="en-US" baseline="0" dirty="0" err="1"/>
              <a:t>về</a:t>
            </a:r>
            <a:r>
              <a:rPr lang="en-US" baseline="0" dirty="0"/>
              <a:t> </a:t>
            </a:r>
            <a:r>
              <a:rPr lang="en-US" baseline="0" dirty="0" err="1"/>
              <a:t>jwt</a:t>
            </a:r>
            <a:r>
              <a:rPr lang="en-US" baseline="0" dirty="0"/>
              <a:t> token</a:t>
            </a:r>
          </a:p>
        </p:txBody>
      </p:sp>
      <p:sp>
        <p:nvSpPr>
          <p:cNvPr id="4" name="Slide Number Placeholder 3"/>
          <p:cNvSpPr>
            <a:spLocks noGrp="1"/>
          </p:cNvSpPr>
          <p:nvPr>
            <p:ph type="sldNum" sz="quarter" idx="10"/>
          </p:nvPr>
        </p:nvSpPr>
        <p:spPr/>
        <p:txBody>
          <a:bodyPr/>
          <a:lstStyle/>
          <a:p>
            <a:fld id="{69C3F2ED-74C5-7D4F-8560-0CC253E9A436}" type="slidenum">
              <a:rPr lang="en-US" smtClean="0">
                <a:solidFill>
                  <a:prstClr val="black"/>
                </a:solidFill>
              </a:rPr>
              <a:pPr/>
              <a:t>45</a:t>
            </a:fld>
            <a:endParaRPr lang="en-US" dirty="0">
              <a:solidFill>
                <a:prstClr val="black"/>
              </a:solidFill>
            </a:endParaRPr>
          </a:p>
        </p:txBody>
      </p:sp>
    </p:spTree>
    <p:extLst>
      <p:ext uri="{BB962C8B-B14F-4D97-AF65-F5344CB8AC3E}">
        <p14:creationId xmlns:p14="http://schemas.microsoft.com/office/powerpoint/2010/main" val="354301975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baseline="0" dirty="0"/>
              <a:t>Sau </a:t>
            </a:r>
            <a:r>
              <a:rPr lang="en-US" baseline="0" dirty="0" err="1"/>
              <a:t>đó</a:t>
            </a:r>
            <a:r>
              <a:rPr lang="en-US" baseline="0" dirty="0"/>
              <a:t> </a:t>
            </a:r>
            <a:r>
              <a:rPr lang="en-US" baseline="0" dirty="0" err="1"/>
              <a:t>gửi</a:t>
            </a:r>
            <a:r>
              <a:rPr lang="en-US" baseline="0" dirty="0"/>
              <a:t> </a:t>
            </a:r>
            <a:r>
              <a:rPr lang="en-US" baseline="0" dirty="0" err="1"/>
              <a:t>jwt</a:t>
            </a:r>
            <a:r>
              <a:rPr lang="en-US" baseline="0" dirty="0"/>
              <a:t> + face image </a:t>
            </a:r>
            <a:r>
              <a:rPr lang="en-US" baseline="0" dirty="0" err="1"/>
              <a:t>tới</a:t>
            </a:r>
            <a:r>
              <a:rPr lang="en-US" baseline="0" dirty="0"/>
              <a:t> </a:t>
            </a:r>
            <a:r>
              <a:rPr lang="en-US" baseline="0" dirty="0" err="1"/>
              <a:t>api</a:t>
            </a:r>
            <a:r>
              <a:rPr lang="en-US" baseline="0" dirty="0"/>
              <a:t> gateway - &gt; trigger lambda function -&gt; </a:t>
            </a:r>
            <a:r>
              <a:rPr lang="en-US" baseline="0" dirty="0" err="1"/>
              <a:t>gửi</a:t>
            </a:r>
            <a:r>
              <a:rPr lang="en-US" baseline="0" dirty="0"/>
              <a:t> </a:t>
            </a:r>
            <a:r>
              <a:rPr lang="en-US" baseline="0" dirty="0" err="1"/>
              <a:t>thông</a:t>
            </a:r>
            <a:r>
              <a:rPr lang="en-US" baseline="0" dirty="0"/>
              <a:t> tin </a:t>
            </a:r>
            <a:r>
              <a:rPr lang="en-US" baseline="0" dirty="0" err="1"/>
              <a:t>tới</a:t>
            </a:r>
            <a:r>
              <a:rPr lang="en-US" baseline="0" dirty="0"/>
              <a:t> amazon recognition</a:t>
            </a:r>
          </a:p>
          <a:p>
            <a:pPr marL="0" indent="0">
              <a:buFontTx/>
              <a:buNone/>
            </a:pPr>
            <a:endParaRPr lang="en-US" baseline="0" dirty="0"/>
          </a:p>
          <a:p>
            <a:pPr marL="0" indent="0">
              <a:buFontTx/>
              <a:buNone/>
            </a:pPr>
            <a:r>
              <a:rPr lang="en-US" baseline="0" dirty="0" err="1"/>
              <a:t>Thông</a:t>
            </a:r>
            <a:r>
              <a:rPr lang="en-US" baseline="0" dirty="0"/>
              <a:t> tin user </a:t>
            </a:r>
            <a:r>
              <a:rPr lang="en-US" baseline="0" dirty="0" err="1"/>
              <a:t>nam</a:t>
            </a:r>
            <a:r>
              <a:rPr lang="en-US" baseline="0" dirty="0"/>
              <a:t> dc </a:t>
            </a:r>
            <a:r>
              <a:rPr lang="en-US" baseline="0" dirty="0" err="1"/>
              <a:t>sử</a:t>
            </a:r>
            <a:r>
              <a:rPr lang="en-US" baseline="0" dirty="0"/>
              <a:t> dung </a:t>
            </a:r>
            <a:r>
              <a:rPr lang="en-US" baseline="0" dirty="0" err="1"/>
              <a:t>làm</a:t>
            </a:r>
            <a:r>
              <a:rPr lang="en-US" baseline="0" dirty="0"/>
              <a:t> </a:t>
            </a:r>
            <a:r>
              <a:rPr lang="en-US" baseline="0" dirty="0" err="1"/>
              <a:t>faceid</a:t>
            </a:r>
            <a:r>
              <a:rPr lang="en-US" baseline="0" dirty="0"/>
              <a:t> </a:t>
            </a:r>
            <a:r>
              <a:rPr lang="en-US" baseline="0" dirty="0" err="1"/>
              <a:t>lưu</a:t>
            </a:r>
            <a:r>
              <a:rPr lang="en-US" baseline="0" dirty="0"/>
              <a:t> </a:t>
            </a:r>
            <a:r>
              <a:rPr lang="en-US" baseline="0" dirty="0" err="1"/>
              <a:t>trong</a:t>
            </a:r>
            <a:r>
              <a:rPr lang="en-US" baseline="0" dirty="0"/>
              <a:t> recognition collection.</a:t>
            </a:r>
          </a:p>
        </p:txBody>
      </p:sp>
      <p:sp>
        <p:nvSpPr>
          <p:cNvPr id="4" name="Slide Number Placeholder 3"/>
          <p:cNvSpPr>
            <a:spLocks noGrp="1"/>
          </p:cNvSpPr>
          <p:nvPr>
            <p:ph type="sldNum" sz="quarter" idx="10"/>
          </p:nvPr>
        </p:nvSpPr>
        <p:spPr/>
        <p:txBody>
          <a:bodyPr/>
          <a:lstStyle/>
          <a:p>
            <a:fld id="{69C3F2ED-74C5-7D4F-8560-0CC253E9A436}" type="slidenum">
              <a:rPr lang="en-US" smtClean="0">
                <a:solidFill>
                  <a:prstClr val="black"/>
                </a:solidFill>
              </a:rPr>
              <a:pPr/>
              <a:t>46</a:t>
            </a:fld>
            <a:endParaRPr lang="en-US" dirty="0">
              <a:solidFill>
                <a:prstClr val="black"/>
              </a:solidFill>
            </a:endParaRPr>
          </a:p>
        </p:txBody>
      </p:sp>
    </p:spTree>
    <p:extLst>
      <p:ext uri="{BB962C8B-B14F-4D97-AF65-F5344CB8AC3E}">
        <p14:creationId xmlns:p14="http://schemas.microsoft.com/office/powerpoint/2010/main" val="61568493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baseline="0" dirty="0" err="1"/>
              <a:t>Tìm</a:t>
            </a:r>
            <a:r>
              <a:rPr lang="en-US" baseline="0" dirty="0"/>
              <a:t> </a:t>
            </a:r>
            <a:r>
              <a:rPr lang="en-US" baseline="0" dirty="0" err="1"/>
              <a:t>mặt</a:t>
            </a:r>
            <a:r>
              <a:rPr lang="en-US" baseline="0" dirty="0"/>
              <a:t> bang </a:t>
            </a:r>
            <a:r>
              <a:rPr lang="en-US" baseline="0" dirty="0" err="1"/>
              <a:t>hình</a:t>
            </a:r>
            <a:r>
              <a:rPr lang="en-US" baseline="0" dirty="0"/>
              <a:t> </a:t>
            </a:r>
          </a:p>
          <a:p>
            <a:pPr marL="0" indent="0">
              <a:buFontTx/>
              <a:buNone/>
            </a:pPr>
            <a:r>
              <a:rPr lang="en-US" baseline="0" dirty="0" err="1"/>
              <a:t>Nếu</a:t>
            </a:r>
            <a:r>
              <a:rPr lang="en-US" baseline="0" dirty="0"/>
              <a:t> match index </a:t>
            </a:r>
            <a:r>
              <a:rPr lang="en-US" baseline="0" dirty="0" err="1"/>
              <a:t>thì</a:t>
            </a:r>
            <a:r>
              <a:rPr lang="en-US" baseline="0" dirty="0"/>
              <a:t> </a:t>
            </a:r>
            <a:r>
              <a:rPr lang="en-US" baseline="0" dirty="0" err="1"/>
              <a:t>trả</a:t>
            </a:r>
            <a:r>
              <a:rPr lang="en-US" baseline="0" dirty="0"/>
              <a:t> </a:t>
            </a:r>
            <a:r>
              <a:rPr lang="en-US" baseline="0" dirty="0" err="1"/>
              <a:t>về</a:t>
            </a:r>
            <a:r>
              <a:rPr lang="en-US" baseline="0" dirty="0"/>
              <a:t>. </a:t>
            </a:r>
            <a:r>
              <a:rPr lang="en-US" baseline="0" dirty="0" err="1"/>
              <a:t>Lúc</a:t>
            </a:r>
            <a:r>
              <a:rPr lang="en-US" baseline="0" dirty="0"/>
              <a:t> </a:t>
            </a:r>
            <a:r>
              <a:rPr lang="en-US" baseline="0" dirty="0" err="1"/>
              <a:t>đó</a:t>
            </a:r>
            <a:r>
              <a:rPr lang="en-US" baseline="0" dirty="0"/>
              <a:t> </a:t>
            </a:r>
            <a:r>
              <a:rPr lang="en-US" baseline="0" dirty="0" err="1"/>
              <a:t>mới</a:t>
            </a:r>
            <a:r>
              <a:rPr lang="en-US" baseline="0" dirty="0"/>
              <a:t> </a:t>
            </a:r>
            <a:r>
              <a:rPr lang="en-US" baseline="0" dirty="0" err="1"/>
              <a:t>cho</a:t>
            </a:r>
            <a:r>
              <a:rPr lang="en-US" baseline="0" dirty="0"/>
              <a:t> </a:t>
            </a:r>
            <a:r>
              <a:rPr lang="en-US" baseline="0" dirty="0" err="1"/>
              <a:t>phép</a:t>
            </a:r>
            <a:r>
              <a:rPr lang="en-US" baseline="0" dirty="0"/>
              <a:t> user logon</a:t>
            </a:r>
          </a:p>
          <a:p>
            <a:pPr marL="0" indent="0">
              <a:buFontTx/>
              <a:buNone/>
            </a:pPr>
            <a:endParaRPr lang="en-US" baseline="0" dirty="0"/>
          </a:p>
          <a:p>
            <a:pPr marL="0" indent="0">
              <a:buFontTx/>
              <a:buNone/>
            </a:pPr>
            <a:endParaRPr lang="en-US" baseline="0" dirty="0"/>
          </a:p>
        </p:txBody>
      </p:sp>
      <p:sp>
        <p:nvSpPr>
          <p:cNvPr id="4" name="Slide Number Placeholder 3"/>
          <p:cNvSpPr>
            <a:spLocks noGrp="1"/>
          </p:cNvSpPr>
          <p:nvPr>
            <p:ph type="sldNum" sz="quarter" idx="10"/>
          </p:nvPr>
        </p:nvSpPr>
        <p:spPr/>
        <p:txBody>
          <a:bodyPr/>
          <a:lstStyle/>
          <a:p>
            <a:fld id="{69C3F2ED-74C5-7D4F-8560-0CC253E9A436}" type="slidenum">
              <a:rPr lang="en-US" smtClean="0">
                <a:solidFill>
                  <a:prstClr val="black"/>
                </a:solidFill>
              </a:rPr>
              <a:pPr/>
              <a:t>47</a:t>
            </a:fld>
            <a:endParaRPr lang="en-US" dirty="0">
              <a:solidFill>
                <a:prstClr val="black"/>
              </a:solidFill>
            </a:endParaRPr>
          </a:p>
        </p:txBody>
      </p:sp>
    </p:spTree>
    <p:extLst>
      <p:ext uri="{BB962C8B-B14F-4D97-AF65-F5344CB8AC3E}">
        <p14:creationId xmlns:p14="http://schemas.microsoft.com/office/powerpoint/2010/main" val="24534366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Dịch</a:t>
            </a:r>
            <a:r>
              <a:rPr lang="en-US" dirty="0"/>
              <a:t> </a:t>
            </a:r>
            <a:r>
              <a:rPr lang="en-US" dirty="0" err="1"/>
              <a:t>vụ</a:t>
            </a:r>
            <a:r>
              <a:rPr lang="en-US" dirty="0"/>
              <a:t> </a:t>
            </a:r>
            <a:r>
              <a:rPr lang="en-US" dirty="0" err="1"/>
              <a:t>tiếp</a:t>
            </a:r>
            <a:r>
              <a:rPr lang="en-US" dirty="0"/>
              <a:t> </a:t>
            </a:r>
            <a:r>
              <a:rPr lang="en-US" dirty="0" err="1"/>
              <a:t>theo</a:t>
            </a:r>
            <a:r>
              <a:rPr lang="en-US" dirty="0"/>
              <a:t> </a:t>
            </a:r>
            <a:r>
              <a:rPr lang="en-US" dirty="0" err="1"/>
              <a:t>là</a:t>
            </a:r>
            <a:r>
              <a:rPr lang="en-US" dirty="0"/>
              <a:t> amazon lex</a:t>
            </a:r>
          </a:p>
          <a:p>
            <a:r>
              <a:rPr lang="en-US" dirty="0" err="1"/>
              <a:t>Dùng</a:t>
            </a:r>
            <a:r>
              <a:rPr lang="en-US" dirty="0"/>
              <a:t> </a:t>
            </a:r>
            <a:r>
              <a:rPr lang="en-US" dirty="0" err="1"/>
              <a:t>chung</a:t>
            </a:r>
            <a:r>
              <a:rPr lang="en-US" dirty="0"/>
              <a:t> </a:t>
            </a:r>
            <a:r>
              <a:rPr lang="en-US" dirty="0" err="1"/>
              <a:t>công</a:t>
            </a:r>
            <a:r>
              <a:rPr lang="en-US" dirty="0"/>
              <a:t> </a:t>
            </a:r>
            <a:r>
              <a:rPr lang="en-US" dirty="0" err="1"/>
              <a:t>nghệ</a:t>
            </a:r>
            <a:r>
              <a:rPr lang="en-US" dirty="0"/>
              <a:t> vs Alexa – </a:t>
            </a:r>
            <a:r>
              <a:rPr lang="en-US" dirty="0" err="1"/>
              <a:t>nhận</a:t>
            </a:r>
            <a:r>
              <a:rPr lang="en-US" dirty="0"/>
              <a:t> </a:t>
            </a:r>
            <a:r>
              <a:rPr lang="en-US" dirty="0" err="1"/>
              <a:t>diện</a:t>
            </a:r>
            <a:r>
              <a:rPr lang="en-US" dirty="0"/>
              <a:t> going </a:t>
            </a:r>
            <a:r>
              <a:rPr lang="en-US" dirty="0" err="1"/>
              <a:t>nói</a:t>
            </a:r>
            <a:r>
              <a:rPr lang="en-US" dirty="0"/>
              <a:t> </a:t>
            </a:r>
            <a:r>
              <a:rPr lang="en-US" dirty="0" err="1"/>
              <a:t>và</a:t>
            </a:r>
            <a:r>
              <a:rPr lang="en-US" dirty="0"/>
              <a:t> </a:t>
            </a:r>
            <a:r>
              <a:rPr lang="en-US" dirty="0" err="1"/>
              <a:t>xử</a:t>
            </a:r>
            <a:r>
              <a:rPr lang="en-US" dirty="0"/>
              <a:t> </a:t>
            </a:r>
            <a:r>
              <a:rPr lang="en-US" dirty="0" err="1"/>
              <a:t>lý</a:t>
            </a:r>
            <a:r>
              <a:rPr lang="en-US" dirty="0"/>
              <a:t> </a:t>
            </a:r>
            <a:r>
              <a:rPr lang="en-US" dirty="0" err="1"/>
              <a:t>ngôn</a:t>
            </a:r>
            <a:r>
              <a:rPr lang="en-US" dirty="0"/>
              <a:t> </a:t>
            </a:r>
            <a:r>
              <a:rPr lang="en-US" dirty="0" err="1"/>
              <a:t>ngữ</a:t>
            </a:r>
            <a:r>
              <a:rPr lang="en-US" dirty="0"/>
              <a:t> </a:t>
            </a:r>
            <a:r>
              <a:rPr lang="en-US" dirty="0" err="1"/>
              <a:t>tự</a:t>
            </a:r>
            <a:r>
              <a:rPr lang="en-US" dirty="0"/>
              <a:t> </a:t>
            </a:r>
            <a:r>
              <a:rPr lang="en-US" dirty="0" err="1"/>
              <a:t>nhiên</a:t>
            </a:r>
            <a:endParaRPr lang="en-US" dirty="0"/>
          </a:p>
          <a:p>
            <a:endParaRPr lang="en-US" dirty="0"/>
          </a:p>
          <a:p>
            <a:r>
              <a:rPr lang="en-US" dirty="0"/>
              <a:t>CORE</a:t>
            </a:r>
            <a:r>
              <a:rPr lang="en-US" baseline="0" dirty="0"/>
              <a:t> </a:t>
            </a:r>
            <a:r>
              <a:rPr lang="en-US" dirty="0"/>
              <a:t>components</a:t>
            </a:r>
          </a:p>
          <a:p>
            <a:r>
              <a:rPr lang="en-US" dirty="0"/>
              <a:t>Voice input to text</a:t>
            </a:r>
          </a:p>
          <a:p>
            <a:r>
              <a:rPr lang="en-US" dirty="0"/>
              <a:t>Language understanding is taking that text and working out the intent</a:t>
            </a:r>
          </a:p>
          <a:p>
            <a:endParaRPr lang="en-US" dirty="0"/>
          </a:p>
          <a:p>
            <a:r>
              <a:rPr lang="en-US" dirty="0"/>
              <a:t>Both these power Alexa</a:t>
            </a:r>
            <a:r>
              <a:rPr lang="en-US" baseline="0" dirty="0"/>
              <a:t> and Echo that is now a AWS service</a:t>
            </a:r>
          </a:p>
          <a:p>
            <a:endParaRPr lang="en-US" dirty="0"/>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48</a:t>
            </a:fld>
            <a:endParaRPr lang="en-US" dirty="0"/>
          </a:p>
        </p:txBody>
      </p:sp>
    </p:spTree>
    <p:extLst>
      <p:ext uri="{BB962C8B-B14F-4D97-AF65-F5344CB8AC3E}">
        <p14:creationId xmlns:p14="http://schemas.microsoft.com/office/powerpoint/2010/main" val="26824793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Các</a:t>
            </a:r>
            <a:r>
              <a:rPr lang="en-US" dirty="0"/>
              <a:t> use case </a:t>
            </a:r>
            <a:r>
              <a:rPr lang="en-US" dirty="0" err="1"/>
              <a:t>cho</a:t>
            </a:r>
            <a:r>
              <a:rPr lang="en-US" dirty="0"/>
              <a:t> lex</a:t>
            </a:r>
          </a:p>
          <a:p>
            <a:pPr marL="171450" indent="-171450">
              <a:buFontTx/>
              <a:buChar char="-"/>
            </a:pPr>
            <a:r>
              <a:rPr lang="en-US" dirty="0"/>
              <a:t>Chat bot </a:t>
            </a:r>
          </a:p>
          <a:p>
            <a:pPr marL="171450" indent="-171450">
              <a:buFontTx/>
              <a:buChar char="-"/>
            </a:pPr>
            <a:r>
              <a:rPr lang="en-US" dirty="0"/>
              <a:t>Application bot </a:t>
            </a:r>
          </a:p>
          <a:p>
            <a:pPr marL="171450" indent="-171450">
              <a:buFontTx/>
              <a:buChar char="-"/>
            </a:pPr>
            <a:r>
              <a:rPr lang="en-US" dirty="0"/>
              <a:t>Bot </a:t>
            </a:r>
            <a:r>
              <a:rPr lang="en-US" dirty="0" err="1"/>
              <a:t>cho</a:t>
            </a:r>
            <a:r>
              <a:rPr lang="en-US" dirty="0"/>
              <a:t> </a:t>
            </a:r>
            <a:r>
              <a:rPr lang="en-US" dirty="0" err="1"/>
              <a:t>ứng</a:t>
            </a:r>
            <a:r>
              <a:rPr lang="en-US" dirty="0"/>
              <a:t> dung enterprise</a:t>
            </a:r>
          </a:p>
          <a:p>
            <a:pPr marL="171450" indent="-171450">
              <a:buFontTx/>
              <a:buChar char="-"/>
            </a:pPr>
            <a:r>
              <a:rPr lang="en-US" dirty="0" err="1"/>
              <a:t>Iot</a:t>
            </a:r>
            <a:r>
              <a:rPr lang="en-US" dirty="0"/>
              <a:t> bots.</a:t>
            </a:r>
          </a:p>
        </p:txBody>
      </p:sp>
      <p:sp>
        <p:nvSpPr>
          <p:cNvPr id="4" name="Header Placeholder 3"/>
          <p:cNvSpPr>
            <a:spLocks noGrp="1"/>
          </p:cNvSpPr>
          <p:nvPr>
            <p:ph type="hdr" sz="quarter"/>
          </p:nvPr>
        </p:nvSpPr>
        <p:spPr/>
        <p:txBody>
          <a:bodyPr/>
          <a:lstStyle/>
          <a:p>
            <a:r>
              <a:rPr lang="en-US"/>
              <a:t>ReInvent 2018</a:t>
            </a:r>
            <a:endParaRPr lang="en-US" dirty="0"/>
          </a:p>
        </p:txBody>
      </p:sp>
      <p:sp>
        <p:nvSpPr>
          <p:cNvPr id="5" name="Footer Placeholder 4"/>
          <p:cNvSpPr>
            <a:spLocks noGrp="1"/>
          </p:cNvSpPr>
          <p:nvPr>
            <p:ph type="ftr" sz="quarter" idx="4"/>
          </p:nvPr>
        </p:nvSpPr>
        <p:spPr/>
        <p:txBody>
          <a:bodyPr/>
          <a:lstStyle/>
          <a:p>
            <a:r>
              <a:rPr lang="en-US" altLang="x-none" sz="700">
                <a:solidFill>
                  <a:srgbClr val="282828"/>
                </a:solidFill>
                <a:latin typeface="Amazon Ember" charset="0"/>
                <a:ea typeface="Amazon Ember" charset="0"/>
                <a:cs typeface="Amazon Ember" charset="0"/>
              </a:rPr>
              <a:t>© 2018, Amazon Web Services, Inc. or its Affiliates. All rights reserved.</a:t>
            </a:r>
            <a:endParaRPr lang="en-US" altLang="x-none" sz="700" dirty="0">
              <a:solidFill>
                <a:srgbClr val="282828"/>
              </a:solidFill>
              <a:latin typeface="Amazon Ember" charset="0"/>
              <a:ea typeface="Amazon Ember" charset="0"/>
              <a:cs typeface="Amazon Ember" charset="0"/>
            </a:endParaRPr>
          </a:p>
        </p:txBody>
      </p:sp>
      <p:sp>
        <p:nvSpPr>
          <p:cNvPr id="6" name="Date Placeholder 5"/>
          <p:cNvSpPr>
            <a:spLocks noGrp="1"/>
          </p:cNvSpPr>
          <p:nvPr>
            <p:ph type="dt" idx="1"/>
          </p:nvPr>
        </p:nvSpPr>
        <p:spPr/>
        <p:txBody>
          <a:bodyPr/>
          <a:lstStyle/>
          <a:p>
            <a:fld id="{CA8E1BB1-B036-4140-B110-296DC0701D04}" type="datetime8">
              <a:rPr lang="en-US" smtClean="0"/>
              <a:pPr/>
              <a:t>6/10/21 11:16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49</a:t>
            </a:fld>
            <a:endParaRPr lang="en-US" dirty="0"/>
          </a:p>
        </p:txBody>
      </p:sp>
    </p:spTree>
    <p:extLst>
      <p:ext uri="{BB962C8B-B14F-4D97-AF65-F5344CB8AC3E}">
        <p14:creationId xmlns:p14="http://schemas.microsoft.com/office/powerpoint/2010/main" val="845790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Cấu</a:t>
            </a:r>
            <a:r>
              <a:rPr lang="en-US" dirty="0"/>
              <a:t> </a:t>
            </a:r>
            <a:r>
              <a:rPr lang="en-US" dirty="0" err="1"/>
              <a:t>trúc</a:t>
            </a:r>
            <a:r>
              <a:rPr lang="en-US" dirty="0"/>
              <a:t> lex bot </a:t>
            </a:r>
          </a:p>
          <a:p>
            <a:r>
              <a:rPr lang="en-US" dirty="0"/>
              <a:t>Intents – </a:t>
            </a:r>
            <a:r>
              <a:rPr lang="en-US" dirty="0" err="1"/>
              <a:t>thực</a:t>
            </a:r>
            <a:r>
              <a:rPr lang="en-US" dirty="0"/>
              <a:t> </a:t>
            </a:r>
            <a:r>
              <a:rPr lang="en-US" dirty="0" err="1"/>
              <a:t>hiện</a:t>
            </a:r>
            <a:r>
              <a:rPr lang="en-US" dirty="0"/>
              <a:t> 1 </a:t>
            </a:r>
            <a:r>
              <a:rPr lang="en-US" dirty="0" err="1"/>
              <a:t>tác</a:t>
            </a:r>
            <a:r>
              <a:rPr lang="en-US" dirty="0"/>
              <a:t> </a:t>
            </a:r>
            <a:r>
              <a:rPr lang="en-US" dirty="0" err="1"/>
              <a:t>vụ</a:t>
            </a:r>
            <a:r>
              <a:rPr lang="en-US" dirty="0"/>
              <a:t> </a:t>
            </a:r>
            <a:r>
              <a:rPr lang="en-US" dirty="0" err="1"/>
              <a:t>theo</a:t>
            </a:r>
            <a:r>
              <a:rPr lang="en-US" dirty="0"/>
              <a:t> </a:t>
            </a:r>
            <a:r>
              <a:rPr lang="en-US" dirty="0" err="1"/>
              <a:t>reponse</a:t>
            </a:r>
            <a:r>
              <a:rPr lang="en-US" dirty="0"/>
              <a:t> </a:t>
            </a:r>
            <a:r>
              <a:rPr lang="en-US" dirty="0" err="1"/>
              <a:t>của</a:t>
            </a:r>
            <a:r>
              <a:rPr lang="en-US" dirty="0"/>
              <a:t> user </a:t>
            </a:r>
          </a:p>
          <a:p>
            <a:r>
              <a:rPr lang="en-US" dirty="0"/>
              <a:t> Utterances – </a:t>
            </a:r>
            <a:r>
              <a:rPr lang="en-US" dirty="0" err="1"/>
              <a:t>đoạn</a:t>
            </a:r>
            <a:r>
              <a:rPr lang="en-US" dirty="0"/>
              <a:t> </a:t>
            </a:r>
            <a:r>
              <a:rPr lang="en-US" dirty="0" err="1"/>
              <a:t>ngôn</a:t>
            </a:r>
            <a:r>
              <a:rPr lang="en-US" dirty="0"/>
              <a:t> </a:t>
            </a:r>
            <a:r>
              <a:rPr lang="en-US" dirty="0" err="1"/>
              <a:t>ngữ</a:t>
            </a:r>
            <a:r>
              <a:rPr lang="en-US" dirty="0"/>
              <a:t> </a:t>
            </a:r>
            <a:r>
              <a:rPr lang="en-US" dirty="0" err="1"/>
              <a:t>có</a:t>
            </a:r>
            <a:r>
              <a:rPr lang="en-US" dirty="0"/>
              <a:t> </a:t>
            </a:r>
            <a:r>
              <a:rPr lang="en-US" dirty="0" err="1"/>
              <a:t>thể</a:t>
            </a:r>
            <a:r>
              <a:rPr lang="en-US" dirty="0"/>
              <a:t> trigger intents</a:t>
            </a:r>
          </a:p>
          <a:p>
            <a:endParaRPr lang="en-US" dirty="0"/>
          </a:p>
          <a:p>
            <a:r>
              <a:rPr lang="en-US" dirty="0"/>
              <a:t>Slots – </a:t>
            </a:r>
            <a:r>
              <a:rPr lang="en-US" dirty="0" err="1"/>
              <a:t>những</a:t>
            </a:r>
            <a:r>
              <a:rPr lang="en-US" dirty="0"/>
              <a:t> </a:t>
            </a:r>
            <a:r>
              <a:rPr lang="en-US" dirty="0" err="1"/>
              <a:t>dữ</a:t>
            </a:r>
            <a:r>
              <a:rPr lang="en-US" dirty="0"/>
              <a:t> lieu </a:t>
            </a:r>
            <a:r>
              <a:rPr lang="en-US" dirty="0" err="1"/>
              <a:t>cần</a:t>
            </a:r>
            <a:r>
              <a:rPr lang="en-US" dirty="0"/>
              <a:t> </a:t>
            </a:r>
            <a:r>
              <a:rPr lang="en-US" dirty="0" err="1"/>
              <a:t>phải</a:t>
            </a:r>
            <a:r>
              <a:rPr lang="en-US" dirty="0"/>
              <a:t> </a:t>
            </a:r>
            <a:r>
              <a:rPr lang="en-US" dirty="0" err="1"/>
              <a:t>đc</a:t>
            </a:r>
            <a:r>
              <a:rPr lang="en-US" dirty="0"/>
              <a:t> </a:t>
            </a:r>
            <a:r>
              <a:rPr lang="en-US" dirty="0" err="1"/>
              <a:t>cấp</a:t>
            </a:r>
            <a:endParaRPr lang="en-US" dirty="0"/>
          </a:p>
          <a:p>
            <a:pPr marL="228600" indent="-228600">
              <a:buFont typeface="+mj-lt"/>
              <a:buAutoNum type="arabicPeriod"/>
            </a:pPr>
            <a:r>
              <a:rPr lang="en-US" dirty="0"/>
              <a:t>Fulfilment : </a:t>
            </a:r>
            <a:r>
              <a:rPr lang="en-US" dirty="0" err="1"/>
              <a:t>cơ</a:t>
            </a:r>
            <a:r>
              <a:rPr lang="en-US" dirty="0"/>
              <a:t> </a:t>
            </a:r>
            <a:r>
              <a:rPr lang="en-US" dirty="0" err="1"/>
              <a:t>chế</a:t>
            </a:r>
            <a:r>
              <a:rPr lang="en-US" dirty="0"/>
              <a:t> </a:t>
            </a:r>
            <a:r>
              <a:rPr lang="en-US" dirty="0" err="1"/>
              <a:t>thực</a:t>
            </a:r>
            <a:r>
              <a:rPr lang="en-US" dirty="0"/>
              <a:t> </a:t>
            </a:r>
            <a:r>
              <a:rPr lang="en-US" dirty="0" err="1"/>
              <a:t>hiện</a:t>
            </a:r>
            <a:r>
              <a:rPr lang="en-US" dirty="0"/>
              <a:t> </a:t>
            </a:r>
            <a:r>
              <a:rPr lang="en-US" dirty="0" err="1"/>
              <a:t>tác</a:t>
            </a:r>
            <a:r>
              <a:rPr lang="en-US" dirty="0"/>
              <a:t> </a:t>
            </a:r>
            <a:r>
              <a:rPr lang="en-US" dirty="0" err="1"/>
              <a:t>vụ</a:t>
            </a:r>
            <a:r>
              <a:rPr lang="en-US" dirty="0"/>
              <a:t> </a:t>
            </a:r>
            <a:r>
              <a:rPr lang="en-US" dirty="0" err="1"/>
              <a:t>và</a:t>
            </a:r>
            <a:r>
              <a:rPr lang="en-US" dirty="0"/>
              <a:t> </a:t>
            </a:r>
            <a:r>
              <a:rPr lang="en-US" dirty="0" err="1"/>
              <a:t>trả</a:t>
            </a:r>
            <a:r>
              <a:rPr lang="en-US" dirty="0"/>
              <a:t> </a:t>
            </a:r>
            <a:r>
              <a:rPr lang="en-US" dirty="0" err="1"/>
              <a:t>về</a:t>
            </a:r>
            <a:r>
              <a:rPr lang="en-US" dirty="0"/>
              <a:t> </a:t>
            </a:r>
            <a:r>
              <a:rPr lang="en-US" dirty="0" err="1"/>
              <a:t>kết</a:t>
            </a:r>
            <a:r>
              <a:rPr lang="en-US" dirty="0"/>
              <a:t> </a:t>
            </a:r>
            <a:r>
              <a:rPr lang="en-US" dirty="0" err="1"/>
              <a:t>quả</a:t>
            </a:r>
            <a:r>
              <a:rPr lang="en-US" dirty="0"/>
              <a:t> , </a:t>
            </a:r>
            <a:r>
              <a:rPr lang="en-US" dirty="0" err="1"/>
              <a:t>nằm</a:t>
            </a:r>
            <a:r>
              <a:rPr lang="en-US" dirty="0"/>
              <a:t> </a:t>
            </a:r>
            <a:r>
              <a:rPr lang="en-US" dirty="0" err="1"/>
              <a:t>trong</a:t>
            </a:r>
            <a:r>
              <a:rPr lang="en-US" dirty="0"/>
              <a:t> 1 intent.</a:t>
            </a:r>
          </a:p>
        </p:txBody>
      </p:sp>
      <p:sp>
        <p:nvSpPr>
          <p:cNvPr id="4" name="Header Placeholder 3"/>
          <p:cNvSpPr>
            <a:spLocks noGrp="1"/>
          </p:cNvSpPr>
          <p:nvPr>
            <p:ph type="hdr" sz="quarter"/>
          </p:nvPr>
        </p:nvSpPr>
        <p:spPr/>
        <p:txBody>
          <a:bodyPr/>
          <a:lstStyle/>
          <a:p>
            <a:r>
              <a:rPr lang="en-US"/>
              <a:t>ReInvent 2018</a:t>
            </a:r>
            <a:endParaRPr lang="en-US" dirty="0"/>
          </a:p>
        </p:txBody>
      </p:sp>
      <p:sp>
        <p:nvSpPr>
          <p:cNvPr id="5" name="Footer Placeholder 4"/>
          <p:cNvSpPr>
            <a:spLocks noGrp="1"/>
          </p:cNvSpPr>
          <p:nvPr>
            <p:ph type="ftr" sz="quarter" idx="4"/>
          </p:nvPr>
        </p:nvSpPr>
        <p:spPr/>
        <p:txBody>
          <a:bodyPr/>
          <a:lstStyle/>
          <a:p>
            <a:r>
              <a:rPr lang="en-US" altLang="x-none" sz="700">
                <a:solidFill>
                  <a:srgbClr val="282828"/>
                </a:solidFill>
                <a:latin typeface="Amazon Ember" charset="0"/>
                <a:ea typeface="Amazon Ember" charset="0"/>
                <a:cs typeface="Amazon Ember" charset="0"/>
              </a:rPr>
              <a:t>© 2018, Amazon Web Services, Inc. or its Affiliates. All rights reserved.</a:t>
            </a:r>
            <a:endParaRPr lang="en-US" altLang="x-none" sz="700" dirty="0">
              <a:solidFill>
                <a:srgbClr val="282828"/>
              </a:solidFill>
              <a:latin typeface="Amazon Ember" charset="0"/>
              <a:ea typeface="Amazon Ember" charset="0"/>
              <a:cs typeface="Amazon Ember" charset="0"/>
            </a:endParaRPr>
          </a:p>
        </p:txBody>
      </p:sp>
      <p:sp>
        <p:nvSpPr>
          <p:cNvPr id="6" name="Date Placeholder 5"/>
          <p:cNvSpPr>
            <a:spLocks noGrp="1"/>
          </p:cNvSpPr>
          <p:nvPr>
            <p:ph type="dt" idx="1"/>
          </p:nvPr>
        </p:nvSpPr>
        <p:spPr/>
        <p:txBody>
          <a:bodyPr/>
          <a:lstStyle/>
          <a:p>
            <a:fld id="{CA8E1BB1-B036-4140-B110-296DC0701D04}" type="datetime8">
              <a:rPr lang="en-US" smtClean="0"/>
              <a:pPr/>
              <a:t>6/10/21 11:16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50</a:t>
            </a:fld>
            <a:endParaRPr lang="en-US" dirty="0"/>
          </a:p>
        </p:txBody>
      </p:sp>
    </p:spTree>
    <p:extLst>
      <p:ext uri="{BB962C8B-B14F-4D97-AF65-F5344CB8AC3E}">
        <p14:creationId xmlns:p14="http://schemas.microsoft.com/office/powerpoint/2010/main" val="35604507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Slide Image Placeholder 1"/>
          <p:cNvSpPr>
            <a:spLocks noGrp="1" noRot="1" noChangeAspect="1" noTextEdi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err="1"/>
              <a:t>Giới</a:t>
            </a:r>
            <a:r>
              <a:rPr lang="en-US" dirty="0"/>
              <a:t> </a:t>
            </a:r>
            <a:r>
              <a:rPr lang="en-US" dirty="0" err="1"/>
              <a:t>thiệu</a:t>
            </a:r>
            <a:r>
              <a:rPr lang="en-US" dirty="0"/>
              <a:t> </a:t>
            </a:r>
            <a:r>
              <a:rPr lang="en-US" dirty="0" err="1"/>
              <a:t>về</a:t>
            </a:r>
            <a:r>
              <a:rPr lang="en-US" dirty="0"/>
              <a:t> Polly</a:t>
            </a:r>
          </a:p>
          <a:p>
            <a:endParaRPr lang="en-US" dirty="0"/>
          </a:p>
          <a:p>
            <a:r>
              <a:rPr lang="en-US" dirty="0" err="1"/>
              <a:t>Dịch</a:t>
            </a:r>
            <a:r>
              <a:rPr lang="en-US" dirty="0"/>
              <a:t> </a:t>
            </a:r>
            <a:r>
              <a:rPr lang="en-US" dirty="0" err="1"/>
              <a:t>vụ</a:t>
            </a:r>
            <a:r>
              <a:rPr lang="en-US" dirty="0"/>
              <a:t> </a:t>
            </a:r>
            <a:r>
              <a:rPr lang="en-US" dirty="0" err="1"/>
              <a:t>cho</a:t>
            </a:r>
            <a:r>
              <a:rPr lang="en-US" dirty="0"/>
              <a:t> </a:t>
            </a:r>
            <a:r>
              <a:rPr lang="en-US" dirty="0" err="1"/>
              <a:t>phép</a:t>
            </a:r>
            <a:r>
              <a:rPr lang="en-US" dirty="0"/>
              <a:t> convert text to speech</a:t>
            </a:r>
          </a:p>
          <a:p>
            <a:r>
              <a:rPr lang="en-US" dirty="0" err="1"/>
              <a:t>Hỗ</a:t>
            </a:r>
            <a:r>
              <a:rPr lang="en-US" dirty="0"/>
              <a:t> </a:t>
            </a:r>
            <a:r>
              <a:rPr lang="en-US" dirty="0" err="1"/>
              <a:t>trợ</a:t>
            </a:r>
            <a:r>
              <a:rPr lang="en-US" dirty="0"/>
              <a:t> </a:t>
            </a:r>
            <a:r>
              <a:rPr lang="en-US" dirty="0" err="1"/>
              <a:t>đa</a:t>
            </a:r>
            <a:r>
              <a:rPr lang="en-US" dirty="0"/>
              <a:t> </a:t>
            </a:r>
            <a:r>
              <a:rPr lang="en-US" dirty="0" err="1"/>
              <a:t>dạng</a:t>
            </a:r>
            <a:r>
              <a:rPr lang="en-US" dirty="0"/>
              <a:t> going </a:t>
            </a:r>
            <a:r>
              <a:rPr lang="en-US" dirty="0" err="1"/>
              <a:t>nói</a:t>
            </a:r>
            <a:r>
              <a:rPr lang="en-US" dirty="0"/>
              <a:t> </a:t>
            </a:r>
            <a:r>
              <a:rPr lang="en-US" dirty="0" err="1"/>
              <a:t>và</a:t>
            </a:r>
            <a:r>
              <a:rPr lang="en-US" dirty="0"/>
              <a:t> </a:t>
            </a:r>
            <a:r>
              <a:rPr lang="en-US" dirty="0" err="1"/>
              <a:t>nhiều</a:t>
            </a:r>
            <a:r>
              <a:rPr lang="en-US" dirty="0"/>
              <a:t> </a:t>
            </a:r>
            <a:r>
              <a:rPr lang="en-US" dirty="0" err="1"/>
              <a:t>ngôn</a:t>
            </a:r>
            <a:r>
              <a:rPr lang="en-US" dirty="0"/>
              <a:t> </a:t>
            </a:r>
            <a:r>
              <a:rPr lang="en-US" dirty="0" err="1"/>
              <a:t>ngữ</a:t>
            </a:r>
            <a:r>
              <a:rPr lang="en-US" dirty="0"/>
              <a:t> , </a:t>
            </a:r>
            <a:r>
              <a:rPr lang="en-US" dirty="0" err="1"/>
              <a:t>tiếc</a:t>
            </a:r>
            <a:r>
              <a:rPr lang="en-US" dirty="0"/>
              <a:t> </a:t>
            </a:r>
            <a:r>
              <a:rPr lang="en-US" dirty="0" err="1"/>
              <a:t>là</a:t>
            </a:r>
            <a:r>
              <a:rPr lang="en-US" dirty="0"/>
              <a:t> </a:t>
            </a:r>
            <a:r>
              <a:rPr lang="en-US" dirty="0" err="1"/>
              <a:t>chưa</a:t>
            </a:r>
            <a:r>
              <a:rPr lang="en-US" dirty="0"/>
              <a:t> </a:t>
            </a:r>
            <a:r>
              <a:rPr lang="en-US" dirty="0" err="1"/>
              <a:t>hỗ</a:t>
            </a:r>
            <a:r>
              <a:rPr lang="en-US" dirty="0"/>
              <a:t> </a:t>
            </a:r>
            <a:r>
              <a:rPr lang="en-US" dirty="0" err="1"/>
              <a:t>trợ</a:t>
            </a:r>
            <a:r>
              <a:rPr lang="en-US" dirty="0"/>
              <a:t> </a:t>
            </a:r>
            <a:r>
              <a:rPr lang="en-US" dirty="0" err="1"/>
              <a:t>tiếng</a:t>
            </a:r>
            <a:r>
              <a:rPr lang="en-US" dirty="0"/>
              <a:t> </a:t>
            </a:r>
            <a:r>
              <a:rPr lang="en-US" dirty="0" err="1"/>
              <a:t>Việt</a:t>
            </a:r>
            <a:r>
              <a:rPr lang="en-US" dirty="0"/>
              <a:t>.</a:t>
            </a:r>
          </a:p>
          <a:p>
            <a:endParaRPr lang="en-US" dirty="0"/>
          </a:p>
          <a:p>
            <a:pPr marL="228600" indent="-228600">
              <a:buFont typeface="+mj-lt"/>
              <a:buAutoNum type="arabicPeriod"/>
            </a:pPr>
            <a:r>
              <a:rPr lang="en-US" dirty="0" err="1"/>
              <a:t>Độ</a:t>
            </a:r>
            <a:r>
              <a:rPr lang="en-US" dirty="0"/>
              <a:t> </a:t>
            </a:r>
            <a:r>
              <a:rPr lang="en-US" dirty="0" err="1"/>
              <a:t>trễ</a:t>
            </a:r>
            <a:r>
              <a:rPr lang="en-US" dirty="0"/>
              <a:t> </a:t>
            </a:r>
            <a:r>
              <a:rPr lang="en-US" dirty="0" err="1"/>
              <a:t>thấp</a:t>
            </a:r>
            <a:r>
              <a:rPr lang="en-US" dirty="0"/>
              <a:t> , </a:t>
            </a:r>
            <a:r>
              <a:rPr lang="en-US" dirty="0" err="1"/>
              <a:t>cho</a:t>
            </a:r>
            <a:r>
              <a:rPr lang="en-US" dirty="0"/>
              <a:t> </a:t>
            </a:r>
            <a:r>
              <a:rPr lang="en-US" dirty="0" err="1"/>
              <a:t>phép</a:t>
            </a:r>
            <a:r>
              <a:rPr lang="en-US" dirty="0"/>
              <a:t> developer </a:t>
            </a:r>
            <a:r>
              <a:rPr lang="en-US" dirty="0" err="1"/>
              <a:t>xây</a:t>
            </a:r>
            <a:r>
              <a:rPr lang="en-US" dirty="0"/>
              <a:t> dung </a:t>
            </a:r>
            <a:r>
              <a:rPr lang="en-US" dirty="0" err="1"/>
              <a:t>hệ</a:t>
            </a:r>
            <a:r>
              <a:rPr lang="en-US" dirty="0"/>
              <a:t> </a:t>
            </a:r>
            <a:r>
              <a:rPr lang="en-US" dirty="0" err="1"/>
              <a:t>thống</a:t>
            </a:r>
            <a:r>
              <a:rPr lang="en-US" dirty="0"/>
              <a:t> </a:t>
            </a:r>
            <a:r>
              <a:rPr lang="en-US" dirty="0" err="1"/>
              <a:t>tương</a:t>
            </a:r>
            <a:r>
              <a:rPr lang="en-US" dirty="0"/>
              <a:t> </a:t>
            </a:r>
            <a:r>
              <a:rPr lang="en-US" dirty="0" err="1"/>
              <a:t>tác</a:t>
            </a:r>
            <a:r>
              <a:rPr lang="en-US" dirty="0"/>
              <a:t> real time</a:t>
            </a:r>
          </a:p>
          <a:p>
            <a:pPr marL="228600" indent="-228600">
              <a:buFont typeface="+mj-lt"/>
              <a:buAutoNum type="arabicPeriod"/>
            </a:pPr>
            <a:r>
              <a:rPr lang="en-US" dirty="0" err="1"/>
              <a:t>Các</a:t>
            </a:r>
            <a:r>
              <a:rPr lang="en-US" dirty="0"/>
              <a:t> </a:t>
            </a:r>
            <a:r>
              <a:rPr lang="en-US" dirty="0" err="1"/>
              <a:t>nhà</a:t>
            </a:r>
            <a:r>
              <a:rPr lang="en-US" dirty="0"/>
              <a:t> </a:t>
            </a:r>
            <a:r>
              <a:rPr lang="en-US" dirty="0" err="1"/>
              <a:t>phát</a:t>
            </a:r>
            <a:r>
              <a:rPr lang="en-US" dirty="0"/>
              <a:t> </a:t>
            </a:r>
            <a:r>
              <a:rPr lang="en-US" dirty="0" err="1"/>
              <a:t>triển</a:t>
            </a:r>
            <a:r>
              <a:rPr lang="en-US" dirty="0"/>
              <a:t> </a:t>
            </a:r>
            <a:r>
              <a:rPr lang="en-US" dirty="0" err="1"/>
              <a:t>có</a:t>
            </a:r>
            <a:r>
              <a:rPr lang="en-US" dirty="0"/>
              <a:t> </a:t>
            </a:r>
            <a:r>
              <a:rPr lang="en-US" dirty="0" err="1"/>
              <a:t>thể</a:t>
            </a:r>
            <a:r>
              <a:rPr lang="en-US" dirty="0"/>
              <a:t> </a:t>
            </a:r>
            <a:r>
              <a:rPr lang="en-US" dirty="0" err="1"/>
              <a:t>lưu</a:t>
            </a:r>
            <a:r>
              <a:rPr lang="en-US" dirty="0"/>
              <a:t> </a:t>
            </a:r>
            <a:r>
              <a:rPr lang="en-US" dirty="0" err="1"/>
              <a:t>trữ</a:t>
            </a:r>
            <a:r>
              <a:rPr lang="en-US" dirty="0"/>
              <a:t> , </a:t>
            </a:r>
            <a:r>
              <a:rPr lang="en-US" dirty="0" err="1"/>
              <a:t>tái</a:t>
            </a:r>
            <a:r>
              <a:rPr lang="en-US" dirty="0"/>
              <a:t> </a:t>
            </a:r>
            <a:r>
              <a:rPr lang="en-US" dirty="0" err="1"/>
              <a:t>sử</a:t>
            </a:r>
            <a:r>
              <a:rPr lang="en-US" dirty="0"/>
              <a:t> dung </a:t>
            </a:r>
            <a:r>
              <a:rPr lang="en-US" dirty="0" err="1"/>
              <a:t>các</a:t>
            </a:r>
            <a:r>
              <a:rPr lang="en-US" dirty="0"/>
              <a:t> </a:t>
            </a:r>
            <a:r>
              <a:rPr lang="en-US" dirty="0" err="1"/>
              <a:t>đoạn</a:t>
            </a:r>
            <a:r>
              <a:rPr lang="en-US" dirty="0"/>
              <a:t> </a:t>
            </a:r>
            <a:r>
              <a:rPr lang="en-US" dirty="0" err="1"/>
              <a:t>hội</a:t>
            </a:r>
            <a:r>
              <a:rPr lang="en-US" dirty="0"/>
              <a:t> </a:t>
            </a:r>
            <a:r>
              <a:rPr lang="en-US" dirty="0" err="1"/>
              <a:t>thoại</a:t>
            </a:r>
            <a:r>
              <a:rPr lang="en-US" dirty="0"/>
              <a:t> </a:t>
            </a:r>
            <a:r>
              <a:rPr lang="en-US" dirty="0" err="1"/>
              <a:t>đc</a:t>
            </a:r>
            <a:r>
              <a:rPr lang="en-US" dirty="0"/>
              <a:t> </a:t>
            </a:r>
            <a:r>
              <a:rPr lang="en-US" dirty="0" err="1"/>
              <a:t>sinh</a:t>
            </a:r>
            <a:r>
              <a:rPr lang="en-US" dirty="0"/>
              <a:t> ra.</a:t>
            </a:r>
          </a:p>
        </p:txBody>
      </p:sp>
    </p:spTree>
    <p:extLst>
      <p:ext uri="{BB962C8B-B14F-4D97-AF65-F5344CB8AC3E}">
        <p14:creationId xmlns:p14="http://schemas.microsoft.com/office/powerpoint/2010/main" val="71053745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case </a:t>
            </a:r>
            <a:r>
              <a:rPr lang="en-US" dirty="0" err="1"/>
              <a:t>kết</a:t>
            </a:r>
            <a:r>
              <a:rPr lang="en-US" dirty="0"/>
              <a:t> </a:t>
            </a:r>
            <a:r>
              <a:rPr lang="en-US" dirty="0" err="1"/>
              <a:t>hợp</a:t>
            </a:r>
            <a:r>
              <a:rPr lang="en-US" dirty="0"/>
              <a:t> Polly , recognition , lex</a:t>
            </a:r>
          </a:p>
        </p:txBody>
      </p:sp>
      <p:sp>
        <p:nvSpPr>
          <p:cNvPr id="4" name="Header Placeholder 3"/>
          <p:cNvSpPr>
            <a:spLocks noGrp="1"/>
          </p:cNvSpPr>
          <p:nvPr>
            <p:ph type="hdr" sz="quarter"/>
          </p:nvPr>
        </p:nvSpPr>
        <p:spPr/>
        <p:txBody>
          <a:bodyPr/>
          <a:lstStyle/>
          <a:p>
            <a:r>
              <a:rPr lang="en-US"/>
              <a:t>ReInvent 2018</a:t>
            </a:r>
            <a:endParaRPr lang="en-US" dirty="0"/>
          </a:p>
        </p:txBody>
      </p:sp>
      <p:sp>
        <p:nvSpPr>
          <p:cNvPr id="5" name="Footer Placeholder 4"/>
          <p:cNvSpPr>
            <a:spLocks noGrp="1"/>
          </p:cNvSpPr>
          <p:nvPr>
            <p:ph type="ftr" sz="quarter" idx="4"/>
          </p:nvPr>
        </p:nvSpPr>
        <p:spPr/>
        <p:txBody>
          <a:bodyPr/>
          <a:lstStyle/>
          <a:p>
            <a:r>
              <a:rPr lang="en-US" altLang="x-none" sz="700">
                <a:solidFill>
                  <a:srgbClr val="282828"/>
                </a:solidFill>
                <a:latin typeface="Amazon Ember" charset="0"/>
                <a:ea typeface="Amazon Ember" charset="0"/>
                <a:cs typeface="Amazon Ember" charset="0"/>
              </a:rPr>
              <a:t>© 2018, Amazon Web Services, Inc. or its Affiliates. All rights reserved.</a:t>
            </a:r>
            <a:endParaRPr lang="en-US" altLang="x-none" sz="700" dirty="0">
              <a:solidFill>
                <a:srgbClr val="282828"/>
              </a:solidFill>
              <a:latin typeface="Amazon Ember" charset="0"/>
              <a:ea typeface="Amazon Ember" charset="0"/>
              <a:cs typeface="Amazon Ember" charset="0"/>
            </a:endParaRPr>
          </a:p>
        </p:txBody>
      </p:sp>
      <p:sp>
        <p:nvSpPr>
          <p:cNvPr id="6" name="Date Placeholder 5"/>
          <p:cNvSpPr>
            <a:spLocks noGrp="1"/>
          </p:cNvSpPr>
          <p:nvPr>
            <p:ph type="dt" idx="1"/>
          </p:nvPr>
        </p:nvSpPr>
        <p:spPr/>
        <p:txBody>
          <a:bodyPr/>
          <a:lstStyle/>
          <a:p>
            <a:fld id="{CA8E1BB1-B036-4140-B110-296DC0701D04}" type="datetime8">
              <a:rPr lang="en-US" smtClean="0"/>
              <a:pPr/>
              <a:t>6/10/21 10:03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51</a:t>
            </a:fld>
            <a:endParaRPr lang="en-US" dirty="0"/>
          </a:p>
        </p:txBody>
      </p:sp>
    </p:spTree>
    <p:extLst>
      <p:ext uri="{BB962C8B-B14F-4D97-AF65-F5344CB8AC3E}">
        <p14:creationId xmlns:p14="http://schemas.microsoft.com/office/powerpoint/2010/main" val="315330572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Slide Image Placeholder 1"/>
          <p:cNvSpPr>
            <a:spLocks noGrp="1" noRot="1" noChangeAspect="1" noTextEdi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err="1"/>
              <a:t>Trợ</a:t>
            </a:r>
            <a:r>
              <a:rPr lang="en-US" dirty="0"/>
              <a:t> </a:t>
            </a:r>
            <a:r>
              <a:rPr lang="en-US" dirty="0" err="1"/>
              <a:t>lý</a:t>
            </a:r>
            <a:r>
              <a:rPr lang="en-US" dirty="0"/>
              <a:t> </a:t>
            </a:r>
            <a:r>
              <a:rPr lang="en-US" dirty="0" err="1"/>
              <a:t>thông</a:t>
            </a:r>
            <a:r>
              <a:rPr lang="en-US" dirty="0"/>
              <a:t> </a:t>
            </a:r>
            <a:r>
              <a:rPr lang="en-US" dirty="0" err="1"/>
              <a:t>minh</a:t>
            </a:r>
            <a:r>
              <a:rPr lang="en-US" dirty="0"/>
              <a:t> </a:t>
            </a:r>
          </a:p>
          <a:p>
            <a:r>
              <a:rPr lang="en-US" dirty="0"/>
              <a:t> - </a:t>
            </a:r>
            <a:r>
              <a:rPr lang="en-US" dirty="0" err="1"/>
              <a:t>Các</a:t>
            </a:r>
            <a:r>
              <a:rPr lang="en-US" dirty="0"/>
              <a:t> </a:t>
            </a:r>
            <a:r>
              <a:rPr lang="en-US" dirty="0" err="1"/>
              <a:t>tính</a:t>
            </a:r>
            <a:r>
              <a:rPr lang="en-US" dirty="0"/>
              <a:t> </a:t>
            </a:r>
            <a:r>
              <a:rPr lang="en-US" dirty="0" err="1"/>
              <a:t>năng</a:t>
            </a:r>
            <a:r>
              <a:rPr lang="en-US" dirty="0"/>
              <a:t> </a:t>
            </a:r>
            <a:r>
              <a:rPr lang="en-US" dirty="0" err="1"/>
              <a:t>chính</a:t>
            </a:r>
            <a:r>
              <a:rPr lang="en-US" dirty="0"/>
              <a:t> :</a:t>
            </a:r>
          </a:p>
          <a:p>
            <a:r>
              <a:rPr lang="en-US" dirty="0"/>
              <a:t>   - detect </a:t>
            </a:r>
            <a:r>
              <a:rPr lang="en-US" dirty="0" err="1"/>
              <a:t>và</a:t>
            </a:r>
            <a:r>
              <a:rPr lang="en-US" dirty="0"/>
              <a:t> </a:t>
            </a:r>
            <a:r>
              <a:rPr lang="en-US" dirty="0" err="1"/>
              <a:t>nhận</a:t>
            </a:r>
            <a:r>
              <a:rPr lang="en-US" dirty="0"/>
              <a:t> </a:t>
            </a:r>
            <a:r>
              <a:rPr lang="en-US" dirty="0" err="1"/>
              <a:t>diện</a:t>
            </a:r>
            <a:r>
              <a:rPr lang="en-US" dirty="0"/>
              <a:t> </a:t>
            </a:r>
            <a:r>
              <a:rPr lang="en-US" dirty="0" err="1"/>
              <a:t>khuôn</a:t>
            </a:r>
            <a:r>
              <a:rPr lang="en-US" dirty="0"/>
              <a:t> </a:t>
            </a:r>
            <a:r>
              <a:rPr lang="en-US" dirty="0" err="1"/>
              <a:t>mặt</a:t>
            </a:r>
            <a:r>
              <a:rPr lang="en-US" dirty="0"/>
              <a:t>.  </a:t>
            </a:r>
            <a:r>
              <a:rPr lang="en-US" dirty="0" err="1"/>
              <a:t>Rekognition</a:t>
            </a:r>
            <a:r>
              <a:rPr lang="en-US" dirty="0"/>
              <a:t>. </a:t>
            </a:r>
          </a:p>
          <a:p>
            <a:r>
              <a:rPr lang="en-US" dirty="0"/>
              <a:t>   - detect hot word </a:t>
            </a:r>
            <a:r>
              <a:rPr lang="en-US" dirty="0" err="1"/>
              <a:t>để</a:t>
            </a:r>
            <a:r>
              <a:rPr lang="en-US" dirty="0"/>
              <a:t> trigger ( </a:t>
            </a:r>
            <a:r>
              <a:rPr lang="en-US" dirty="0" err="1"/>
              <a:t>công</a:t>
            </a:r>
            <a:r>
              <a:rPr lang="en-US" dirty="0"/>
              <a:t> </a:t>
            </a:r>
            <a:r>
              <a:rPr lang="en-US" dirty="0" err="1"/>
              <a:t>cụ</a:t>
            </a:r>
            <a:r>
              <a:rPr lang="en-US" dirty="0"/>
              <a:t> snow boy )</a:t>
            </a:r>
          </a:p>
          <a:p>
            <a:r>
              <a:rPr lang="en-US" dirty="0"/>
              <a:t>   - </a:t>
            </a:r>
            <a:r>
              <a:rPr lang="en-US" dirty="0" err="1"/>
              <a:t>phát</a:t>
            </a:r>
            <a:r>
              <a:rPr lang="en-US" dirty="0"/>
              <a:t> </a:t>
            </a:r>
            <a:r>
              <a:rPr lang="en-US" dirty="0" err="1"/>
              <a:t>hiện</a:t>
            </a:r>
            <a:r>
              <a:rPr lang="en-US" dirty="0"/>
              <a:t> </a:t>
            </a:r>
            <a:r>
              <a:rPr lang="en-US" dirty="0" err="1"/>
              <a:t>khoảng</a:t>
            </a:r>
            <a:r>
              <a:rPr lang="en-US" dirty="0"/>
              <a:t> </a:t>
            </a:r>
            <a:r>
              <a:rPr lang="en-US" dirty="0" err="1"/>
              <a:t>lặng</a:t>
            </a:r>
            <a:r>
              <a:rPr lang="en-US" dirty="0"/>
              <a:t> ( </a:t>
            </a:r>
            <a:r>
              <a:rPr lang="en-US" dirty="0" err="1"/>
              <a:t>SoX</a:t>
            </a:r>
            <a:r>
              <a:rPr lang="en-US" dirty="0"/>
              <a:t>)  , </a:t>
            </a:r>
            <a:r>
              <a:rPr lang="en-US" dirty="0" err="1"/>
              <a:t>công</a:t>
            </a:r>
            <a:r>
              <a:rPr lang="en-US" dirty="0"/>
              <a:t> </a:t>
            </a:r>
            <a:r>
              <a:rPr lang="en-US" dirty="0" err="1"/>
              <a:t>cụ</a:t>
            </a:r>
            <a:r>
              <a:rPr lang="en-US" dirty="0"/>
              <a:t> </a:t>
            </a:r>
            <a:r>
              <a:rPr lang="en-US" dirty="0" err="1"/>
              <a:t>giúp</a:t>
            </a:r>
            <a:r>
              <a:rPr lang="en-US" dirty="0"/>
              <a:t> </a:t>
            </a:r>
            <a:r>
              <a:rPr lang="en-US" dirty="0" err="1"/>
              <a:t>tách</a:t>
            </a:r>
            <a:r>
              <a:rPr lang="en-US" dirty="0"/>
              <a:t> </a:t>
            </a:r>
            <a:r>
              <a:rPr lang="en-US" dirty="0" err="1"/>
              <a:t>các</a:t>
            </a:r>
            <a:r>
              <a:rPr lang="en-US" dirty="0"/>
              <a:t> </a:t>
            </a:r>
            <a:r>
              <a:rPr lang="en-US" dirty="0" err="1"/>
              <a:t>đoạn</a:t>
            </a:r>
            <a:r>
              <a:rPr lang="en-US" dirty="0"/>
              <a:t> </a:t>
            </a:r>
            <a:r>
              <a:rPr lang="en-US" dirty="0" err="1"/>
              <a:t>hội</a:t>
            </a:r>
            <a:r>
              <a:rPr lang="en-US" dirty="0"/>
              <a:t> </a:t>
            </a:r>
            <a:r>
              <a:rPr lang="en-US" dirty="0" err="1"/>
              <a:t>thoại</a:t>
            </a:r>
            <a:r>
              <a:rPr lang="en-US" dirty="0"/>
              <a:t> </a:t>
            </a:r>
            <a:r>
              <a:rPr lang="en-US" dirty="0" err="1"/>
              <a:t>dựa</a:t>
            </a:r>
            <a:r>
              <a:rPr lang="en-US" dirty="0"/>
              <a:t> </a:t>
            </a:r>
            <a:r>
              <a:rPr lang="en-US" dirty="0" err="1"/>
              <a:t>vào</a:t>
            </a:r>
            <a:r>
              <a:rPr lang="en-US" dirty="0"/>
              <a:t> </a:t>
            </a:r>
            <a:r>
              <a:rPr lang="en-US" dirty="0" err="1"/>
              <a:t>khoảng</a:t>
            </a:r>
            <a:r>
              <a:rPr lang="en-US" dirty="0"/>
              <a:t> </a:t>
            </a:r>
            <a:r>
              <a:rPr lang="en-US" dirty="0" err="1"/>
              <a:t>lặng</a:t>
            </a:r>
            <a:r>
              <a:rPr lang="en-US" dirty="0"/>
              <a:t>.</a:t>
            </a:r>
          </a:p>
          <a:p>
            <a:r>
              <a:rPr lang="en-US" dirty="0"/>
              <a:t>   - stream audio capture </a:t>
            </a:r>
            <a:r>
              <a:rPr lang="en-US" dirty="0" err="1"/>
              <a:t>đc</a:t>
            </a:r>
            <a:r>
              <a:rPr lang="en-US" dirty="0"/>
              <a:t> </a:t>
            </a:r>
            <a:r>
              <a:rPr lang="en-US" dirty="0" err="1"/>
              <a:t>thời</a:t>
            </a:r>
            <a:r>
              <a:rPr lang="en-US" dirty="0"/>
              <a:t> </a:t>
            </a:r>
            <a:r>
              <a:rPr lang="en-US" dirty="0" err="1"/>
              <a:t>gian</a:t>
            </a:r>
            <a:r>
              <a:rPr lang="en-US" dirty="0"/>
              <a:t> </a:t>
            </a:r>
            <a:r>
              <a:rPr lang="en-US" dirty="0" err="1"/>
              <a:t>thực</a:t>
            </a:r>
            <a:r>
              <a:rPr lang="en-US" dirty="0"/>
              <a:t> </a:t>
            </a:r>
            <a:r>
              <a:rPr lang="en-US" dirty="0" err="1"/>
              <a:t>để</a:t>
            </a:r>
            <a:r>
              <a:rPr lang="en-US" dirty="0"/>
              <a:t> </a:t>
            </a:r>
            <a:r>
              <a:rPr lang="en-US" dirty="0" err="1"/>
              <a:t>giảm</a:t>
            </a:r>
            <a:r>
              <a:rPr lang="en-US" dirty="0"/>
              <a:t> </a:t>
            </a:r>
            <a:r>
              <a:rPr lang="en-US" dirty="0" err="1"/>
              <a:t>độ</a:t>
            </a:r>
            <a:r>
              <a:rPr lang="en-US" dirty="0"/>
              <a:t> </a:t>
            </a:r>
            <a:r>
              <a:rPr lang="en-US" dirty="0" err="1"/>
              <a:t>trễ</a:t>
            </a:r>
            <a:r>
              <a:rPr lang="en-US" dirty="0"/>
              <a:t> , </a:t>
            </a:r>
            <a:r>
              <a:rPr lang="en-US" dirty="0" err="1"/>
              <a:t>sử</a:t>
            </a:r>
            <a:r>
              <a:rPr lang="en-US" dirty="0"/>
              <a:t> dung AWS IoT.  </a:t>
            </a:r>
          </a:p>
          <a:p>
            <a:r>
              <a:rPr lang="en-US" dirty="0"/>
              <a:t>   - </a:t>
            </a:r>
            <a:r>
              <a:rPr lang="en-US" dirty="0" err="1"/>
              <a:t>Tương</a:t>
            </a:r>
            <a:r>
              <a:rPr lang="en-US" dirty="0"/>
              <a:t> </a:t>
            </a:r>
            <a:r>
              <a:rPr lang="en-US" dirty="0" err="1"/>
              <a:t>tác</a:t>
            </a:r>
            <a:r>
              <a:rPr lang="en-US" dirty="0"/>
              <a:t> </a:t>
            </a:r>
            <a:r>
              <a:rPr lang="en-US" dirty="0" err="1"/>
              <a:t>và</a:t>
            </a:r>
            <a:r>
              <a:rPr lang="en-US" dirty="0"/>
              <a:t> </a:t>
            </a:r>
            <a:r>
              <a:rPr lang="en-US" dirty="0" err="1"/>
              <a:t>làm</a:t>
            </a:r>
            <a:r>
              <a:rPr lang="en-US" dirty="0"/>
              <a:t> </a:t>
            </a:r>
            <a:r>
              <a:rPr lang="en-US" dirty="0" err="1"/>
              <a:t>việc</a:t>
            </a:r>
            <a:r>
              <a:rPr lang="en-US" dirty="0"/>
              <a:t> bang </a:t>
            </a:r>
            <a:r>
              <a:rPr lang="en-US" dirty="0" err="1"/>
              <a:t>ngôn</a:t>
            </a:r>
            <a:r>
              <a:rPr lang="en-US" dirty="0"/>
              <a:t> </a:t>
            </a:r>
            <a:r>
              <a:rPr lang="en-US" dirty="0" err="1"/>
              <a:t>ngữ</a:t>
            </a:r>
            <a:r>
              <a:rPr lang="en-US" dirty="0"/>
              <a:t> </a:t>
            </a:r>
            <a:r>
              <a:rPr lang="en-US" dirty="0" err="1"/>
              <a:t>tự</a:t>
            </a:r>
            <a:r>
              <a:rPr lang="en-US" dirty="0"/>
              <a:t> </a:t>
            </a:r>
            <a:r>
              <a:rPr lang="en-US" dirty="0" err="1"/>
              <a:t>nhiên</a:t>
            </a:r>
            <a:r>
              <a:rPr lang="en-US" dirty="0"/>
              <a:t> </a:t>
            </a:r>
            <a:r>
              <a:rPr lang="en-US" dirty="0" err="1"/>
              <a:t>với</a:t>
            </a:r>
            <a:r>
              <a:rPr lang="en-US" dirty="0"/>
              <a:t> Amazon Lex</a:t>
            </a:r>
          </a:p>
          <a:p>
            <a:endParaRPr lang="en-US" dirty="0"/>
          </a:p>
          <a:p>
            <a:endParaRPr lang="en-US" dirty="0"/>
          </a:p>
          <a:p>
            <a:endParaRPr lang="en-US" dirty="0"/>
          </a:p>
        </p:txBody>
      </p:sp>
    </p:spTree>
    <p:extLst>
      <p:ext uri="{BB962C8B-B14F-4D97-AF65-F5344CB8AC3E}">
        <p14:creationId xmlns:p14="http://schemas.microsoft.com/office/powerpoint/2010/main" val="264425350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Chúng</a:t>
            </a:r>
            <a:r>
              <a:rPr lang="en-US" dirty="0"/>
              <a:t> ta </a:t>
            </a:r>
            <a:r>
              <a:rPr lang="en-US" dirty="0" err="1"/>
              <a:t>cùng</a:t>
            </a:r>
            <a:r>
              <a:rPr lang="en-US" dirty="0"/>
              <a:t> </a:t>
            </a:r>
            <a:r>
              <a:rPr lang="en-US" dirty="0" err="1"/>
              <a:t>đi</a:t>
            </a:r>
            <a:r>
              <a:rPr lang="en-US" dirty="0"/>
              <a:t> qua flow </a:t>
            </a:r>
            <a:r>
              <a:rPr lang="en-US" dirty="0" err="1"/>
              <a:t>của</a:t>
            </a:r>
            <a:r>
              <a:rPr lang="en-US" dirty="0"/>
              <a:t> smart assistant app.</a:t>
            </a:r>
          </a:p>
          <a:p>
            <a:endParaRPr lang="en-US" dirty="0"/>
          </a:p>
          <a:p>
            <a:r>
              <a:rPr lang="en-US" dirty="0" err="1"/>
              <a:t>Đầu</a:t>
            </a:r>
            <a:r>
              <a:rPr lang="en-US" dirty="0"/>
              <a:t> </a:t>
            </a:r>
            <a:r>
              <a:rPr lang="en-US" dirty="0" err="1"/>
              <a:t>tiên</a:t>
            </a:r>
            <a:r>
              <a:rPr lang="en-US" dirty="0"/>
              <a:t> </a:t>
            </a:r>
            <a:r>
              <a:rPr lang="en-US" dirty="0" err="1"/>
              <a:t>thường</a:t>
            </a:r>
            <a:r>
              <a:rPr lang="en-US" dirty="0"/>
              <a:t> </a:t>
            </a:r>
            <a:r>
              <a:rPr lang="en-US" dirty="0" err="1"/>
              <a:t>chúng</a:t>
            </a:r>
            <a:r>
              <a:rPr lang="en-US" dirty="0"/>
              <a:t> ta </a:t>
            </a:r>
            <a:r>
              <a:rPr lang="en-US" dirty="0" err="1"/>
              <a:t>sẽ</a:t>
            </a:r>
            <a:r>
              <a:rPr lang="en-US" dirty="0"/>
              <a:t> </a:t>
            </a:r>
            <a:r>
              <a:rPr lang="en-US" dirty="0" err="1"/>
              <a:t>ở</a:t>
            </a:r>
            <a:r>
              <a:rPr lang="en-US" dirty="0"/>
              <a:t> </a:t>
            </a:r>
            <a:r>
              <a:rPr lang="en-US" dirty="0" err="1"/>
              <a:t>cơ</a:t>
            </a:r>
            <a:r>
              <a:rPr lang="en-US" dirty="0"/>
              <a:t> </a:t>
            </a:r>
            <a:r>
              <a:rPr lang="en-US" dirty="0" err="1"/>
              <a:t>chế</a:t>
            </a:r>
            <a:r>
              <a:rPr lang="en-US" dirty="0"/>
              <a:t> </a:t>
            </a:r>
            <a:r>
              <a:rPr lang="en-US" dirty="0" err="1"/>
              <a:t>lắng</a:t>
            </a:r>
            <a:r>
              <a:rPr lang="en-US" dirty="0"/>
              <a:t> </a:t>
            </a:r>
            <a:r>
              <a:rPr lang="en-US" dirty="0" err="1"/>
              <a:t>nghe</a:t>
            </a:r>
            <a:r>
              <a:rPr lang="en-US" dirty="0"/>
              <a:t> 1 hot word </a:t>
            </a:r>
            <a:r>
              <a:rPr lang="en-US" dirty="0" err="1"/>
              <a:t>để</a:t>
            </a:r>
            <a:r>
              <a:rPr lang="en-US" dirty="0"/>
              <a:t> trigger .</a:t>
            </a:r>
          </a:p>
          <a:p>
            <a:r>
              <a:rPr lang="en-US" dirty="0" err="1"/>
              <a:t>Chờ</a:t>
            </a:r>
            <a:r>
              <a:rPr lang="en-US" dirty="0"/>
              <a:t> </a:t>
            </a:r>
            <a:r>
              <a:rPr lang="en-US" dirty="0" err="1"/>
              <a:t>khuôn</a:t>
            </a:r>
            <a:r>
              <a:rPr lang="en-US" dirty="0"/>
              <a:t> </a:t>
            </a:r>
            <a:r>
              <a:rPr lang="en-US" dirty="0" err="1"/>
              <a:t>mặt</a:t>
            </a:r>
            <a:r>
              <a:rPr lang="en-US" dirty="0"/>
              <a:t> </a:t>
            </a:r>
            <a:r>
              <a:rPr lang="en-US" dirty="0" err="1"/>
              <a:t>hiện</a:t>
            </a:r>
            <a:r>
              <a:rPr lang="en-US" dirty="0"/>
              <a:t> ra </a:t>
            </a:r>
            <a:r>
              <a:rPr lang="en-US" dirty="0" err="1"/>
              <a:t>trong</a:t>
            </a:r>
            <a:r>
              <a:rPr lang="en-US" dirty="0"/>
              <a:t> camera</a:t>
            </a:r>
          </a:p>
        </p:txBody>
      </p:sp>
      <p:sp>
        <p:nvSpPr>
          <p:cNvPr id="4" name="Slide Number Placeholder 3"/>
          <p:cNvSpPr>
            <a:spLocks noGrp="1"/>
          </p:cNvSpPr>
          <p:nvPr>
            <p:ph type="sldNum" sz="quarter" idx="10"/>
          </p:nvPr>
        </p:nvSpPr>
        <p:spPr/>
        <p:txBody>
          <a:bodyPr/>
          <a:lstStyle/>
          <a:p>
            <a:fld id="{69C3F2ED-74C5-7D4F-8560-0CC253E9A436}" type="slidenum">
              <a:rPr lang="en-US" smtClean="0"/>
              <a:pPr/>
              <a:t>53</a:t>
            </a:fld>
            <a:endParaRPr lang="en-US" dirty="0"/>
          </a:p>
        </p:txBody>
      </p:sp>
    </p:spTree>
    <p:extLst>
      <p:ext uri="{BB962C8B-B14F-4D97-AF65-F5344CB8AC3E}">
        <p14:creationId xmlns:p14="http://schemas.microsoft.com/office/powerpoint/2010/main" val="17280352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Khuôn</a:t>
            </a:r>
            <a:r>
              <a:rPr lang="en-US" dirty="0"/>
              <a:t> </a:t>
            </a:r>
            <a:r>
              <a:rPr lang="en-US" dirty="0" err="1"/>
              <a:t>mặt</a:t>
            </a:r>
            <a:r>
              <a:rPr lang="en-US" dirty="0"/>
              <a:t> </a:t>
            </a:r>
            <a:r>
              <a:rPr lang="en-US" dirty="0" err="1"/>
              <a:t>hiện</a:t>
            </a:r>
            <a:r>
              <a:rPr lang="en-US" dirty="0"/>
              <a:t> ra -&gt; capture image -&gt; resize &gt; detect face </a:t>
            </a:r>
          </a:p>
          <a:p>
            <a:endParaRPr lang="en-US" dirty="0"/>
          </a:p>
          <a:p>
            <a:r>
              <a:rPr lang="en-US" dirty="0"/>
              <a:t>-&gt; </a:t>
            </a:r>
            <a:r>
              <a:rPr lang="en-US" dirty="0" err="1"/>
              <a:t>gọi</a:t>
            </a:r>
            <a:r>
              <a:rPr lang="en-US" dirty="0"/>
              <a:t> recognition , face </a:t>
            </a:r>
            <a:r>
              <a:rPr lang="en-US" dirty="0" err="1"/>
              <a:t>có</a:t>
            </a:r>
            <a:r>
              <a:rPr lang="en-US" dirty="0"/>
              <a:t> </a:t>
            </a:r>
            <a:r>
              <a:rPr lang="en-US" dirty="0" err="1"/>
              <a:t>thì</a:t>
            </a:r>
            <a:r>
              <a:rPr lang="en-US" dirty="0"/>
              <a:t> -&gt; user </a:t>
            </a:r>
            <a:r>
              <a:rPr lang="en-US" dirty="0" err="1"/>
              <a:t>cũ</a:t>
            </a:r>
            <a:r>
              <a:rPr lang="en-US" dirty="0"/>
              <a:t>. </a:t>
            </a:r>
          </a:p>
          <a:p>
            <a:r>
              <a:rPr lang="en-US" dirty="0"/>
              <a:t>Face new -&gt; run </a:t>
            </a:r>
            <a:r>
              <a:rPr lang="en-US" dirty="0" err="1"/>
              <a:t>các</a:t>
            </a:r>
            <a:r>
              <a:rPr lang="en-US" dirty="0"/>
              <a:t> </a:t>
            </a:r>
            <a:r>
              <a:rPr lang="en-US" dirty="0" err="1"/>
              <a:t>đoạn</a:t>
            </a:r>
            <a:r>
              <a:rPr lang="en-US" dirty="0"/>
              <a:t> </a:t>
            </a:r>
            <a:r>
              <a:rPr lang="en-US" dirty="0" err="1"/>
              <a:t>hội</a:t>
            </a:r>
            <a:r>
              <a:rPr lang="en-US" dirty="0"/>
              <a:t> </a:t>
            </a:r>
            <a:r>
              <a:rPr lang="en-US" dirty="0" err="1"/>
              <a:t>thoại</a:t>
            </a:r>
            <a:r>
              <a:rPr lang="en-US" dirty="0"/>
              <a:t> </a:t>
            </a:r>
            <a:r>
              <a:rPr lang="en-US" dirty="0" err="1"/>
              <a:t>tương</a:t>
            </a:r>
            <a:r>
              <a:rPr lang="en-US" dirty="0"/>
              <a:t> </a:t>
            </a:r>
            <a:r>
              <a:rPr lang="en-US" dirty="0" err="1"/>
              <a:t>tác</a:t>
            </a:r>
            <a:r>
              <a:rPr lang="en-US" dirty="0"/>
              <a:t> </a:t>
            </a:r>
            <a:r>
              <a:rPr lang="en-US" dirty="0" err="1"/>
              <a:t>và</a:t>
            </a:r>
            <a:r>
              <a:rPr lang="en-US" dirty="0"/>
              <a:t> NLU *natural language understanding ”</a:t>
            </a:r>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54</a:t>
            </a:fld>
            <a:endParaRPr lang="en-US" dirty="0"/>
          </a:p>
        </p:txBody>
      </p:sp>
    </p:spTree>
    <p:extLst>
      <p:ext uri="{BB962C8B-B14F-4D97-AF65-F5344CB8AC3E}">
        <p14:creationId xmlns:p14="http://schemas.microsoft.com/office/powerpoint/2010/main" val="382958472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Chúng</a:t>
            </a:r>
            <a:r>
              <a:rPr lang="en-US" dirty="0"/>
              <a:t> ta </a:t>
            </a:r>
            <a:r>
              <a:rPr lang="en-US" dirty="0" err="1"/>
              <a:t>sẽ</a:t>
            </a:r>
            <a:r>
              <a:rPr lang="en-US" dirty="0"/>
              <a:t> </a:t>
            </a:r>
            <a:r>
              <a:rPr lang="en-US" dirty="0" err="1"/>
              <a:t>xem</a:t>
            </a:r>
            <a:r>
              <a:rPr lang="en-US" dirty="0"/>
              <a:t> </a:t>
            </a:r>
            <a:r>
              <a:rPr lang="en-US" dirty="0" err="1"/>
              <a:t>kiến</a:t>
            </a:r>
            <a:r>
              <a:rPr lang="en-US" dirty="0"/>
              <a:t> </a:t>
            </a:r>
            <a:r>
              <a:rPr lang="en-US" dirty="0" err="1"/>
              <a:t>trúcAWS</a:t>
            </a:r>
            <a:r>
              <a:rPr lang="en-US" dirty="0"/>
              <a:t> </a:t>
            </a:r>
            <a:r>
              <a:rPr lang="en-US" dirty="0" err="1"/>
              <a:t>đằng</a:t>
            </a:r>
            <a:r>
              <a:rPr lang="en-US" dirty="0"/>
              <a:t> </a:t>
            </a:r>
            <a:r>
              <a:rPr lang="en-US" dirty="0" err="1"/>
              <a:t>sau</a:t>
            </a:r>
            <a:r>
              <a:rPr lang="en-US" dirty="0"/>
              <a:t> component </a:t>
            </a:r>
            <a:r>
              <a:rPr lang="en-US" dirty="0" err="1"/>
              <a:t>này</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55</a:t>
            </a:fld>
            <a:endParaRPr lang="en-US" dirty="0"/>
          </a:p>
        </p:txBody>
      </p:sp>
    </p:spTree>
    <p:extLst>
      <p:ext uri="{BB962C8B-B14F-4D97-AF65-F5344CB8AC3E}">
        <p14:creationId xmlns:p14="http://schemas.microsoft.com/office/powerpoint/2010/main" val="22246728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Đầu</a:t>
            </a:r>
            <a:r>
              <a:rPr lang="en-US" dirty="0"/>
              <a:t> </a:t>
            </a:r>
            <a:r>
              <a:rPr lang="en-US" dirty="0" err="1"/>
              <a:t>tiên</a:t>
            </a:r>
            <a:r>
              <a:rPr lang="en-US" dirty="0"/>
              <a:t> audio </a:t>
            </a:r>
            <a:r>
              <a:rPr lang="en-US" dirty="0" err="1"/>
              <a:t>sẽ</a:t>
            </a:r>
            <a:r>
              <a:rPr lang="en-US" dirty="0"/>
              <a:t> </a:t>
            </a:r>
            <a:r>
              <a:rPr lang="en-US" dirty="0" err="1"/>
              <a:t>đc</a:t>
            </a:r>
            <a:r>
              <a:rPr lang="en-US" dirty="0"/>
              <a:t> stream </a:t>
            </a:r>
            <a:r>
              <a:rPr lang="en-US" dirty="0" err="1"/>
              <a:t>realtime</a:t>
            </a:r>
            <a:r>
              <a:rPr lang="en-US" dirty="0"/>
              <a:t> </a:t>
            </a:r>
            <a:r>
              <a:rPr lang="en-US" dirty="0" err="1"/>
              <a:t>sử</a:t>
            </a:r>
            <a:r>
              <a:rPr lang="en-US" dirty="0"/>
              <a:t> dung</a:t>
            </a:r>
          </a:p>
          <a:p>
            <a:r>
              <a:rPr lang="en-US" dirty="0" err="1"/>
              <a:t>SoX</a:t>
            </a:r>
            <a:endParaRPr lang="en-US" dirty="0"/>
          </a:p>
          <a:p>
            <a:endParaRPr lang="en-US" dirty="0"/>
          </a:p>
          <a:p>
            <a:r>
              <a:rPr lang="en-US" dirty="0" err="1"/>
              <a:t>Stdout</a:t>
            </a:r>
            <a:r>
              <a:rPr lang="en-US" dirty="0"/>
              <a:t> </a:t>
            </a:r>
          </a:p>
          <a:p>
            <a:endParaRPr lang="en-US" dirty="0"/>
          </a:p>
          <a:p>
            <a:r>
              <a:rPr lang="en-US" dirty="0"/>
              <a:t>Segment audio </a:t>
            </a:r>
            <a:r>
              <a:rPr lang="en-US" dirty="0" err="1"/>
              <a:t>sẽ</a:t>
            </a:r>
            <a:r>
              <a:rPr lang="en-US" dirty="0"/>
              <a:t> </a:t>
            </a:r>
            <a:r>
              <a:rPr lang="en-US" dirty="0" err="1"/>
              <a:t>đc</a:t>
            </a:r>
            <a:r>
              <a:rPr lang="en-US" dirty="0"/>
              <a:t> </a:t>
            </a:r>
            <a:r>
              <a:rPr lang="en-US" dirty="0" err="1"/>
              <a:t>lưu</a:t>
            </a:r>
            <a:r>
              <a:rPr lang="en-US" dirty="0"/>
              <a:t> </a:t>
            </a:r>
            <a:r>
              <a:rPr lang="en-US" dirty="0" err="1"/>
              <a:t>vào</a:t>
            </a:r>
            <a:r>
              <a:rPr lang="en-US" dirty="0"/>
              <a:t> </a:t>
            </a:r>
            <a:r>
              <a:rPr lang="en-US" dirty="0" err="1"/>
              <a:t>dynamodb</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56</a:t>
            </a:fld>
            <a:endParaRPr lang="en-US" dirty="0"/>
          </a:p>
        </p:txBody>
      </p:sp>
    </p:spTree>
    <p:extLst>
      <p:ext uri="{BB962C8B-B14F-4D97-AF65-F5344CB8AC3E}">
        <p14:creationId xmlns:p14="http://schemas.microsoft.com/office/powerpoint/2010/main" val="30473448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Tiếp</a:t>
            </a:r>
            <a:r>
              <a:rPr lang="en-US" dirty="0"/>
              <a:t> </a:t>
            </a:r>
            <a:r>
              <a:rPr lang="en-US" dirty="0" err="1"/>
              <a:t>theo</a:t>
            </a:r>
            <a:r>
              <a:rPr lang="en-US" dirty="0"/>
              <a:t> lambda function lex </a:t>
            </a:r>
            <a:r>
              <a:rPr lang="en-US" dirty="0" err="1"/>
              <a:t>diaglog</a:t>
            </a:r>
            <a:r>
              <a:rPr lang="en-US" dirty="0"/>
              <a:t> </a:t>
            </a:r>
            <a:r>
              <a:rPr lang="en-US" dirty="0" err="1"/>
              <a:t>sẽ</a:t>
            </a:r>
            <a:r>
              <a:rPr lang="en-US" dirty="0"/>
              <a:t> </a:t>
            </a:r>
            <a:r>
              <a:rPr lang="en-US" dirty="0" err="1"/>
              <a:t>đọc</a:t>
            </a:r>
            <a:r>
              <a:rPr lang="en-US" dirty="0"/>
              <a:t> </a:t>
            </a:r>
            <a:r>
              <a:rPr lang="en-US" dirty="0" err="1"/>
              <a:t>dynamodb</a:t>
            </a:r>
            <a:r>
              <a:rPr lang="en-US" dirty="0"/>
              <a:t> </a:t>
            </a:r>
            <a:r>
              <a:rPr lang="en-US" dirty="0" err="1"/>
              <a:t>và</a:t>
            </a:r>
            <a:r>
              <a:rPr lang="en-US" dirty="0"/>
              <a:t> convert </a:t>
            </a:r>
            <a:r>
              <a:rPr lang="en-US" dirty="0" err="1"/>
              <a:t>lại</a:t>
            </a:r>
            <a:r>
              <a:rPr lang="en-US" dirty="0"/>
              <a:t> </a:t>
            </a:r>
            <a:r>
              <a:rPr lang="en-US" dirty="0" err="1"/>
              <a:t>thành</a:t>
            </a:r>
            <a:r>
              <a:rPr lang="en-US" dirty="0"/>
              <a:t> audio segment -&gt; </a:t>
            </a:r>
            <a:r>
              <a:rPr lang="en-US" dirty="0" err="1"/>
              <a:t>làm</a:t>
            </a:r>
            <a:r>
              <a:rPr lang="en-US" dirty="0"/>
              <a:t> </a:t>
            </a:r>
            <a:r>
              <a:rPr lang="en-US" dirty="0" err="1"/>
              <a:t>việc</a:t>
            </a:r>
            <a:r>
              <a:rPr lang="en-US" dirty="0"/>
              <a:t> </a:t>
            </a:r>
            <a:r>
              <a:rPr lang="en-US" dirty="0" err="1"/>
              <a:t>với</a:t>
            </a:r>
            <a:r>
              <a:rPr lang="en-US" dirty="0"/>
              <a:t> </a:t>
            </a:r>
            <a:r>
              <a:rPr lang="en-US" dirty="0" err="1"/>
              <a:t>LEx</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57</a:t>
            </a:fld>
            <a:endParaRPr lang="en-US" dirty="0"/>
          </a:p>
        </p:txBody>
      </p:sp>
    </p:spTree>
    <p:extLst>
      <p:ext uri="{BB962C8B-B14F-4D97-AF65-F5344CB8AC3E}">
        <p14:creationId xmlns:p14="http://schemas.microsoft.com/office/powerpoint/2010/main" val="418850681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Tương</a:t>
            </a:r>
            <a:r>
              <a:rPr lang="en-US" dirty="0"/>
              <a:t> </a:t>
            </a:r>
            <a:r>
              <a:rPr lang="en-US" dirty="0" err="1"/>
              <a:t>tác</a:t>
            </a:r>
            <a:r>
              <a:rPr lang="en-US" dirty="0"/>
              <a:t> </a:t>
            </a:r>
            <a:r>
              <a:rPr lang="en-US" dirty="0" err="1"/>
              <a:t>sẵn</a:t>
            </a:r>
            <a:r>
              <a:rPr lang="en-US" dirty="0"/>
              <a:t> </a:t>
            </a:r>
            <a:r>
              <a:rPr lang="en-US" dirty="0" err="1"/>
              <a:t>sàng</a:t>
            </a:r>
            <a:r>
              <a:rPr lang="en-US" dirty="0"/>
              <a:t> </a:t>
            </a:r>
            <a:r>
              <a:rPr lang="en-US" dirty="0" err="1"/>
              <a:t>để</a:t>
            </a:r>
            <a:r>
              <a:rPr lang="en-US" dirty="0"/>
              <a:t> </a:t>
            </a:r>
            <a:r>
              <a:rPr lang="en-US" dirty="0" err="1"/>
              <a:t>thực</a:t>
            </a:r>
            <a:r>
              <a:rPr lang="en-US" dirty="0"/>
              <a:t> </a:t>
            </a:r>
            <a:r>
              <a:rPr lang="en-US" dirty="0" err="1"/>
              <a:t>hiện</a:t>
            </a:r>
            <a:r>
              <a:rPr lang="en-US" dirty="0"/>
              <a:t> -&gt; </a:t>
            </a:r>
            <a:r>
              <a:rPr lang="en-US" dirty="0" err="1"/>
              <a:t>thực</a:t>
            </a:r>
            <a:r>
              <a:rPr lang="en-US" dirty="0"/>
              <a:t> </a:t>
            </a:r>
            <a:r>
              <a:rPr lang="en-US" dirty="0" err="1"/>
              <a:t>thi</a:t>
            </a:r>
            <a:r>
              <a:rPr lang="en-US" dirty="0"/>
              <a:t> intent </a:t>
            </a:r>
          </a:p>
          <a:p>
            <a:r>
              <a:rPr lang="en-US" dirty="0"/>
              <a:t>Ko </a:t>
            </a:r>
            <a:r>
              <a:rPr lang="en-US" dirty="0" err="1"/>
              <a:t>sẵn</a:t>
            </a:r>
            <a:r>
              <a:rPr lang="en-US" dirty="0"/>
              <a:t> </a:t>
            </a:r>
            <a:r>
              <a:rPr lang="en-US" dirty="0" err="1"/>
              <a:t>sàng</a:t>
            </a:r>
            <a:r>
              <a:rPr lang="en-US" dirty="0"/>
              <a:t> -&gt; </a:t>
            </a:r>
            <a:r>
              <a:rPr lang="en-US" dirty="0" err="1"/>
              <a:t>hỏi</a:t>
            </a:r>
            <a:r>
              <a:rPr lang="en-US" dirty="0"/>
              <a:t> </a:t>
            </a:r>
            <a:r>
              <a:rPr lang="en-US" dirty="0" err="1"/>
              <a:t>và</a:t>
            </a:r>
            <a:r>
              <a:rPr lang="en-US" dirty="0"/>
              <a:t> </a:t>
            </a:r>
            <a:r>
              <a:rPr lang="en-US" dirty="0" err="1"/>
              <a:t>cho</a:t>
            </a:r>
            <a:r>
              <a:rPr lang="en-US" dirty="0"/>
              <a:t> </a:t>
            </a:r>
            <a:r>
              <a:rPr lang="en-US" dirty="0" err="1"/>
              <a:t>nghe</a:t>
            </a:r>
            <a:r>
              <a:rPr lang="en-US" dirty="0"/>
              <a:t> </a:t>
            </a:r>
            <a:r>
              <a:rPr lang="en-US" dirty="0" err="1"/>
              <a:t>lại</a:t>
            </a:r>
            <a:r>
              <a:rPr lang="en-US" dirty="0"/>
              <a:t> </a:t>
            </a:r>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58</a:t>
            </a:fld>
            <a:endParaRPr lang="en-US" dirty="0"/>
          </a:p>
        </p:txBody>
      </p:sp>
    </p:spTree>
    <p:extLst>
      <p:ext uri="{BB962C8B-B14F-4D97-AF65-F5344CB8AC3E}">
        <p14:creationId xmlns:p14="http://schemas.microsoft.com/office/powerpoint/2010/main" val="132196589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Điểm</a:t>
            </a:r>
            <a:r>
              <a:rPr lang="en-US" dirty="0"/>
              <a:t> </a:t>
            </a:r>
            <a:r>
              <a:rPr lang="en-US" dirty="0" err="1"/>
              <a:t>lại</a:t>
            </a:r>
            <a:r>
              <a:rPr lang="en-US" dirty="0"/>
              <a:t> 7 </a:t>
            </a:r>
            <a:r>
              <a:rPr lang="en-US" dirty="0" err="1"/>
              <a:t>tuần</a:t>
            </a:r>
            <a:r>
              <a:rPr lang="en-US" dirty="0"/>
              <a:t> qua</a:t>
            </a:r>
          </a:p>
        </p:txBody>
      </p:sp>
      <p:sp>
        <p:nvSpPr>
          <p:cNvPr id="4" name="Header Placeholder 3"/>
          <p:cNvSpPr>
            <a:spLocks noGrp="1"/>
          </p:cNvSpPr>
          <p:nvPr>
            <p:ph type="hdr" sz="quarter"/>
          </p:nvPr>
        </p:nvSpPr>
        <p:spPr/>
        <p:txBody>
          <a:bodyPr/>
          <a:lstStyle/>
          <a:p>
            <a:r>
              <a:rPr lang="en-US"/>
              <a:t>ReInvent 2018</a:t>
            </a:r>
            <a:endParaRPr lang="en-US" dirty="0"/>
          </a:p>
        </p:txBody>
      </p:sp>
      <p:sp>
        <p:nvSpPr>
          <p:cNvPr id="5" name="Footer Placeholder 4"/>
          <p:cNvSpPr>
            <a:spLocks noGrp="1"/>
          </p:cNvSpPr>
          <p:nvPr>
            <p:ph type="ftr" sz="quarter" idx="4"/>
          </p:nvPr>
        </p:nvSpPr>
        <p:spPr/>
        <p:txBody>
          <a:bodyPr/>
          <a:lstStyle/>
          <a:p>
            <a:r>
              <a:rPr lang="en-US" altLang="x-none" sz="700">
                <a:solidFill>
                  <a:srgbClr val="282828"/>
                </a:solidFill>
                <a:latin typeface="Amazon Ember" charset="0"/>
                <a:ea typeface="Amazon Ember" charset="0"/>
                <a:cs typeface="Amazon Ember" charset="0"/>
              </a:rPr>
              <a:t>© 2018, Amazon Web Services, Inc. or its Affiliates. All rights reserved.</a:t>
            </a:r>
            <a:endParaRPr lang="en-US" altLang="x-none" sz="700" dirty="0">
              <a:solidFill>
                <a:srgbClr val="282828"/>
              </a:solidFill>
              <a:latin typeface="Amazon Ember" charset="0"/>
              <a:ea typeface="Amazon Ember" charset="0"/>
              <a:cs typeface="Amazon Ember" charset="0"/>
            </a:endParaRPr>
          </a:p>
        </p:txBody>
      </p:sp>
      <p:sp>
        <p:nvSpPr>
          <p:cNvPr id="6" name="Date Placeholder 5"/>
          <p:cNvSpPr>
            <a:spLocks noGrp="1"/>
          </p:cNvSpPr>
          <p:nvPr>
            <p:ph type="dt" idx="1"/>
          </p:nvPr>
        </p:nvSpPr>
        <p:spPr/>
        <p:txBody>
          <a:bodyPr/>
          <a:lstStyle/>
          <a:p>
            <a:fld id="{CA8E1BB1-B036-4140-B110-296DC0701D04}" type="datetime8">
              <a:rPr lang="en-US" smtClean="0"/>
              <a:pPr/>
              <a:t>6/10/21 10:13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59</a:t>
            </a:fld>
            <a:endParaRPr lang="en-US" dirty="0"/>
          </a:p>
        </p:txBody>
      </p:sp>
    </p:spTree>
    <p:extLst>
      <p:ext uri="{BB962C8B-B14F-4D97-AF65-F5344CB8AC3E}">
        <p14:creationId xmlns:p14="http://schemas.microsoft.com/office/powerpoint/2010/main" val="418754740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Trải</a:t>
            </a:r>
            <a:r>
              <a:rPr lang="en-US" dirty="0"/>
              <a:t> </a:t>
            </a:r>
            <a:r>
              <a:rPr lang="en-US" dirty="0" err="1"/>
              <a:t>nghiệm</a:t>
            </a:r>
            <a:r>
              <a:rPr lang="en-US" dirty="0"/>
              <a:t> </a:t>
            </a:r>
            <a:r>
              <a:rPr lang="en-US" dirty="0" err="1"/>
              <a:t>các</a:t>
            </a:r>
            <a:r>
              <a:rPr lang="en-US" dirty="0"/>
              <a:t> </a:t>
            </a:r>
            <a:r>
              <a:rPr lang="en-US" dirty="0" err="1"/>
              <a:t>dịch</a:t>
            </a:r>
            <a:r>
              <a:rPr lang="en-US" dirty="0"/>
              <a:t> </a:t>
            </a:r>
            <a:r>
              <a:rPr lang="en-US" dirty="0" err="1"/>
              <a:t>vụ</a:t>
            </a:r>
            <a:r>
              <a:rPr lang="en-US" dirty="0"/>
              <a:t> DB , AI , Code Pipeline …</a:t>
            </a:r>
          </a:p>
        </p:txBody>
      </p:sp>
      <p:sp>
        <p:nvSpPr>
          <p:cNvPr id="4" name="Header Placeholder 3"/>
          <p:cNvSpPr>
            <a:spLocks noGrp="1"/>
          </p:cNvSpPr>
          <p:nvPr>
            <p:ph type="hdr" sz="quarter"/>
          </p:nvPr>
        </p:nvSpPr>
        <p:spPr/>
        <p:txBody>
          <a:bodyPr/>
          <a:lstStyle/>
          <a:p>
            <a:r>
              <a:rPr lang="en-US"/>
              <a:t>ReInvent 2018</a:t>
            </a:r>
            <a:endParaRPr lang="en-US" dirty="0"/>
          </a:p>
        </p:txBody>
      </p:sp>
      <p:sp>
        <p:nvSpPr>
          <p:cNvPr id="5" name="Footer Placeholder 4"/>
          <p:cNvSpPr>
            <a:spLocks noGrp="1"/>
          </p:cNvSpPr>
          <p:nvPr>
            <p:ph type="ftr" sz="quarter" idx="4"/>
          </p:nvPr>
        </p:nvSpPr>
        <p:spPr/>
        <p:txBody>
          <a:bodyPr/>
          <a:lstStyle/>
          <a:p>
            <a:r>
              <a:rPr lang="en-US" altLang="x-none" sz="700">
                <a:solidFill>
                  <a:srgbClr val="282828"/>
                </a:solidFill>
                <a:latin typeface="Amazon Ember" charset="0"/>
                <a:ea typeface="Amazon Ember" charset="0"/>
                <a:cs typeface="Amazon Ember" charset="0"/>
              </a:rPr>
              <a:t>© 2018, Amazon Web Services, Inc. or its Affiliates. All rights reserved.</a:t>
            </a:r>
            <a:endParaRPr lang="en-US" altLang="x-none" sz="700" dirty="0">
              <a:solidFill>
                <a:srgbClr val="282828"/>
              </a:solidFill>
              <a:latin typeface="Amazon Ember" charset="0"/>
              <a:ea typeface="Amazon Ember" charset="0"/>
              <a:cs typeface="Amazon Ember" charset="0"/>
            </a:endParaRPr>
          </a:p>
        </p:txBody>
      </p:sp>
      <p:sp>
        <p:nvSpPr>
          <p:cNvPr id="6" name="Date Placeholder 5"/>
          <p:cNvSpPr>
            <a:spLocks noGrp="1"/>
          </p:cNvSpPr>
          <p:nvPr>
            <p:ph type="dt" idx="1"/>
          </p:nvPr>
        </p:nvSpPr>
        <p:spPr/>
        <p:txBody>
          <a:bodyPr/>
          <a:lstStyle/>
          <a:p>
            <a:fld id="{CA8E1BB1-B036-4140-B110-296DC0701D04}" type="datetime8">
              <a:rPr lang="en-US" smtClean="0"/>
              <a:pPr/>
              <a:t>6/10/21 10:13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60</a:t>
            </a:fld>
            <a:endParaRPr lang="en-US" dirty="0"/>
          </a:p>
        </p:txBody>
      </p:sp>
    </p:spTree>
    <p:extLst>
      <p:ext uri="{BB962C8B-B14F-4D97-AF65-F5344CB8AC3E}">
        <p14:creationId xmlns:p14="http://schemas.microsoft.com/office/powerpoint/2010/main" val="20407563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Slide Image Placeholder 1"/>
          <p:cNvSpPr>
            <a:spLocks noGrp="1" noRot="1" noChangeAspect="1" noTextEdi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pl-PL" altLang="en-US" dirty="0" err="1"/>
              <a:t>Today</a:t>
            </a:r>
            <a:r>
              <a:rPr lang="pl-PL" altLang="en-US" dirty="0"/>
              <a:t> in Sydney Australia, </a:t>
            </a:r>
            <a:r>
              <a:rPr lang="pl-PL" altLang="en-US" dirty="0" err="1"/>
              <a:t>it's</a:t>
            </a:r>
            <a:r>
              <a:rPr lang="pl-PL" altLang="en-US" dirty="0"/>
              <a:t> 26 </a:t>
            </a:r>
            <a:r>
              <a:rPr lang="pl-PL" altLang="en-US" dirty="0" err="1"/>
              <a:t>degrees</a:t>
            </a:r>
            <a:r>
              <a:rPr lang="pl-PL" altLang="en-US" dirty="0"/>
              <a:t> C</a:t>
            </a:r>
          </a:p>
          <a:p>
            <a:r>
              <a:rPr lang="pl-PL" altLang="en-US" dirty="0" err="1"/>
              <a:t>It's</a:t>
            </a:r>
            <a:r>
              <a:rPr lang="pl-PL" altLang="en-US" dirty="0"/>
              <a:t> nice to </a:t>
            </a:r>
            <a:r>
              <a:rPr lang="pl-PL" altLang="en-US" dirty="0" err="1"/>
              <a:t>know</a:t>
            </a:r>
            <a:r>
              <a:rPr lang="pl-PL" altLang="en-US" dirty="0"/>
              <a:t>, </a:t>
            </a:r>
            <a:r>
              <a:rPr lang="pl-PL" altLang="en-US" dirty="0" err="1"/>
              <a:t>we're</a:t>
            </a:r>
            <a:r>
              <a:rPr lang="pl-PL" altLang="en-US" dirty="0"/>
              <a:t> </a:t>
            </a:r>
            <a:r>
              <a:rPr lang="pl-PL" altLang="en-US" dirty="0" err="1"/>
              <a:t>going</a:t>
            </a:r>
            <a:r>
              <a:rPr lang="pl-PL" altLang="en-US" dirty="0"/>
              <a:t> to Nice.</a:t>
            </a:r>
          </a:p>
          <a:p>
            <a:r>
              <a:rPr lang="pl-PL" altLang="en-US" dirty="0"/>
              <a:t>Peter </a:t>
            </a:r>
            <a:r>
              <a:rPr lang="pl-PL" altLang="en-US" dirty="0" err="1"/>
              <a:t>Piper</a:t>
            </a:r>
            <a:r>
              <a:rPr lang="pl-PL" altLang="en-US" dirty="0"/>
              <a:t> </a:t>
            </a:r>
            <a:r>
              <a:rPr lang="pl-PL" altLang="en-US" dirty="0" err="1"/>
              <a:t>picked</a:t>
            </a:r>
            <a:r>
              <a:rPr lang="pl-PL" altLang="en-US" dirty="0"/>
              <a:t> a </a:t>
            </a:r>
            <a:r>
              <a:rPr lang="pl-PL" altLang="en-US" dirty="0" err="1"/>
              <a:t>peck</a:t>
            </a:r>
            <a:r>
              <a:rPr lang="pl-PL" altLang="en-US" dirty="0"/>
              <a:t> of </a:t>
            </a:r>
            <a:r>
              <a:rPr lang="pl-PL" altLang="en-US" dirty="0" err="1"/>
              <a:t>pickled</a:t>
            </a:r>
            <a:r>
              <a:rPr lang="pl-PL" altLang="en-US" dirty="0"/>
              <a:t> </a:t>
            </a:r>
            <a:r>
              <a:rPr lang="pl-PL" altLang="en-US" dirty="0" err="1"/>
              <a:t>peppers</a:t>
            </a:r>
            <a:r>
              <a:rPr lang="pl-PL" altLang="en-US" dirty="0"/>
              <a:t>.</a:t>
            </a:r>
          </a:p>
          <a:p>
            <a:endParaRPr lang="pl-PL" altLang="en-US" dirty="0"/>
          </a:p>
          <a:p>
            <a:r>
              <a:rPr lang="pl-PL" altLang="en-US" dirty="0" err="1"/>
              <a:t>Chúng</a:t>
            </a:r>
            <a:r>
              <a:rPr lang="pl-PL" altLang="en-US" dirty="0"/>
              <a:t> ta </a:t>
            </a:r>
            <a:r>
              <a:rPr lang="pl-PL" altLang="en-US" dirty="0" err="1"/>
              <a:t>có</a:t>
            </a:r>
            <a:r>
              <a:rPr lang="pl-PL" altLang="en-US" dirty="0"/>
              <a:t> </a:t>
            </a:r>
            <a:r>
              <a:rPr lang="pl-PL" altLang="en-US" dirty="0" err="1"/>
              <a:t>thể</a:t>
            </a:r>
            <a:r>
              <a:rPr lang="pl-PL" altLang="en-US" dirty="0"/>
              <a:t> </a:t>
            </a:r>
            <a:r>
              <a:rPr lang="pl-PL" altLang="en-US" dirty="0" err="1"/>
              <a:t>nghe</a:t>
            </a:r>
            <a:r>
              <a:rPr lang="pl-PL" altLang="en-US" dirty="0"/>
              <a:t> </a:t>
            </a:r>
            <a:r>
              <a:rPr lang="pl-PL" altLang="en-US" dirty="0" err="1"/>
              <a:t>thử</a:t>
            </a:r>
            <a:r>
              <a:rPr lang="pl-PL" altLang="en-US" dirty="0"/>
              <a:t> </a:t>
            </a:r>
            <a:r>
              <a:rPr lang="pl-PL" altLang="en-US" dirty="0" err="1"/>
              <a:t>một</a:t>
            </a:r>
            <a:r>
              <a:rPr lang="pl-PL" altLang="en-US" dirty="0"/>
              <a:t> </a:t>
            </a:r>
            <a:r>
              <a:rPr lang="pl-PL" altLang="en-US" dirty="0" err="1"/>
              <a:t>số</a:t>
            </a:r>
            <a:r>
              <a:rPr lang="pl-PL" altLang="en-US" dirty="0"/>
              <a:t> </a:t>
            </a:r>
            <a:r>
              <a:rPr lang="pl-PL" altLang="en-US" dirty="0" err="1"/>
              <a:t>đoạn</a:t>
            </a:r>
            <a:r>
              <a:rPr lang="pl-PL" altLang="en-US" dirty="0"/>
              <a:t> </a:t>
            </a:r>
            <a:r>
              <a:rPr lang="pl-PL" altLang="en-US" dirty="0" err="1"/>
              <a:t>hội</a:t>
            </a:r>
            <a:r>
              <a:rPr lang="pl-PL" altLang="en-US" dirty="0"/>
              <a:t> </a:t>
            </a:r>
            <a:r>
              <a:rPr lang="pl-PL" altLang="en-US" dirty="0" err="1"/>
              <a:t>thoại</a:t>
            </a:r>
            <a:r>
              <a:rPr lang="pl-PL" altLang="en-US" dirty="0"/>
              <a:t> </a:t>
            </a:r>
            <a:r>
              <a:rPr lang="pl-PL" altLang="en-US" dirty="0" err="1"/>
              <a:t>của</a:t>
            </a:r>
            <a:r>
              <a:rPr lang="pl-PL" altLang="en-US" dirty="0"/>
              <a:t> Amazon </a:t>
            </a:r>
            <a:r>
              <a:rPr lang="pl-PL" altLang="en-US" dirty="0" err="1"/>
              <a:t>Polly</a:t>
            </a:r>
            <a:endParaRPr lang="pl-PL" altLang="en-US" dirty="0"/>
          </a:p>
          <a:p>
            <a:endParaRPr lang="pl-PL" altLang="en-US" dirty="0"/>
          </a:p>
          <a:p>
            <a:endParaRPr lang="pl-PL" altLang="en-US" dirty="0"/>
          </a:p>
          <a:p>
            <a:endParaRPr lang="pl-PL" altLang="en-US" dirty="0"/>
          </a:p>
          <a:p>
            <a:endParaRPr lang="pl-PL" altLang="en-US" dirty="0"/>
          </a:p>
        </p:txBody>
      </p:sp>
    </p:spTree>
    <p:extLst>
      <p:ext uri="{BB962C8B-B14F-4D97-AF65-F5344CB8AC3E}">
        <p14:creationId xmlns:p14="http://schemas.microsoft.com/office/powerpoint/2010/main" val="392112689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Sử</a:t>
            </a:r>
            <a:r>
              <a:rPr lang="en-US" dirty="0"/>
              <a:t> dung serverless lambda </a:t>
            </a:r>
          </a:p>
          <a:p>
            <a:r>
              <a:rPr lang="en-US" dirty="0"/>
              <a:t>Protect back end </a:t>
            </a:r>
            <a:r>
              <a:rPr lang="en-US" dirty="0" err="1"/>
              <a:t>api</a:t>
            </a:r>
            <a:r>
              <a:rPr lang="en-US" dirty="0"/>
              <a:t> vs </a:t>
            </a:r>
            <a:r>
              <a:rPr lang="en-US" dirty="0" err="1"/>
              <a:t>api</a:t>
            </a:r>
            <a:r>
              <a:rPr lang="en-US" dirty="0"/>
              <a:t> gateway + </a:t>
            </a:r>
            <a:r>
              <a:rPr lang="en-US" dirty="0" err="1"/>
              <a:t>cognito</a:t>
            </a:r>
            <a:endParaRPr lang="en-US" dirty="0"/>
          </a:p>
          <a:p>
            <a:r>
              <a:rPr lang="en-US" dirty="0"/>
              <a:t>Trace + monitor </a:t>
            </a:r>
            <a:r>
              <a:rPr lang="en-US" dirty="0" err="1"/>
              <a:t>với</a:t>
            </a:r>
            <a:r>
              <a:rPr lang="en-US" dirty="0"/>
              <a:t> </a:t>
            </a:r>
            <a:r>
              <a:rPr lang="en-US" dirty="0" err="1"/>
              <a:t>aws</a:t>
            </a:r>
            <a:r>
              <a:rPr lang="en-US" dirty="0"/>
              <a:t> x-ray</a:t>
            </a:r>
          </a:p>
          <a:p>
            <a:r>
              <a:rPr lang="en-US" dirty="0"/>
              <a:t>Orchestrate </a:t>
            </a:r>
            <a:r>
              <a:rPr lang="en-US" dirty="0" err="1"/>
              <a:t>với</a:t>
            </a:r>
            <a:r>
              <a:rPr lang="en-US" dirty="0"/>
              <a:t> Step function</a:t>
            </a:r>
          </a:p>
          <a:p>
            <a:r>
              <a:rPr lang="en-US" dirty="0"/>
              <a:t>Messaging </a:t>
            </a:r>
            <a:r>
              <a:rPr lang="en-US" dirty="0" err="1"/>
              <a:t>với</a:t>
            </a:r>
            <a:r>
              <a:rPr lang="en-US" dirty="0"/>
              <a:t> SNS , SQS , Kinesis, IoT</a:t>
            </a:r>
          </a:p>
          <a:p>
            <a:r>
              <a:rPr lang="en-US" dirty="0" err="1"/>
              <a:t>Sử</a:t>
            </a:r>
            <a:r>
              <a:rPr lang="en-US" dirty="0"/>
              <a:t> dung Elastic Search </a:t>
            </a:r>
            <a:r>
              <a:rPr lang="en-US" dirty="0" err="1"/>
              <a:t>để</a:t>
            </a:r>
            <a:r>
              <a:rPr lang="en-US" dirty="0"/>
              <a:t> </a:t>
            </a:r>
            <a:r>
              <a:rPr lang="en-US" dirty="0" err="1"/>
              <a:t>biễu</a:t>
            </a:r>
            <a:r>
              <a:rPr lang="en-US" dirty="0"/>
              <a:t> </a:t>
            </a:r>
            <a:r>
              <a:rPr lang="en-US" dirty="0" err="1"/>
              <a:t>diễn</a:t>
            </a:r>
            <a:r>
              <a:rPr lang="en-US" dirty="0"/>
              <a:t> data.</a:t>
            </a:r>
          </a:p>
        </p:txBody>
      </p:sp>
      <p:sp>
        <p:nvSpPr>
          <p:cNvPr id="4" name="Header Placeholder 3"/>
          <p:cNvSpPr>
            <a:spLocks noGrp="1"/>
          </p:cNvSpPr>
          <p:nvPr>
            <p:ph type="hdr" sz="quarter"/>
          </p:nvPr>
        </p:nvSpPr>
        <p:spPr/>
        <p:txBody>
          <a:bodyPr/>
          <a:lstStyle/>
          <a:p>
            <a:r>
              <a:rPr lang="en-US"/>
              <a:t>ReInvent 2018</a:t>
            </a:r>
            <a:endParaRPr lang="en-US" dirty="0"/>
          </a:p>
        </p:txBody>
      </p:sp>
      <p:sp>
        <p:nvSpPr>
          <p:cNvPr id="5" name="Footer Placeholder 4"/>
          <p:cNvSpPr>
            <a:spLocks noGrp="1"/>
          </p:cNvSpPr>
          <p:nvPr>
            <p:ph type="ftr" sz="quarter" idx="4"/>
          </p:nvPr>
        </p:nvSpPr>
        <p:spPr/>
        <p:txBody>
          <a:bodyPr/>
          <a:lstStyle/>
          <a:p>
            <a:r>
              <a:rPr lang="en-US" altLang="x-none" sz="700">
                <a:solidFill>
                  <a:srgbClr val="282828"/>
                </a:solidFill>
                <a:latin typeface="Amazon Ember" charset="0"/>
                <a:ea typeface="Amazon Ember" charset="0"/>
                <a:cs typeface="Amazon Ember" charset="0"/>
              </a:rPr>
              <a:t>© 2018, Amazon Web Services, Inc. or its Affiliates. All rights reserved.</a:t>
            </a:r>
            <a:endParaRPr lang="en-US" altLang="x-none" sz="700" dirty="0">
              <a:solidFill>
                <a:srgbClr val="282828"/>
              </a:solidFill>
              <a:latin typeface="Amazon Ember" charset="0"/>
              <a:ea typeface="Amazon Ember" charset="0"/>
              <a:cs typeface="Amazon Ember" charset="0"/>
            </a:endParaRPr>
          </a:p>
        </p:txBody>
      </p:sp>
      <p:sp>
        <p:nvSpPr>
          <p:cNvPr id="6" name="Date Placeholder 5"/>
          <p:cNvSpPr>
            <a:spLocks noGrp="1"/>
          </p:cNvSpPr>
          <p:nvPr>
            <p:ph type="dt" idx="1"/>
          </p:nvPr>
        </p:nvSpPr>
        <p:spPr/>
        <p:txBody>
          <a:bodyPr/>
          <a:lstStyle/>
          <a:p>
            <a:fld id="{CA8E1BB1-B036-4140-B110-296DC0701D04}" type="datetime8">
              <a:rPr lang="en-US" smtClean="0"/>
              <a:pPr/>
              <a:t>6/10/21 10:13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61</a:t>
            </a:fld>
            <a:endParaRPr lang="en-US" dirty="0"/>
          </a:p>
        </p:txBody>
      </p:sp>
    </p:spTree>
    <p:extLst>
      <p:ext uri="{BB962C8B-B14F-4D97-AF65-F5344CB8AC3E}">
        <p14:creationId xmlns:p14="http://schemas.microsoft.com/office/powerpoint/2010/main" val="60252767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Cloud formation – infra as code </a:t>
            </a:r>
            <a:r>
              <a:rPr lang="en-US" dirty="0" err="1"/>
              <a:t>nè</a:t>
            </a:r>
            <a:endParaRPr lang="en-US" dirty="0"/>
          </a:p>
          <a:p>
            <a:r>
              <a:rPr lang="en-US" dirty="0"/>
              <a:t>IAM  </a:t>
            </a:r>
            <a:r>
              <a:rPr lang="en-US" dirty="0" err="1"/>
              <a:t>bảo</a:t>
            </a:r>
            <a:r>
              <a:rPr lang="en-US" dirty="0"/>
              <a:t> </a:t>
            </a:r>
            <a:r>
              <a:rPr lang="en-US" dirty="0" err="1"/>
              <a:t>mật</a:t>
            </a:r>
            <a:r>
              <a:rPr lang="en-US" dirty="0"/>
              <a:t> </a:t>
            </a:r>
            <a:r>
              <a:rPr lang="en-US" dirty="0" err="1"/>
              <a:t>nè</a:t>
            </a:r>
            <a:endParaRPr lang="en-US" dirty="0"/>
          </a:p>
          <a:p>
            <a:r>
              <a:rPr lang="en-US" dirty="0" err="1"/>
              <a:t>Tính</a:t>
            </a:r>
            <a:r>
              <a:rPr lang="en-US" dirty="0"/>
              <a:t> </a:t>
            </a:r>
            <a:r>
              <a:rPr lang="en-US" dirty="0" err="1"/>
              <a:t>đa</a:t>
            </a:r>
            <a:r>
              <a:rPr lang="en-US" dirty="0"/>
              <a:t> </a:t>
            </a:r>
            <a:r>
              <a:rPr lang="en-US" dirty="0" err="1"/>
              <a:t>hình</a:t>
            </a:r>
            <a:r>
              <a:rPr lang="en-US" dirty="0"/>
              <a:t> </a:t>
            </a:r>
            <a:r>
              <a:rPr lang="en-US" dirty="0" err="1"/>
              <a:t>nè</a:t>
            </a:r>
            <a:endParaRPr lang="en-US" dirty="0"/>
          </a:p>
          <a:p>
            <a:r>
              <a:rPr lang="en-US" dirty="0" err="1"/>
              <a:t>Kiến</a:t>
            </a:r>
            <a:r>
              <a:rPr lang="en-US" dirty="0"/>
              <a:t> </a:t>
            </a:r>
            <a:r>
              <a:rPr lang="en-US" dirty="0" err="1"/>
              <a:t>trúc</a:t>
            </a:r>
            <a:r>
              <a:rPr lang="en-US" dirty="0"/>
              <a:t> CQRS </a:t>
            </a:r>
            <a:r>
              <a:rPr lang="en-US" dirty="0" err="1"/>
              <a:t>đọc</a:t>
            </a:r>
            <a:r>
              <a:rPr lang="en-US" dirty="0"/>
              <a:t> </a:t>
            </a:r>
            <a:r>
              <a:rPr lang="en-US" dirty="0" err="1"/>
              <a:t>ghi</a:t>
            </a:r>
            <a:r>
              <a:rPr lang="en-US" dirty="0"/>
              <a:t> </a:t>
            </a:r>
            <a:r>
              <a:rPr lang="en-US" dirty="0" err="1"/>
              <a:t>riêng</a:t>
            </a:r>
            <a:r>
              <a:rPr lang="en-US" dirty="0"/>
              <a:t> </a:t>
            </a:r>
            <a:r>
              <a:rPr lang="en-US" dirty="0" err="1"/>
              <a:t>rẽ</a:t>
            </a:r>
            <a:r>
              <a:rPr lang="en-US" dirty="0"/>
              <a:t> </a:t>
            </a:r>
            <a:r>
              <a:rPr lang="en-US" dirty="0" err="1"/>
              <a:t>nè</a:t>
            </a:r>
            <a:endParaRPr lang="en-US" dirty="0"/>
          </a:p>
          <a:p>
            <a:r>
              <a:rPr lang="en-US" dirty="0" err="1"/>
              <a:t>Kiến</a:t>
            </a:r>
            <a:r>
              <a:rPr lang="en-US" dirty="0"/>
              <a:t> </a:t>
            </a:r>
            <a:r>
              <a:rPr lang="en-US" dirty="0" err="1"/>
              <a:t>trúc</a:t>
            </a:r>
            <a:r>
              <a:rPr lang="en-US" dirty="0"/>
              <a:t> event source. - async processing </a:t>
            </a:r>
            <a:r>
              <a:rPr lang="en-US" dirty="0" err="1"/>
              <a:t>nè</a:t>
            </a:r>
            <a:endParaRPr lang="en-US" dirty="0"/>
          </a:p>
          <a:p>
            <a:r>
              <a:rPr lang="en-US" dirty="0" err="1"/>
              <a:t>Kiến</a:t>
            </a:r>
            <a:r>
              <a:rPr lang="en-US" dirty="0"/>
              <a:t> </a:t>
            </a:r>
            <a:r>
              <a:rPr lang="en-US" dirty="0" err="1"/>
              <a:t>trúc</a:t>
            </a:r>
            <a:r>
              <a:rPr lang="en-US" dirty="0"/>
              <a:t> </a:t>
            </a:r>
            <a:r>
              <a:rPr lang="en-US" dirty="0" err="1"/>
              <a:t>sẵn</a:t>
            </a:r>
            <a:r>
              <a:rPr lang="en-US" dirty="0"/>
              <a:t> </a:t>
            </a:r>
            <a:r>
              <a:rPr lang="en-US" dirty="0" err="1"/>
              <a:t>sàng</a:t>
            </a:r>
            <a:r>
              <a:rPr lang="en-US" dirty="0"/>
              <a:t> </a:t>
            </a:r>
            <a:r>
              <a:rPr lang="en-US" dirty="0" err="1"/>
              <a:t>cao</a:t>
            </a:r>
            <a:r>
              <a:rPr lang="en-US" dirty="0"/>
              <a:t> </a:t>
            </a:r>
            <a:r>
              <a:rPr lang="en-US" dirty="0" err="1"/>
              <a:t>nè</a:t>
            </a:r>
            <a:endParaRPr lang="en-US" dirty="0"/>
          </a:p>
        </p:txBody>
      </p:sp>
      <p:sp>
        <p:nvSpPr>
          <p:cNvPr id="4" name="Header Placeholder 3"/>
          <p:cNvSpPr>
            <a:spLocks noGrp="1"/>
          </p:cNvSpPr>
          <p:nvPr>
            <p:ph type="hdr" sz="quarter"/>
          </p:nvPr>
        </p:nvSpPr>
        <p:spPr/>
        <p:txBody>
          <a:bodyPr/>
          <a:lstStyle/>
          <a:p>
            <a:r>
              <a:rPr lang="en-US"/>
              <a:t>ReInvent 2018</a:t>
            </a:r>
            <a:endParaRPr lang="en-US" dirty="0"/>
          </a:p>
        </p:txBody>
      </p:sp>
      <p:sp>
        <p:nvSpPr>
          <p:cNvPr id="5" name="Footer Placeholder 4"/>
          <p:cNvSpPr>
            <a:spLocks noGrp="1"/>
          </p:cNvSpPr>
          <p:nvPr>
            <p:ph type="ftr" sz="quarter" idx="4"/>
          </p:nvPr>
        </p:nvSpPr>
        <p:spPr/>
        <p:txBody>
          <a:bodyPr/>
          <a:lstStyle/>
          <a:p>
            <a:r>
              <a:rPr lang="en-US" altLang="x-none" sz="700">
                <a:solidFill>
                  <a:srgbClr val="282828"/>
                </a:solidFill>
                <a:latin typeface="Amazon Ember" charset="0"/>
                <a:ea typeface="Amazon Ember" charset="0"/>
                <a:cs typeface="Amazon Ember" charset="0"/>
              </a:rPr>
              <a:t>© 2018, Amazon Web Services, Inc. or its Affiliates. All rights reserved.</a:t>
            </a:r>
            <a:endParaRPr lang="en-US" altLang="x-none" sz="700" dirty="0">
              <a:solidFill>
                <a:srgbClr val="282828"/>
              </a:solidFill>
              <a:latin typeface="Amazon Ember" charset="0"/>
              <a:ea typeface="Amazon Ember" charset="0"/>
              <a:cs typeface="Amazon Ember" charset="0"/>
            </a:endParaRPr>
          </a:p>
        </p:txBody>
      </p:sp>
      <p:sp>
        <p:nvSpPr>
          <p:cNvPr id="6" name="Date Placeholder 5"/>
          <p:cNvSpPr>
            <a:spLocks noGrp="1"/>
          </p:cNvSpPr>
          <p:nvPr>
            <p:ph type="dt" idx="1"/>
          </p:nvPr>
        </p:nvSpPr>
        <p:spPr/>
        <p:txBody>
          <a:bodyPr/>
          <a:lstStyle/>
          <a:p>
            <a:fld id="{CA8E1BB1-B036-4140-B110-296DC0701D04}" type="datetime8">
              <a:rPr lang="en-US" smtClean="0"/>
              <a:pPr/>
              <a:t>6/10/21 10:13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62</a:t>
            </a:fld>
            <a:endParaRPr lang="en-US" dirty="0"/>
          </a:p>
        </p:txBody>
      </p:sp>
    </p:spTree>
    <p:extLst>
      <p:ext uri="{BB962C8B-B14F-4D97-AF65-F5344CB8AC3E}">
        <p14:creationId xmlns:p14="http://schemas.microsoft.com/office/powerpoint/2010/main" val="337648803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Tiến</a:t>
            </a:r>
            <a:r>
              <a:rPr lang="en-US" dirty="0"/>
              <a:t> </a:t>
            </a:r>
            <a:r>
              <a:rPr lang="en-US" dirty="0" err="1"/>
              <a:t>lên</a:t>
            </a:r>
            <a:endParaRPr lang="en-US" dirty="0"/>
          </a:p>
        </p:txBody>
      </p:sp>
      <p:sp>
        <p:nvSpPr>
          <p:cNvPr id="4" name="Header Placeholder 3"/>
          <p:cNvSpPr>
            <a:spLocks noGrp="1"/>
          </p:cNvSpPr>
          <p:nvPr>
            <p:ph type="hdr" sz="quarter"/>
          </p:nvPr>
        </p:nvSpPr>
        <p:spPr/>
        <p:txBody>
          <a:bodyPr/>
          <a:lstStyle/>
          <a:p>
            <a:r>
              <a:rPr lang="en-US"/>
              <a:t>ReInvent 2018</a:t>
            </a:r>
            <a:endParaRPr lang="en-US" dirty="0"/>
          </a:p>
        </p:txBody>
      </p:sp>
      <p:sp>
        <p:nvSpPr>
          <p:cNvPr id="5" name="Footer Placeholder 4"/>
          <p:cNvSpPr>
            <a:spLocks noGrp="1"/>
          </p:cNvSpPr>
          <p:nvPr>
            <p:ph type="ftr" sz="quarter" idx="4"/>
          </p:nvPr>
        </p:nvSpPr>
        <p:spPr/>
        <p:txBody>
          <a:bodyPr/>
          <a:lstStyle/>
          <a:p>
            <a:r>
              <a:rPr lang="en-US" altLang="x-none" sz="700">
                <a:solidFill>
                  <a:srgbClr val="282828"/>
                </a:solidFill>
                <a:latin typeface="Amazon Ember" charset="0"/>
                <a:ea typeface="Amazon Ember" charset="0"/>
                <a:cs typeface="Amazon Ember" charset="0"/>
              </a:rPr>
              <a:t>© 2018, Amazon Web Services, Inc. or its Affiliates. All rights reserved.</a:t>
            </a:r>
            <a:endParaRPr lang="en-US" altLang="x-none" sz="700" dirty="0">
              <a:solidFill>
                <a:srgbClr val="282828"/>
              </a:solidFill>
              <a:latin typeface="Amazon Ember" charset="0"/>
              <a:ea typeface="Amazon Ember" charset="0"/>
              <a:cs typeface="Amazon Ember" charset="0"/>
            </a:endParaRPr>
          </a:p>
        </p:txBody>
      </p:sp>
      <p:sp>
        <p:nvSpPr>
          <p:cNvPr id="6" name="Date Placeholder 5"/>
          <p:cNvSpPr>
            <a:spLocks noGrp="1"/>
          </p:cNvSpPr>
          <p:nvPr>
            <p:ph type="dt" idx="1"/>
          </p:nvPr>
        </p:nvSpPr>
        <p:spPr/>
        <p:txBody>
          <a:bodyPr/>
          <a:lstStyle/>
          <a:p>
            <a:fld id="{CA8E1BB1-B036-4140-B110-296DC0701D04}" type="datetime8">
              <a:rPr lang="en-US" smtClean="0"/>
              <a:pPr/>
              <a:t>6/10/21 10:13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63</a:t>
            </a:fld>
            <a:endParaRPr lang="en-US" dirty="0"/>
          </a:p>
        </p:txBody>
      </p:sp>
    </p:spTree>
    <p:extLst>
      <p:ext uri="{BB962C8B-B14F-4D97-AF65-F5344CB8AC3E}">
        <p14:creationId xmlns:p14="http://schemas.microsoft.com/office/powerpoint/2010/main" val="178773130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Thanks you </a:t>
            </a:r>
            <a:r>
              <a:rPr lang="en-US" dirty="0" err="1"/>
              <a:t>anh</a:t>
            </a:r>
            <a:r>
              <a:rPr lang="en-US" dirty="0"/>
              <a:t> </a:t>
            </a:r>
            <a:r>
              <a:rPr lang="en-US" dirty="0" err="1"/>
              <a:t>em</a:t>
            </a:r>
            <a:endParaRPr lang="en-US" dirty="0"/>
          </a:p>
        </p:txBody>
      </p:sp>
      <p:sp>
        <p:nvSpPr>
          <p:cNvPr id="4" name="Header Placeholder 3"/>
          <p:cNvSpPr>
            <a:spLocks noGrp="1"/>
          </p:cNvSpPr>
          <p:nvPr>
            <p:ph type="hdr" sz="quarter"/>
          </p:nvPr>
        </p:nvSpPr>
        <p:spPr/>
        <p:txBody>
          <a:bodyPr/>
          <a:lstStyle/>
          <a:p>
            <a:r>
              <a:rPr lang="en-US"/>
              <a:t>ReInvent 2018</a:t>
            </a:r>
            <a:endParaRPr lang="en-US" dirty="0"/>
          </a:p>
        </p:txBody>
      </p:sp>
      <p:sp>
        <p:nvSpPr>
          <p:cNvPr id="5" name="Footer Placeholder 4"/>
          <p:cNvSpPr>
            <a:spLocks noGrp="1"/>
          </p:cNvSpPr>
          <p:nvPr>
            <p:ph type="ftr" sz="quarter" idx="4"/>
          </p:nvPr>
        </p:nvSpPr>
        <p:spPr/>
        <p:txBody>
          <a:bodyPr/>
          <a:lstStyle/>
          <a:p>
            <a:r>
              <a:rPr lang="en-US" altLang="x-none" sz="700">
                <a:solidFill>
                  <a:srgbClr val="282828"/>
                </a:solidFill>
                <a:latin typeface="Amazon Ember" charset="0"/>
                <a:ea typeface="Amazon Ember" charset="0"/>
                <a:cs typeface="Amazon Ember" charset="0"/>
              </a:rPr>
              <a:t>© 2018, Amazon Web Services, Inc. or its Affiliates. All rights reserved.</a:t>
            </a:r>
            <a:endParaRPr lang="en-US" altLang="x-none" sz="700" dirty="0">
              <a:solidFill>
                <a:srgbClr val="282828"/>
              </a:solidFill>
              <a:latin typeface="Amazon Ember" charset="0"/>
              <a:ea typeface="Amazon Ember" charset="0"/>
              <a:cs typeface="Amazon Ember" charset="0"/>
            </a:endParaRPr>
          </a:p>
        </p:txBody>
      </p:sp>
      <p:sp>
        <p:nvSpPr>
          <p:cNvPr id="6" name="Date Placeholder 5"/>
          <p:cNvSpPr>
            <a:spLocks noGrp="1"/>
          </p:cNvSpPr>
          <p:nvPr>
            <p:ph type="dt" idx="1"/>
          </p:nvPr>
        </p:nvSpPr>
        <p:spPr/>
        <p:txBody>
          <a:bodyPr/>
          <a:lstStyle/>
          <a:p>
            <a:fld id="{CA8E1BB1-B036-4140-B110-296DC0701D04}" type="datetime8">
              <a:rPr lang="en-US" smtClean="0"/>
              <a:pPr/>
              <a:t>6/10/21 10:13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64</a:t>
            </a:fld>
            <a:endParaRPr lang="en-US" dirty="0"/>
          </a:p>
        </p:txBody>
      </p:sp>
    </p:spTree>
    <p:extLst>
      <p:ext uri="{BB962C8B-B14F-4D97-AF65-F5344CB8AC3E}">
        <p14:creationId xmlns:p14="http://schemas.microsoft.com/office/powerpoint/2010/main" val="25379346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dirty="0" err="1"/>
              <a:t>Chúng</a:t>
            </a:r>
            <a:r>
              <a:rPr lang="pl-PL" dirty="0"/>
              <a:t> ta </a:t>
            </a:r>
            <a:r>
              <a:rPr lang="pl-PL" dirty="0" err="1"/>
              <a:t>có</a:t>
            </a:r>
            <a:r>
              <a:rPr lang="pl-PL" dirty="0"/>
              <a:t> </a:t>
            </a:r>
            <a:r>
              <a:rPr lang="pl-PL" dirty="0" err="1"/>
              <a:t>thể</a:t>
            </a:r>
            <a:r>
              <a:rPr lang="pl-PL" dirty="0"/>
              <a:t> </a:t>
            </a:r>
            <a:r>
              <a:rPr lang="pl-PL" dirty="0" err="1"/>
              <a:t>dùng</a:t>
            </a:r>
            <a:r>
              <a:rPr lang="pl-PL" dirty="0"/>
              <a:t> file </a:t>
            </a:r>
            <a:r>
              <a:rPr lang="pl-PL" dirty="0" err="1"/>
              <a:t>mô</a:t>
            </a:r>
            <a:r>
              <a:rPr lang="pl-PL" dirty="0"/>
              <a:t> </a:t>
            </a:r>
            <a:r>
              <a:rPr lang="pl-PL" dirty="0" err="1"/>
              <a:t>tả</a:t>
            </a:r>
            <a:r>
              <a:rPr lang="pl-PL" dirty="0"/>
              <a:t> </a:t>
            </a:r>
            <a:r>
              <a:rPr lang="pl-PL" dirty="0" err="1"/>
              <a:t>dưới</a:t>
            </a:r>
            <a:r>
              <a:rPr lang="pl-PL" dirty="0"/>
              <a:t> format SSML</a:t>
            </a:r>
          </a:p>
          <a:p>
            <a:r>
              <a:rPr lang="pl-PL" dirty="0"/>
              <a:t>, </a:t>
            </a:r>
            <a:r>
              <a:rPr lang="pl-PL" dirty="0" err="1"/>
              <a:t>một</a:t>
            </a:r>
            <a:r>
              <a:rPr lang="pl-PL" dirty="0"/>
              <a:t> </a:t>
            </a:r>
            <a:r>
              <a:rPr lang="pl-PL" dirty="0" err="1"/>
              <a:t>dạng</a:t>
            </a:r>
            <a:r>
              <a:rPr lang="pl-PL" dirty="0"/>
              <a:t> format </a:t>
            </a:r>
            <a:r>
              <a:rPr lang="pl-PL" dirty="0" err="1"/>
              <a:t>mô</a:t>
            </a:r>
            <a:r>
              <a:rPr lang="pl-PL" dirty="0"/>
              <a:t> </a:t>
            </a:r>
            <a:r>
              <a:rPr lang="pl-PL" dirty="0" err="1"/>
              <a:t>tả</a:t>
            </a:r>
            <a:r>
              <a:rPr lang="pl-PL" dirty="0"/>
              <a:t> </a:t>
            </a:r>
            <a:r>
              <a:rPr lang="pl-PL" dirty="0" err="1"/>
              <a:t>tiêu</a:t>
            </a:r>
            <a:r>
              <a:rPr lang="pl-PL" dirty="0"/>
              <a:t> </a:t>
            </a:r>
            <a:r>
              <a:rPr lang="pl-PL" dirty="0" err="1"/>
              <a:t>chuẩn</a:t>
            </a:r>
            <a:r>
              <a:rPr lang="pl-PL" dirty="0"/>
              <a:t> </a:t>
            </a:r>
            <a:r>
              <a:rPr lang="pl-PL" dirty="0" err="1"/>
              <a:t>dành</a:t>
            </a:r>
            <a:r>
              <a:rPr lang="pl-PL" dirty="0"/>
              <a:t> </a:t>
            </a:r>
            <a:r>
              <a:rPr lang="pl-PL" dirty="0" err="1"/>
              <a:t>cho</a:t>
            </a:r>
            <a:r>
              <a:rPr lang="pl-PL" dirty="0"/>
              <a:t> </a:t>
            </a:r>
            <a:r>
              <a:rPr lang="pl-PL" dirty="0" err="1"/>
              <a:t>các</a:t>
            </a:r>
            <a:r>
              <a:rPr lang="pl-PL" dirty="0"/>
              <a:t> </a:t>
            </a:r>
            <a:r>
              <a:rPr lang="pl-PL" dirty="0" err="1"/>
              <a:t>ứng</a:t>
            </a:r>
            <a:r>
              <a:rPr lang="pl-PL" dirty="0"/>
              <a:t> </a:t>
            </a:r>
            <a:r>
              <a:rPr lang="pl-PL" dirty="0" err="1"/>
              <a:t>dụng</a:t>
            </a:r>
            <a:r>
              <a:rPr lang="pl-PL" dirty="0"/>
              <a:t> </a:t>
            </a:r>
            <a:r>
              <a:rPr lang="pl-PL" dirty="0" err="1"/>
              <a:t>tổng</a:t>
            </a:r>
            <a:r>
              <a:rPr lang="pl-PL" dirty="0"/>
              <a:t> </a:t>
            </a:r>
            <a:r>
              <a:rPr lang="pl-PL" dirty="0" err="1"/>
              <a:t>hợp</a:t>
            </a:r>
            <a:r>
              <a:rPr lang="pl-PL" dirty="0"/>
              <a:t> </a:t>
            </a:r>
            <a:r>
              <a:rPr lang="pl-PL" dirty="0" err="1"/>
              <a:t>giọng</a:t>
            </a:r>
            <a:r>
              <a:rPr lang="pl-PL" dirty="0"/>
              <a:t> </a:t>
            </a:r>
            <a:r>
              <a:rPr lang="pl-PL" dirty="0" err="1"/>
              <a:t>nói</a:t>
            </a:r>
            <a:r>
              <a:rPr lang="pl-PL" dirty="0"/>
              <a:t>.</a:t>
            </a:r>
          </a:p>
          <a:p>
            <a:endParaRPr lang="pl-PL" dirty="0"/>
          </a:p>
          <a:p>
            <a:r>
              <a:rPr lang="pl-PL" dirty="0" err="1"/>
              <a:t>Cấu</a:t>
            </a:r>
            <a:r>
              <a:rPr lang="pl-PL" dirty="0"/>
              <a:t> </a:t>
            </a:r>
            <a:r>
              <a:rPr lang="pl-PL" dirty="0" err="1"/>
              <a:t>trúc</a:t>
            </a:r>
            <a:r>
              <a:rPr lang="pl-PL" dirty="0"/>
              <a:t> </a:t>
            </a:r>
            <a:r>
              <a:rPr lang="pl-PL" dirty="0" err="1"/>
              <a:t>cũng</a:t>
            </a:r>
            <a:r>
              <a:rPr lang="pl-PL" dirty="0"/>
              <a:t> ko </a:t>
            </a:r>
            <a:r>
              <a:rPr lang="pl-PL" dirty="0" err="1"/>
              <a:t>quá</a:t>
            </a:r>
            <a:r>
              <a:rPr lang="pl-PL" dirty="0"/>
              <a:t> </a:t>
            </a:r>
            <a:r>
              <a:rPr lang="pl-PL" dirty="0" err="1"/>
              <a:t>phức</a:t>
            </a:r>
            <a:r>
              <a:rPr lang="pl-PL" dirty="0"/>
              <a:t> </a:t>
            </a:r>
            <a:r>
              <a:rPr lang="pl-PL" dirty="0" err="1"/>
              <a:t>tạp</a:t>
            </a:r>
            <a:r>
              <a:rPr lang="pl-PL" dirty="0"/>
              <a:t>.</a:t>
            </a:r>
          </a:p>
        </p:txBody>
      </p:sp>
      <p:sp>
        <p:nvSpPr>
          <p:cNvPr id="4" name="Slide Number Placeholder 3"/>
          <p:cNvSpPr>
            <a:spLocks noGrp="1"/>
          </p:cNvSpPr>
          <p:nvPr>
            <p:ph type="sldNum" sz="quarter" idx="10"/>
          </p:nvPr>
        </p:nvSpPr>
        <p:spPr/>
        <p:txBody>
          <a:bodyPr/>
          <a:lstStyle/>
          <a:p>
            <a:fld id="{69C3F2ED-74C5-7D4F-8560-0CC253E9A436}" type="slidenum">
              <a:rPr lang="en-US" smtClean="0"/>
              <a:pPr/>
              <a:t>8</a:t>
            </a:fld>
            <a:endParaRPr lang="en-US" dirty="0"/>
          </a:p>
        </p:txBody>
      </p:sp>
    </p:spTree>
    <p:extLst>
      <p:ext uri="{BB962C8B-B14F-4D97-AF65-F5344CB8AC3E}">
        <p14:creationId xmlns:p14="http://schemas.microsoft.com/office/powerpoint/2010/main" val="35213523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dirty="0" err="1"/>
              <a:t>Nói</a:t>
            </a:r>
            <a:r>
              <a:rPr lang="pl-PL" dirty="0"/>
              <a:t> </a:t>
            </a:r>
            <a:r>
              <a:rPr lang="pl-PL" dirty="0" err="1"/>
              <a:t>giọng</a:t>
            </a:r>
            <a:r>
              <a:rPr lang="pl-PL" dirty="0"/>
              <a:t> </a:t>
            </a:r>
            <a:r>
              <a:rPr lang="pl-PL" dirty="0" err="1"/>
              <a:t>thường</a:t>
            </a:r>
            <a:r>
              <a:rPr lang="pl-PL" dirty="0"/>
              <a:t> </a:t>
            </a:r>
            <a:r>
              <a:rPr lang="pl-PL" dirty="0" err="1"/>
              <a:t>và</a:t>
            </a:r>
            <a:r>
              <a:rPr lang="pl-PL" dirty="0"/>
              <a:t> </a:t>
            </a:r>
            <a:r>
              <a:rPr lang="pl-PL" dirty="0" err="1"/>
              <a:t>thì</a:t>
            </a:r>
            <a:r>
              <a:rPr lang="pl-PL" dirty="0"/>
              <a:t> </a:t>
            </a:r>
            <a:r>
              <a:rPr lang="pl-PL" dirty="0" err="1"/>
              <a:t>thầm</a:t>
            </a:r>
            <a:r>
              <a:rPr lang="pl-PL" dirty="0"/>
              <a:t> </a:t>
            </a:r>
            <a:r>
              <a:rPr lang="pl-PL" dirty="0" err="1"/>
              <a:t>mùa</a:t>
            </a:r>
            <a:r>
              <a:rPr lang="pl-PL" dirty="0"/>
              <a:t> </a:t>
            </a:r>
            <a:r>
              <a:rPr lang="pl-PL" dirty="0" err="1"/>
              <a:t>xuân</a:t>
            </a:r>
            <a:endParaRPr lang="pl-PL"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9</a:t>
            </a:fld>
            <a:endParaRPr lang="en-US" dirty="0"/>
          </a:p>
        </p:txBody>
      </p:sp>
    </p:spTree>
    <p:extLst>
      <p:ext uri="{BB962C8B-B14F-4D97-AF65-F5344CB8AC3E}">
        <p14:creationId xmlns:p14="http://schemas.microsoft.com/office/powerpoint/2010/main" val="6901439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err="1">
                <a:solidFill>
                  <a:schemeClr val="tx1"/>
                </a:solidFill>
                <a:effectLst/>
                <a:latin typeface="Arial"/>
                <a:ea typeface="+mn-ea"/>
                <a:cs typeface="+mn-cs"/>
              </a:rPr>
              <a:t>Chúng</a:t>
            </a:r>
            <a:r>
              <a:rPr lang="en-US" sz="1200" kern="1200" dirty="0">
                <a:solidFill>
                  <a:schemeClr val="tx1"/>
                </a:solidFill>
                <a:effectLst/>
                <a:latin typeface="Arial"/>
                <a:ea typeface="+mn-ea"/>
                <a:cs typeface="+mn-cs"/>
              </a:rPr>
              <a:t> ta </a:t>
            </a:r>
            <a:r>
              <a:rPr lang="en-US" sz="1200" kern="1200" dirty="0" err="1">
                <a:solidFill>
                  <a:schemeClr val="tx1"/>
                </a:solidFill>
                <a:effectLst/>
                <a:latin typeface="Arial"/>
                <a:ea typeface="+mn-ea"/>
                <a:cs typeface="+mn-cs"/>
              </a:rPr>
              <a:t>có</a:t>
            </a:r>
            <a:r>
              <a:rPr lang="en-US" sz="1200" kern="1200" dirty="0">
                <a:solidFill>
                  <a:schemeClr val="tx1"/>
                </a:solidFill>
                <a:effectLst/>
                <a:latin typeface="Arial"/>
                <a:ea typeface="+mn-ea"/>
                <a:cs typeface="+mn-cs"/>
              </a:rPr>
              <a:t> </a:t>
            </a:r>
            <a:r>
              <a:rPr lang="en-US" sz="1200" kern="1200" dirty="0" err="1">
                <a:solidFill>
                  <a:schemeClr val="tx1"/>
                </a:solidFill>
                <a:effectLst/>
                <a:latin typeface="Arial"/>
                <a:ea typeface="+mn-ea"/>
                <a:cs typeface="+mn-cs"/>
              </a:rPr>
              <a:t>thể</a:t>
            </a:r>
            <a:r>
              <a:rPr lang="en-US" sz="1200" kern="1200" dirty="0">
                <a:solidFill>
                  <a:schemeClr val="tx1"/>
                </a:solidFill>
                <a:effectLst/>
                <a:latin typeface="Arial"/>
                <a:ea typeface="+mn-ea"/>
                <a:cs typeface="+mn-cs"/>
              </a:rPr>
              <a:t> </a:t>
            </a:r>
            <a:r>
              <a:rPr lang="en-US" sz="1200" kern="1200" dirty="0" err="1">
                <a:solidFill>
                  <a:schemeClr val="tx1"/>
                </a:solidFill>
                <a:effectLst/>
                <a:latin typeface="Arial"/>
                <a:ea typeface="+mn-ea"/>
                <a:cs typeface="+mn-cs"/>
              </a:rPr>
              <a:t>gọi</a:t>
            </a:r>
            <a:r>
              <a:rPr lang="en-US" sz="1200" kern="1200" dirty="0">
                <a:solidFill>
                  <a:schemeClr val="tx1"/>
                </a:solidFill>
                <a:effectLst/>
                <a:latin typeface="Arial"/>
                <a:ea typeface="+mn-ea"/>
                <a:cs typeface="+mn-cs"/>
              </a:rPr>
              <a:t> </a:t>
            </a:r>
            <a:r>
              <a:rPr lang="en-US" sz="1200" kern="1200" dirty="0" err="1">
                <a:solidFill>
                  <a:schemeClr val="tx1"/>
                </a:solidFill>
                <a:effectLst/>
                <a:latin typeface="Arial"/>
                <a:ea typeface="+mn-ea"/>
                <a:cs typeface="+mn-cs"/>
              </a:rPr>
              <a:t>trức</a:t>
            </a:r>
            <a:r>
              <a:rPr lang="en-US" sz="1200" kern="1200" dirty="0">
                <a:solidFill>
                  <a:schemeClr val="tx1"/>
                </a:solidFill>
                <a:effectLst/>
                <a:latin typeface="Arial"/>
                <a:ea typeface="+mn-ea"/>
                <a:cs typeface="+mn-cs"/>
              </a:rPr>
              <a:t> </a:t>
            </a:r>
            <a:r>
              <a:rPr lang="en-US" sz="1200" kern="1200" dirty="0" err="1">
                <a:solidFill>
                  <a:schemeClr val="tx1"/>
                </a:solidFill>
                <a:effectLst/>
                <a:latin typeface="Arial"/>
                <a:ea typeface="+mn-ea"/>
                <a:cs typeface="+mn-cs"/>
              </a:rPr>
              <a:t>tiếp</a:t>
            </a:r>
            <a:r>
              <a:rPr lang="en-US" sz="1200" kern="1200" dirty="0">
                <a:solidFill>
                  <a:schemeClr val="tx1"/>
                </a:solidFill>
                <a:effectLst/>
                <a:latin typeface="Arial"/>
                <a:ea typeface="+mn-ea"/>
                <a:cs typeface="+mn-cs"/>
              </a:rPr>
              <a:t> </a:t>
            </a:r>
            <a:r>
              <a:rPr lang="en-US" sz="1200" kern="1200" dirty="0" err="1">
                <a:solidFill>
                  <a:schemeClr val="tx1"/>
                </a:solidFill>
                <a:effectLst/>
                <a:latin typeface="Arial"/>
                <a:ea typeface="+mn-ea"/>
                <a:cs typeface="+mn-cs"/>
              </a:rPr>
              <a:t>polly</a:t>
            </a:r>
            <a:r>
              <a:rPr lang="en-US" sz="1200" kern="1200" dirty="0">
                <a:solidFill>
                  <a:schemeClr val="tx1"/>
                </a:solidFill>
                <a:effectLst/>
                <a:latin typeface="Arial"/>
                <a:ea typeface="+mn-ea"/>
                <a:cs typeface="+mn-cs"/>
              </a:rPr>
              <a:t> </a:t>
            </a:r>
            <a:r>
              <a:rPr lang="en-US" sz="1200" kern="1200" dirty="0" err="1">
                <a:solidFill>
                  <a:schemeClr val="tx1"/>
                </a:solidFill>
                <a:effectLst/>
                <a:latin typeface="Arial"/>
                <a:ea typeface="+mn-ea"/>
                <a:cs typeface="+mn-cs"/>
              </a:rPr>
              <a:t>từ</a:t>
            </a:r>
            <a:r>
              <a:rPr lang="en-US" sz="1200" kern="1200" dirty="0">
                <a:solidFill>
                  <a:schemeClr val="tx1"/>
                </a:solidFill>
                <a:effectLst/>
                <a:latin typeface="Arial"/>
                <a:ea typeface="+mn-ea"/>
                <a:cs typeface="+mn-cs"/>
              </a:rPr>
              <a:t> SDK , </a:t>
            </a:r>
            <a:r>
              <a:rPr lang="en-US" sz="1200" kern="1200" dirty="0" err="1">
                <a:solidFill>
                  <a:schemeClr val="tx1"/>
                </a:solidFill>
                <a:effectLst/>
                <a:latin typeface="Arial"/>
                <a:ea typeface="+mn-ea"/>
                <a:cs typeface="+mn-cs"/>
              </a:rPr>
              <a:t>trên</a:t>
            </a:r>
            <a:r>
              <a:rPr lang="en-US" sz="1200" kern="1200" dirty="0">
                <a:solidFill>
                  <a:schemeClr val="tx1"/>
                </a:solidFill>
                <a:effectLst/>
                <a:latin typeface="Arial"/>
                <a:ea typeface="+mn-ea"/>
                <a:cs typeface="+mn-cs"/>
              </a:rPr>
              <a:t> </a:t>
            </a:r>
            <a:r>
              <a:rPr lang="en-US" sz="1200" kern="1200" dirty="0" err="1">
                <a:solidFill>
                  <a:schemeClr val="tx1"/>
                </a:solidFill>
                <a:effectLst/>
                <a:latin typeface="Arial"/>
                <a:ea typeface="+mn-ea"/>
                <a:cs typeface="+mn-cs"/>
              </a:rPr>
              <a:t>đây</a:t>
            </a:r>
            <a:r>
              <a:rPr lang="en-US" sz="1200" kern="1200" dirty="0">
                <a:solidFill>
                  <a:schemeClr val="tx1"/>
                </a:solidFill>
                <a:effectLst/>
                <a:latin typeface="Arial"/>
                <a:ea typeface="+mn-ea"/>
                <a:cs typeface="+mn-cs"/>
              </a:rPr>
              <a:t> </a:t>
            </a:r>
            <a:r>
              <a:rPr lang="en-US" sz="1200" kern="1200" dirty="0" err="1">
                <a:solidFill>
                  <a:schemeClr val="tx1"/>
                </a:solidFill>
                <a:effectLst/>
                <a:latin typeface="Arial"/>
                <a:ea typeface="+mn-ea"/>
                <a:cs typeface="+mn-cs"/>
              </a:rPr>
              <a:t>là</a:t>
            </a:r>
            <a:r>
              <a:rPr lang="en-US" sz="1200" kern="1200" dirty="0">
                <a:solidFill>
                  <a:schemeClr val="tx1"/>
                </a:solidFill>
                <a:effectLst/>
                <a:latin typeface="Arial"/>
                <a:ea typeface="+mn-ea"/>
                <a:cs typeface="+mn-cs"/>
              </a:rPr>
              <a:t> vi </a:t>
            </a:r>
            <a:r>
              <a:rPr lang="en-US" sz="1200" kern="1200" dirty="0" err="1">
                <a:solidFill>
                  <a:schemeClr val="tx1"/>
                </a:solidFill>
                <a:effectLst/>
                <a:latin typeface="Arial"/>
                <a:ea typeface="+mn-ea"/>
                <a:cs typeface="+mn-cs"/>
              </a:rPr>
              <a:t>dụ</a:t>
            </a:r>
            <a:r>
              <a:rPr lang="en-US" sz="1200" kern="1200" dirty="0">
                <a:solidFill>
                  <a:schemeClr val="tx1"/>
                </a:solidFill>
                <a:effectLst/>
                <a:latin typeface="Arial"/>
                <a:ea typeface="+mn-ea"/>
                <a:cs typeface="+mn-cs"/>
              </a:rPr>
              <a:t> </a:t>
            </a:r>
            <a:r>
              <a:rPr lang="en-US" sz="1200" kern="1200" dirty="0" err="1">
                <a:solidFill>
                  <a:schemeClr val="tx1"/>
                </a:solidFill>
                <a:effectLst/>
                <a:latin typeface="Arial"/>
                <a:ea typeface="+mn-ea"/>
                <a:cs typeface="+mn-cs"/>
              </a:rPr>
              <a:t>sử</a:t>
            </a:r>
            <a:r>
              <a:rPr lang="en-US" sz="1200" kern="1200" dirty="0">
                <a:solidFill>
                  <a:schemeClr val="tx1"/>
                </a:solidFill>
                <a:effectLst/>
                <a:latin typeface="Arial"/>
                <a:ea typeface="+mn-ea"/>
                <a:cs typeface="+mn-cs"/>
              </a:rPr>
              <a:t> dung Java SDK.</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err="1">
                <a:solidFill>
                  <a:schemeClr val="tx1"/>
                </a:solidFill>
                <a:effectLst/>
                <a:latin typeface="Arial"/>
                <a:ea typeface="+mn-ea"/>
                <a:cs typeface="+mn-cs"/>
              </a:rPr>
              <a:t>Tạo</a:t>
            </a:r>
            <a:r>
              <a:rPr lang="en-US" sz="1200" kern="1200" dirty="0">
                <a:solidFill>
                  <a:schemeClr val="tx1"/>
                </a:solidFill>
                <a:effectLst/>
                <a:latin typeface="Arial"/>
                <a:ea typeface="+mn-ea"/>
                <a:cs typeface="+mn-cs"/>
              </a:rPr>
              <a:t> </a:t>
            </a:r>
            <a:r>
              <a:rPr lang="en-US" sz="1200" kern="1200" dirty="0" err="1">
                <a:solidFill>
                  <a:schemeClr val="tx1"/>
                </a:solidFill>
                <a:effectLst/>
                <a:latin typeface="Arial"/>
                <a:ea typeface="+mn-ea"/>
                <a:cs typeface="+mn-cs"/>
              </a:rPr>
              <a:t>một</a:t>
            </a:r>
            <a:r>
              <a:rPr lang="en-US" sz="1200" kern="1200" dirty="0">
                <a:solidFill>
                  <a:schemeClr val="tx1"/>
                </a:solidFill>
                <a:effectLst/>
                <a:latin typeface="Arial"/>
                <a:ea typeface="+mn-ea"/>
                <a:cs typeface="+mn-cs"/>
              </a:rPr>
              <a:t> </a:t>
            </a:r>
            <a:r>
              <a:rPr lang="en-US" sz="1200" kern="1200" dirty="0" err="1">
                <a:solidFill>
                  <a:schemeClr val="tx1"/>
                </a:solidFill>
                <a:effectLst/>
                <a:latin typeface="Arial"/>
                <a:ea typeface="+mn-ea"/>
                <a:cs typeface="+mn-cs"/>
              </a:rPr>
              <a:t>yêu</a:t>
            </a:r>
            <a:r>
              <a:rPr lang="en-US" sz="1200" kern="1200" dirty="0">
                <a:solidFill>
                  <a:schemeClr val="tx1"/>
                </a:solidFill>
                <a:effectLst/>
                <a:latin typeface="Arial"/>
                <a:ea typeface="+mn-ea"/>
                <a:cs typeface="+mn-cs"/>
              </a:rPr>
              <a:t> </a:t>
            </a:r>
            <a:r>
              <a:rPr lang="en-US" sz="1200" kern="1200" dirty="0" err="1">
                <a:solidFill>
                  <a:schemeClr val="tx1"/>
                </a:solidFill>
                <a:effectLst/>
                <a:latin typeface="Arial"/>
                <a:ea typeface="+mn-ea"/>
                <a:cs typeface="+mn-cs"/>
              </a:rPr>
              <a:t>cầu</a:t>
            </a:r>
            <a:r>
              <a:rPr lang="en-US" sz="1200" kern="1200" dirty="0">
                <a:solidFill>
                  <a:schemeClr val="tx1"/>
                </a:solidFill>
                <a:effectLst/>
                <a:latin typeface="Arial"/>
                <a:ea typeface="+mn-ea"/>
                <a:cs typeface="+mn-cs"/>
              </a:rPr>
              <a:t> </a:t>
            </a:r>
            <a:r>
              <a:rPr lang="en-US" sz="1200" kern="1200" dirty="0" err="1">
                <a:solidFill>
                  <a:schemeClr val="tx1"/>
                </a:solidFill>
                <a:effectLst/>
                <a:latin typeface="Arial"/>
                <a:ea typeface="+mn-ea"/>
                <a:cs typeface="+mn-cs"/>
              </a:rPr>
              <a:t>tổng</a:t>
            </a:r>
            <a:r>
              <a:rPr lang="en-US" sz="1200" kern="1200" dirty="0">
                <a:solidFill>
                  <a:schemeClr val="tx1"/>
                </a:solidFill>
                <a:effectLst/>
                <a:latin typeface="Arial"/>
                <a:ea typeface="+mn-ea"/>
                <a:cs typeface="+mn-cs"/>
              </a:rPr>
              <a:t> </a:t>
            </a:r>
            <a:r>
              <a:rPr lang="en-US" sz="1200" kern="1200" dirty="0" err="1">
                <a:solidFill>
                  <a:schemeClr val="tx1"/>
                </a:solidFill>
                <a:effectLst/>
                <a:latin typeface="Arial"/>
                <a:ea typeface="+mn-ea"/>
                <a:cs typeface="+mn-cs"/>
              </a:rPr>
              <a:t>hợp</a:t>
            </a:r>
            <a:r>
              <a:rPr lang="en-US" sz="1200" kern="1200" dirty="0">
                <a:solidFill>
                  <a:schemeClr val="tx1"/>
                </a:solidFill>
                <a:effectLst/>
                <a:latin typeface="Arial"/>
                <a:ea typeface="+mn-ea"/>
                <a:cs typeface="+mn-cs"/>
              </a:rPr>
              <a:t> going </a:t>
            </a:r>
            <a:r>
              <a:rPr lang="en-US" sz="1200" kern="1200" dirty="0" err="1">
                <a:solidFill>
                  <a:schemeClr val="tx1"/>
                </a:solidFill>
                <a:effectLst/>
                <a:latin typeface="Arial"/>
                <a:ea typeface="+mn-ea"/>
                <a:cs typeface="+mn-cs"/>
              </a:rPr>
              <a:t>nói</a:t>
            </a:r>
            <a:r>
              <a:rPr lang="en-US" sz="1200" kern="1200" dirty="0">
                <a:solidFill>
                  <a:schemeClr val="tx1"/>
                </a:solidFill>
                <a:effectLst/>
                <a:latin typeface="Arial"/>
                <a:ea typeface="+mn-ea"/>
                <a:cs typeface="+mn-cs"/>
              </a:rPr>
              <a:t> , </a:t>
            </a:r>
            <a:r>
              <a:rPr lang="en-US" sz="1200" kern="1200" dirty="0" err="1">
                <a:solidFill>
                  <a:schemeClr val="tx1"/>
                </a:solidFill>
                <a:effectLst/>
                <a:latin typeface="Arial"/>
                <a:ea typeface="+mn-ea"/>
                <a:cs typeface="+mn-cs"/>
              </a:rPr>
              <a:t>thông</a:t>
            </a:r>
            <a:r>
              <a:rPr lang="en-US" sz="1200" kern="1200" dirty="0">
                <a:solidFill>
                  <a:schemeClr val="tx1"/>
                </a:solidFill>
                <a:effectLst/>
                <a:latin typeface="Arial"/>
                <a:ea typeface="+mn-ea"/>
                <a:cs typeface="+mn-cs"/>
              </a:rPr>
              <a:t> tin </a:t>
            </a:r>
            <a:r>
              <a:rPr lang="en-US" sz="1200" kern="1200" dirty="0" err="1">
                <a:solidFill>
                  <a:schemeClr val="tx1"/>
                </a:solidFill>
                <a:effectLst/>
                <a:latin typeface="Arial"/>
                <a:ea typeface="+mn-ea"/>
                <a:cs typeface="+mn-cs"/>
              </a:rPr>
              <a:t>truyền</a:t>
            </a:r>
            <a:r>
              <a:rPr lang="en-US" sz="1200" kern="1200" dirty="0">
                <a:solidFill>
                  <a:schemeClr val="tx1"/>
                </a:solidFill>
                <a:effectLst/>
                <a:latin typeface="Arial"/>
                <a:ea typeface="+mn-ea"/>
                <a:cs typeface="+mn-cs"/>
              </a:rPr>
              <a:t> </a:t>
            </a:r>
            <a:r>
              <a:rPr lang="en-US" sz="1200" kern="1200" dirty="0" err="1">
                <a:solidFill>
                  <a:schemeClr val="tx1"/>
                </a:solidFill>
                <a:effectLst/>
                <a:latin typeface="Arial"/>
                <a:ea typeface="+mn-ea"/>
                <a:cs typeface="+mn-cs"/>
              </a:rPr>
              <a:t>vào</a:t>
            </a:r>
            <a:r>
              <a:rPr lang="en-US" sz="1200" kern="1200" dirty="0">
                <a:solidFill>
                  <a:schemeClr val="tx1"/>
                </a:solidFill>
                <a:effectLst/>
                <a:latin typeface="Arial"/>
                <a:ea typeface="+mn-ea"/>
                <a:cs typeface="+mn-cs"/>
              </a:rPr>
              <a:t> </a:t>
            </a:r>
            <a:r>
              <a:rPr lang="en-US" sz="1200" kern="1200" dirty="0" err="1">
                <a:solidFill>
                  <a:schemeClr val="tx1"/>
                </a:solidFill>
                <a:effectLst/>
                <a:latin typeface="Arial"/>
                <a:ea typeface="+mn-ea"/>
                <a:cs typeface="+mn-cs"/>
              </a:rPr>
              <a:t>là</a:t>
            </a:r>
            <a:r>
              <a:rPr lang="en-US" sz="1200" kern="1200" dirty="0">
                <a:solidFill>
                  <a:schemeClr val="tx1"/>
                </a:solidFill>
                <a:effectLst/>
                <a:latin typeface="Arial"/>
                <a:ea typeface="+mn-ea"/>
                <a:cs typeface="+mn-cs"/>
              </a:rPr>
              <a:t> </a:t>
            </a:r>
            <a:r>
              <a:rPr lang="en-US" sz="1200" kern="1200" dirty="0" err="1">
                <a:solidFill>
                  <a:schemeClr val="tx1"/>
                </a:solidFill>
                <a:effectLst/>
                <a:latin typeface="Arial"/>
                <a:ea typeface="+mn-ea"/>
                <a:cs typeface="+mn-cs"/>
              </a:rPr>
              <a:t>nội</a:t>
            </a:r>
            <a:r>
              <a:rPr lang="en-US" sz="1200" kern="1200" dirty="0">
                <a:solidFill>
                  <a:schemeClr val="tx1"/>
                </a:solidFill>
                <a:effectLst/>
                <a:latin typeface="Arial"/>
                <a:ea typeface="+mn-ea"/>
                <a:cs typeface="+mn-cs"/>
              </a:rPr>
              <a:t> dung </a:t>
            </a:r>
            <a:r>
              <a:rPr lang="en-US" sz="1200" kern="1200" dirty="0" err="1">
                <a:solidFill>
                  <a:schemeClr val="tx1"/>
                </a:solidFill>
                <a:effectLst/>
                <a:latin typeface="Arial"/>
                <a:ea typeface="+mn-ea"/>
                <a:cs typeface="+mn-cs"/>
              </a:rPr>
              <a:t>và</a:t>
            </a:r>
            <a:r>
              <a:rPr lang="en-US" sz="1200" kern="1200" dirty="0">
                <a:solidFill>
                  <a:schemeClr val="tx1"/>
                </a:solidFill>
                <a:effectLst/>
                <a:latin typeface="Arial"/>
                <a:ea typeface="+mn-ea"/>
                <a:cs typeface="+mn-cs"/>
              </a:rPr>
              <a:t> id </a:t>
            </a:r>
            <a:r>
              <a:rPr lang="en-US" sz="1200" kern="1200" dirty="0" err="1">
                <a:solidFill>
                  <a:schemeClr val="tx1"/>
                </a:solidFill>
                <a:effectLst/>
                <a:latin typeface="Arial"/>
                <a:ea typeface="+mn-ea"/>
                <a:cs typeface="+mn-cs"/>
              </a:rPr>
              <a:t>của</a:t>
            </a:r>
            <a:r>
              <a:rPr lang="en-US" sz="1200" kern="1200" dirty="0">
                <a:solidFill>
                  <a:schemeClr val="tx1"/>
                </a:solidFill>
                <a:effectLst/>
                <a:latin typeface="Arial"/>
                <a:ea typeface="+mn-ea"/>
                <a:cs typeface="+mn-cs"/>
              </a:rPr>
              <a:t> going </a:t>
            </a:r>
            <a:r>
              <a:rPr lang="en-US" sz="1200" kern="1200" dirty="0" err="1">
                <a:solidFill>
                  <a:schemeClr val="tx1"/>
                </a:solidFill>
                <a:effectLst/>
                <a:latin typeface="Arial"/>
                <a:ea typeface="+mn-ea"/>
                <a:cs typeface="+mn-cs"/>
              </a:rPr>
              <a:t>nói</a:t>
            </a:r>
            <a:r>
              <a:rPr lang="en-US" sz="1200" kern="1200" dirty="0">
                <a:solidFill>
                  <a:schemeClr val="tx1"/>
                </a:solidFill>
                <a:effectLst/>
                <a:latin typeface="Arial"/>
                <a:ea typeface="+mn-ea"/>
                <a:cs typeface="+mn-cs"/>
              </a:rPr>
              <a:t>. Out put </a:t>
            </a:r>
            <a:r>
              <a:rPr lang="en-US" sz="1200" kern="1200" dirty="0" err="1">
                <a:solidFill>
                  <a:schemeClr val="tx1"/>
                </a:solidFill>
                <a:effectLst/>
                <a:latin typeface="Arial"/>
                <a:ea typeface="+mn-ea"/>
                <a:cs typeface="+mn-cs"/>
              </a:rPr>
              <a:t>đầu</a:t>
            </a:r>
            <a:r>
              <a:rPr lang="en-US" sz="1200" kern="1200" dirty="0">
                <a:solidFill>
                  <a:schemeClr val="tx1"/>
                </a:solidFill>
                <a:effectLst/>
                <a:latin typeface="Arial"/>
                <a:ea typeface="+mn-ea"/>
                <a:cs typeface="+mn-cs"/>
              </a:rPr>
              <a:t> ra </a:t>
            </a:r>
            <a:r>
              <a:rPr lang="en-US" sz="1200" kern="1200" dirty="0" err="1">
                <a:solidFill>
                  <a:schemeClr val="tx1"/>
                </a:solidFill>
                <a:effectLst/>
                <a:latin typeface="Arial"/>
                <a:ea typeface="+mn-ea"/>
                <a:cs typeface="+mn-cs"/>
              </a:rPr>
              <a:t>là</a:t>
            </a:r>
            <a:r>
              <a:rPr lang="en-US" sz="1200" kern="1200" dirty="0">
                <a:solidFill>
                  <a:schemeClr val="tx1"/>
                </a:solidFill>
                <a:effectLst/>
                <a:latin typeface="Arial"/>
                <a:ea typeface="+mn-ea"/>
                <a:cs typeface="+mn-cs"/>
              </a:rPr>
              <a:t> file mp3 </a:t>
            </a:r>
            <a:r>
              <a:rPr lang="en-US" sz="1200" kern="1200" dirty="0" err="1">
                <a:solidFill>
                  <a:schemeClr val="tx1"/>
                </a:solidFill>
                <a:effectLst/>
                <a:latin typeface="Arial"/>
                <a:ea typeface="+mn-ea"/>
                <a:cs typeface="+mn-cs"/>
              </a:rPr>
              <a:t>tổng</a:t>
            </a:r>
            <a:r>
              <a:rPr lang="en-US" sz="1200" kern="1200" dirty="0">
                <a:solidFill>
                  <a:schemeClr val="tx1"/>
                </a:solidFill>
                <a:effectLst/>
                <a:latin typeface="Arial"/>
                <a:ea typeface="+mn-ea"/>
                <a:cs typeface="+mn-cs"/>
              </a:rPr>
              <a:t> </a:t>
            </a:r>
            <a:r>
              <a:rPr lang="en-US" sz="1200" kern="1200" dirty="0" err="1">
                <a:solidFill>
                  <a:schemeClr val="tx1"/>
                </a:solidFill>
                <a:effectLst/>
                <a:latin typeface="Arial"/>
                <a:ea typeface="+mn-ea"/>
                <a:cs typeface="+mn-cs"/>
              </a:rPr>
              <a:t>hợp</a:t>
            </a:r>
            <a:r>
              <a:rPr lang="en-US" sz="1200" kern="1200" dirty="0">
                <a:solidFill>
                  <a:schemeClr val="tx1"/>
                </a:solidFill>
                <a:effectLst/>
                <a:latin typeface="Arial"/>
                <a:ea typeface="+mn-ea"/>
                <a:cs typeface="+mn-cs"/>
              </a:rPr>
              <a:t>.</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Arial"/>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err="1">
                <a:solidFill>
                  <a:schemeClr val="tx1"/>
                </a:solidFill>
                <a:effectLst/>
                <a:latin typeface="Arial"/>
                <a:ea typeface="+mn-ea"/>
                <a:cs typeface="+mn-cs"/>
              </a:rPr>
              <a:t>aws</a:t>
            </a:r>
            <a:r>
              <a:rPr lang="en-US" sz="1200" kern="1200" dirty="0">
                <a:solidFill>
                  <a:schemeClr val="tx1"/>
                </a:solidFill>
                <a:effectLst/>
                <a:latin typeface="Arial"/>
                <a:ea typeface="+mn-ea"/>
                <a:cs typeface="+mn-cs"/>
              </a:rPr>
              <a:t> </a:t>
            </a:r>
            <a:r>
              <a:rPr lang="en-US" sz="1200" kern="1200" dirty="0" err="1">
                <a:solidFill>
                  <a:schemeClr val="tx1"/>
                </a:solidFill>
                <a:effectLst/>
                <a:latin typeface="Arial"/>
                <a:ea typeface="+mn-ea"/>
                <a:cs typeface="+mn-cs"/>
              </a:rPr>
              <a:t>polly</a:t>
            </a:r>
            <a:r>
              <a:rPr lang="en-US" sz="1200" kern="1200" dirty="0">
                <a:solidFill>
                  <a:schemeClr val="tx1"/>
                </a:solidFill>
                <a:effectLst/>
                <a:latin typeface="Arial"/>
                <a:ea typeface="+mn-ea"/>
                <a:cs typeface="+mn-cs"/>
              </a:rPr>
              <a:t> synthesize-speech --region us-east-1 --output-format mp3 --voice-id Russell --text "hello dev day nerds, this is a test" </a:t>
            </a:r>
            <a:r>
              <a:rPr lang="en-US" sz="1200" kern="1200" dirty="0" err="1">
                <a:solidFill>
                  <a:schemeClr val="tx1"/>
                </a:solidFill>
                <a:effectLst/>
                <a:latin typeface="Arial"/>
                <a:ea typeface="+mn-ea"/>
                <a:cs typeface="+mn-cs"/>
              </a:rPr>
              <a:t>test.mpg</a:t>
            </a:r>
            <a:r>
              <a:rPr lang="en-US" sz="1200" kern="1200" dirty="0">
                <a:solidFill>
                  <a:schemeClr val="tx1"/>
                </a:solidFill>
                <a:effectLst/>
                <a:latin typeface="Arial"/>
                <a:ea typeface="+mn-ea"/>
                <a:cs typeface="+mn-cs"/>
              </a:rPr>
              <a:t>; mpg123 -q </a:t>
            </a:r>
            <a:r>
              <a:rPr lang="en-US" sz="1200" kern="1200" dirty="0" err="1">
                <a:solidFill>
                  <a:schemeClr val="tx1"/>
                </a:solidFill>
                <a:effectLst/>
                <a:latin typeface="Arial"/>
                <a:ea typeface="+mn-ea"/>
                <a:cs typeface="+mn-cs"/>
              </a:rPr>
              <a:t>test.mpg</a:t>
            </a:r>
            <a:endParaRPr lang="en-US" sz="1200" kern="1200" dirty="0">
              <a:solidFill>
                <a:schemeClr val="tx1"/>
              </a:solidFill>
              <a:effectLst/>
              <a:latin typeface="Arial"/>
              <a:ea typeface="+mn-ea"/>
              <a:cs typeface="+mn-cs"/>
            </a:endParaRPr>
          </a:p>
          <a:p>
            <a:endParaRPr lang="en-US" dirty="0"/>
          </a:p>
          <a:p>
            <a:r>
              <a:rPr lang="en-US" dirty="0"/>
              <a:t>Then run again</a:t>
            </a:r>
            <a:r>
              <a:rPr lang="en-US" baseline="0" dirty="0"/>
              <a:t> to look at the </a:t>
            </a:r>
            <a:r>
              <a:rPr lang="en-US" baseline="0" dirty="0" err="1"/>
              <a:t>visemes</a:t>
            </a:r>
            <a:r>
              <a:rPr lang="en-US" baseline="0" dirty="0"/>
              <a:t>:</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err="1">
                <a:solidFill>
                  <a:schemeClr val="tx1"/>
                </a:solidFill>
                <a:effectLst/>
                <a:latin typeface="Arial"/>
                <a:ea typeface="+mn-ea"/>
                <a:cs typeface="+mn-cs"/>
              </a:rPr>
              <a:t>aws</a:t>
            </a:r>
            <a:r>
              <a:rPr lang="en-US" sz="1200" kern="1200" dirty="0">
                <a:solidFill>
                  <a:schemeClr val="tx1"/>
                </a:solidFill>
                <a:effectLst/>
                <a:latin typeface="Arial"/>
                <a:ea typeface="+mn-ea"/>
                <a:cs typeface="+mn-cs"/>
              </a:rPr>
              <a:t> </a:t>
            </a:r>
            <a:r>
              <a:rPr lang="en-US" sz="1200" kern="1200" dirty="0" err="1">
                <a:solidFill>
                  <a:schemeClr val="tx1"/>
                </a:solidFill>
                <a:effectLst/>
                <a:latin typeface="Arial"/>
                <a:ea typeface="+mn-ea"/>
                <a:cs typeface="+mn-cs"/>
              </a:rPr>
              <a:t>polly</a:t>
            </a:r>
            <a:r>
              <a:rPr lang="en-US" sz="1200" kern="1200" dirty="0">
                <a:solidFill>
                  <a:schemeClr val="tx1"/>
                </a:solidFill>
                <a:effectLst/>
                <a:latin typeface="Arial"/>
                <a:ea typeface="+mn-ea"/>
                <a:cs typeface="+mn-cs"/>
              </a:rPr>
              <a:t> synthesize-speech --region us-east-1 --output-format "</a:t>
            </a:r>
            <a:r>
              <a:rPr lang="en-US" sz="1200" kern="1200" dirty="0" err="1">
                <a:solidFill>
                  <a:schemeClr val="tx1"/>
                </a:solidFill>
                <a:effectLst/>
                <a:latin typeface="Arial"/>
                <a:ea typeface="+mn-ea"/>
                <a:cs typeface="+mn-cs"/>
              </a:rPr>
              <a:t>json</a:t>
            </a:r>
            <a:r>
              <a:rPr lang="en-US" sz="1200" kern="1200" dirty="0">
                <a:solidFill>
                  <a:schemeClr val="tx1"/>
                </a:solidFill>
                <a:effectLst/>
                <a:latin typeface="Arial"/>
                <a:ea typeface="+mn-ea"/>
                <a:cs typeface="+mn-cs"/>
              </a:rPr>
              <a:t>" --voice-id Russell --speech-mark-types "</a:t>
            </a:r>
            <a:r>
              <a:rPr lang="en-US" sz="1200" kern="1200" dirty="0" err="1">
                <a:solidFill>
                  <a:schemeClr val="tx1"/>
                </a:solidFill>
                <a:effectLst/>
                <a:latin typeface="Arial"/>
                <a:ea typeface="+mn-ea"/>
                <a:cs typeface="+mn-cs"/>
              </a:rPr>
              <a:t>viseme</a:t>
            </a:r>
            <a:r>
              <a:rPr lang="en-US" sz="1200" kern="1200" dirty="0">
                <a:solidFill>
                  <a:schemeClr val="tx1"/>
                </a:solidFill>
                <a:effectLst/>
                <a:latin typeface="Arial"/>
                <a:ea typeface="+mn-ea"/>
                <a:cs typeface="+mn-cs"/>
              </a:rPr>
              <a:t>" "word" --text "hello dev day nerds, this is a test"  </a:t>
            </a:r>
            <a:r>
              <a:rPr lang="en-US" sz="1200" kern="1200" dirty="0" err="1">
                <a:solidFill>
                  <a:schemeClr val="tx1"/>
                </a:solidFill>
                <a:effectLst/>
                <a:latin typeface="Arial"/>
                <a:ea typeface="+mn-ea"/>
                <a:cs typeface="+mn-cs"/>
              </a:rPr>
              <a:t>out.json</a:t>
            </a:r>
            <a:r>
              <a:rPr lang="en-US" sz="1200" kern="1200" dirty="0">
                <a:solidFill>
                  <a:schemeClr val="tx1"/>
                </a:solidFill>
                <a:effectLst/>
                <a:latin typeface="Arial"/>
                <a:ea typeface="+mn-ea"/>
                <a:cs typeface="+mn-cs"/>
              </a:rPr>
              <a:t>; vi </a:t>
            </a:r>
            <a:r>
              <a:rPr lang="en-US" sz="1200" kern="1200" dirty="0" err="1">
                <a:solidFill>
                  <a:schemeClr val="tx1"/>
                </a:solidFill>
                <a:effectLst/>
                <a:latin typeface="Arial"/>
                <a:ea typeface="+mn-ea"/>
                <a:cs typeface="+mn-cs"/>
              </a:rPr>
              <a:t>out.json</a:t>
            </a:r>
            <a:endParaRPr lang="en-US" sz="1200" kern="1200" dirty="0">
              <a:solidFill>
                <a:schemeClr val="tx1"/>
              </a:solidFill>
              <a:effectLst/>
              <a:latin typeface="Arial"/>
              <a:ea typeface="+mn-ea"/>
              <a:cs typeface="+mn-cs"/>
            </a:endParaRPr>
          </a:p>
          <a:p>
            <a:endParaRPr lang="en-US" baseline="0" dirty="0"/>
          </a:p>
          <a:p>
            <a:endParaRPr lang="en-US" baseline="0" dirty="0"/>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10</a:t>
            </a:fld>
            <a:endParaRPr lang="en-US" dirty="0"/>
          </a:p>
        </p:txBody>
      </p:sp>
    </p:spTree>
    <p:extLst>
      <p:ext uri="{BB962C8B-B14F-4D97-AF65-F5344CB8AC3E}">
        <p14:creationId xmlns:p14="http://schemas.microsoft.com/office/powerpoint/2010/main" val="264926074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ACABDA78-C395-ED40-BC24-855C818E030A}"/>
              </a:ext>
            </a:extLst>
          </p:cNvPr>
          <p:cNvSpPr/>
          <p:nvPr userDrawn="1"/>
        </p:nvSpPr>
        <p:spPr>
          <a:xfrm>
            <a:off x="774545" y="7627086"/>
            <a:ext cx="7625615" cy="215444"/>
          </a:xfrm>
          <a:prstGeom prst="rect">
            <a:avLst/>
          </a:prstGeom>
        </p:spPr>
        <p:txBody>
          <a:bodyPr wrap="square">
            <a:sp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800" b="0" i="0" dirty="0">
                <a:latin typeface="Arial" panose="020B0604020202020204" pitchFamily="34" charset="0"/>
                <a:ea typeface="Amazon Ember" panose="020B0603020204020204" pitchFamily="34" charset="0"/>
                <a:cs typeface="Arial" panose="020B0604020202020204" pitchFamily="34" charset="0"/>
              </a:rPr>
              <a:t>© 2020, Amazon Web Services, Inc. or its affiliates. All rights reserved.</a:t>
            </a:r>
          </a:p>
        </p:txBody>
      </p:sp>
      <p:sp>
        <p:nvSpPr>
          <p:cNvPr id="7" name="Rectangle 6">
            <a:extLst>
              <a:ext uri="{FF2B5EF4-FFF2-40B4-BE49-F238E27FC236}">
                <a16:creationId xmlns:a16="http://schemas.microsoft.com/office/drawing/2014/main" id="{21EE0EFF-34BD-6042-8487-845645409CCF}"/>
              </a:ext>
            </a:extLst>
          </p:cNvPr>
          <p:cNvSpPr/>
          <p:nvPr userDrawn="1"/>
        </p:nvSpPr>
        <p:spPr>
          <a:xfrm>
            <a:off x="774545" y="7627086"/>
            <a:ext cx="7625615" cy="215444"/>
          </a:xfrm>
          <a:prstGeom prst="rect">
            <a:avLst/>
          </a:prstGeom>
        </p:spPr>
        <p:txBody>
          <a:bodyPr wrap="square">
            <a:sp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800" b="0" i="0" dirty="0">
                <a:latin typeface="Arial" panose="020B0604020202020204" pitchFamily="34" charset="0"/>
                <a:ea typeface="Amazon Ember" panose="020B0603020204020204" pitchFamily="34" charset="0"/>
                <a:cs typeface="Arial" panose="020B0604020202020204" pitchFamily="34" charset="0"/>
              </a:rPr>
              <a:t>© 2020, Amazon Web Services, Inc. or its affiliates. All rights reserved.</a:t>
            </a:r>
          </a:p>
        </p:txBody>
      </p:sp>
      <p:sp>
        <p:nvSpPr>
          <p:cNvPr id="13" name="Rectangle 12">
            <a:extLst>
              <a:ext uri="{FF2B5EF4-FFF2-40B4-BE49-F238E27FC236}">
                <a16:creationId xmlns:a16="http://schemas.microsoft.com/office/drawing/2014/main" id="{681CAD04-5699-AA41-A34F-6452643F41ED}"/>
              </a:ext>
            </a:extLst>
          </p:cNvPr>
          <p:cNvSpPr/>
          <p:nvPr userDrawn="1"/>
        </p:nvSpPr>
        <p:spPr>
          <a:xfrm>
            <a:off x="0" y="0"/>
            <a:ext cx="14630399" cy="8229600"/>
          </a:xfrm>
          <a:prstGeom prst="rect">
            <a:avLst/>
          </a:prstGeom>
          <a:solidFill>
            <a:srgbClr val="25344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389" dirty="0"/>
          </a:p>
        </p:txBody>
      </p:sp>
      <p:pic>
        <p:nvPicPr>
          <p:cNvPr id="14" name="Picture 13">
            <a:extLst>
              <a:ext uri="{FF2B5EF4-FFF2-40B4-BE49-F238E27FC236}">
                <a16:creationId xmlns:a16="http://schemas.microsoft.com/office/drawing/2014/main" id="{2803EA4A-E3DB-674B-92B7-5A212D3D53F9}"/>
              </a:ext>
            </a:extLst>
          </p:cNvPr>
          <p:cNvPicPr>
            <a:picLocks noChangeAspect="1"/>
          </p:cNvPicPr>
          <p:nvPr userDrawn="1"/>
        </p:nvPicPr>
        <p:blipFill rotWithShape="1">
          <a:blip r:embed="rId2"/>
          <a:srcRect r="18966" b="37917"/>
          <a:stretch/>
        </p:blipFill>
        <p:spPr>
          <a:xfrm>
            <a:off x="5460845" y="3120390"/>
            <a:ext cx="9169554" cy="5109210"/>
          </a:xfrm>
          <a:prstGeom prst="rect">
            <a:avLst/>
          </a:prstGeom>
        </p:spPr>
      </p:pic>
      <p:pic>
        <p:nvPicPr>
          <p:cNvPr id="9" name="Picture 8">
            <a:extLst>
              <a:ext uri="{FF2B5EF4-FFF2-40B4-BE49-F238E27FC236}">
                <a16:creationId xmlns:a16="http://schemas.microsoft.com/office/drawing/2014/main" id="{2C0267EF-A391-CA4A-8A26-F7FFB6024332}"/>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664817" y="1161329"/>
            <a:ext cx="3155772" cy="1886672"/>
          </a:xfrm>
          <a:prstGeom prst="rect">
            <a:avLst/>
          </a:prstGeom>
        </p:spPr>
      </p:pic>
      <p:sp>
        <p:nvSpPr>
          <p:cNvPr id="10" name="TextBox 9">
            <a:extLst>
              <a:ext uri="{FF2B5EF4-FFF2-40B4-BE49-F238E27FC236}">
                <a16:creationId xmlns:a16="http://schemas.microsoft.com/office/drawing/2014/main" id="{B24FD99D-218B-C945-A626-EFB8D2B444C7}"/>
              </a:ext>
            </a:extLst>
          </p:cNvPr>
          <p:cNvSpPr txBox="1"/>
          <p:nvPr userDrawn="1"/>
        </p:nvSpPr>
        <p:spPr>
          <a:xfrm>
            <a:off x="4243954" y="1844355"/>
            <a:ext cx="4118435" cy="1323439"/>
          </a:xfrm>
          <a:prstGeom prst="rect">
            <a:avLst/>
          </a:prstGeom>
          <a:noFill/>
        </p:spPr>
        <p:txBody>
          <a:bodyPr wrap="none" rtlCol="0">
            <a:spAutoFit/>
          </a:bodyPr>
          <a:lstStyle/>
          <a:p>
            <a:r>
              <a:rPr lang="en-US" sz="8000" dirty="0">
                <a:latin typeface="Amazon Ember Thin" panose="020B0303020204020204" pitchFamily="34" charset="0"/>
                <a:ea typeface="Amazon Ember Thin" panose="020B0303020204020204" pitchFamily="34" charset="0"/>
                <a:cs typeface="Amazon Ember Thin" panose="020B0303020204020204" pitchFamily="34" charset="0"/>
              </a:rPr>
              <a:t>academy</a:t>
            </a:r>
          </a:p>
        </p:txBody>
      </p:sp>
      <p:sp>
        <p:nvSpPr>
          <p:cNvPr id="11" name="TextBox 10">
            <a:extLst>
              <a:ext uri="{FF2B5EF4-FFF2-40B4-BE49-F238E27FC236}">
                <a16:creationId xmlns:a16="http://schemas.microsoft.com/office/drawing/2014/main" id="{824E498C-ED10-254E-B9C9-92C206963F0F}"/>
              </a:ext>
            </a:extLst>
          </p:cNvPr>
          <p:cNvSpPr txBox="1"/>
          <p:nvPr userDrawn="1"/>
        </p:nvSpPr>
        <p:spPr>
          <a:xfrm>
            <a:off x="4243954" y="913904"/>
            <a:ext cx="2948243" cy="1323439"/>
          </a:xfrm>
          <a:prstGeom prst="rect">
            <a:avLst/>
          </a:prstGeom>
          <a:noFill/>
        </p:spPr>
        <p:txBody>
          <a:bodyPr wrap="none" rtlCol="0">
            <a:spAutoFit/>
          </a:bodyPr>
          <a:lstStyle/>
          <a:p>
            <a:r>
              <a:rPr lang="en-US" sz="8000" dirty="0" err="1">
                <a:latin typeface="Amazon Ember Thin" panose="020B0303020204020204" pitchFamily="34" charset="0"/>
                <a:ea typeface="Amazon Ember Thin" panose="020B0303020204020204" pitchFamily="34" charset="0"/>
                <a:cs typeface="Amazon Ember Thin" panose="020B0303020204020204" pitchFamily="34" charset="0"/>
              </a:rPr>
              <a:t>DevAx</a:t>
            </a:r>
            <a:endParaRPr lang="en-US" sz="8000" dirty="0">
              <a:latin typeface="Amazon Ember Thin" panose="020B0303020204020204" pitchFamily="34" charset="0"/>
              <a:ea typeface="Amazon Ember Thin" panose="020B0303020204020204" pitchFamily="34" charset="0"/>
              <a:cs typeface="Amazon Ember Thin" panose="020B0303020204020204" pitchFamily="34" charset="0"/>
            </a:endParaRPr>
          </a:p>
        </p:txBody>
      </p:sp>
    </p:spTree>
    <p:extLst>
      <p:ext uri="{BB962C8B-B14F-4D97-AF65-F5344CB8AC3E}">
        <p14:creationId xmlns:p14="http://schemas.microsoft.com/office/powerpoint/2010/main" val="4766405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Subtitle no logo">
    <p:spTree>
      <p:nvGrpSpPr>
        <p:cNvPr id="1" name=""/>
        <p:cNvGrpSpPr/>
        <p:nvPr/>
      </p:nvGrpSpPr>
      <p:grpSpPr>
        <a:xfrm>
          <a:off x="0" y="0"/>
          <a:ext cx="0" cy="0"/>
          <a:chOff x="0" y="0"/>
          <a:chExt cx="0" cy="0"/>
        </a:xfrm>
      </p:grpSpPr>
      <p:sp>
        <p:nvSpPr>
          <p:cNvPr id="2" name="Title 1"/>
          <p:cNvSpPr>
            <a:spLocks noGrp="1"/>
          </p:cNvSpPr>
          <p:nvPr>
            <p:ph type="title"/>
          </p:nvPr>
        </p:nvSpPr>
        <p:spPr>
          <a:xfrm>
            <a:off x="719681" y="222478"/>
            <a:ext cx="13688304" cy="748194"/>
          </a:xfrm>
        </p:spPr>
        <p:txBody>
          <a:bodyPr/>
          <a:lstStyle/>
          <a:p>
            <a:r>
              <a:rPr lang="en-GB"/>
              <a:t>Click to edit Master title style</a:t>
            </a:r>
            <a:endParaRPr lang="en-US" dirty="0"/>
          </a:p>
        </p:txBody>
      </p:sp>
      <p:sp>
        <p:nvSpPr>
          <p:cNvPr id="4" name="Text Placeholder 3">
            <a:extLst>
              <a:ext uri="{FF2B5EF4-FFF2-40B4-BE49-F238E27FC236}">
                <a16:creationId xmlns:a16="http://schemas.microsoft.com/office/drawing/2014/main" id="{3F63DB18-1A11-E242-8144-91AB128521CB}"/>
              </a:ext>
            </a:extLst>
          </p:cNvPr>
          <p:cNvSpPr>
            <a:spLocks noGrp="1"/>
          </p:cNvSpPr>
          <p:nvPr>
            <p:ph type="body" sz="quarter" idx="11"/>
          </p:nvPr>
        </p:nvSpPr>
        <p:spPr>
          <a:xfrm>
            <a:off x="774699" y="908582"/>
            <a:ext cx="13633285" cy="627864"/>
          </a:xfrm>
        </p:spPr>
        <p:txBody>
          <a:bodyPr wrap="square">
            <a:spAutoFit/>
          </a:bodyPr>
          <a:lstStyle>
            <a:lvl1pPr>
              <a:defRPr lang="en-US" sz="2400" dirty="0">
                <a:solidFill>
                  <a:srgbClr val="FF9900"/>
                </a:solidFill>
              </a:defRPr>
            </a:lvl1pPr>
          </a:lstStyle>
          <a:p>
            <a:pPr lvl="0" defTabSz="1097212"/>
            <a:r>
              <a:rPr lang="en-GB"/>
              <a:t>Click to edit Master text styles</a:t>
            </a:r>
          </a:p>
        </p:txBody>
      </p:sp>
      <p:sp>
        <p:nvSpPr>
          <p:cNvPr id="3" name="Rectangle 2">
            <a:extLst>
              <a:ext uri="{FF2B5EF4-FFF2-40B4-BE49-F238E27FC236}">
                <a16:creationId xmlns:a16="http://schemas.microsoft.com/office/drawing/2014/main" id="{F3F37ABD-C291-0747-82ED-1527F363FDFC}"/>
              </a:ext>
            </a:extLst>
          </p:cNvPr>
          <p:cNvSpPr/>
          <p:nvPr userDrawn="1"/>
        </p:nvSpPr>
        <p:spPr bwMode="auto">
          <a:xfrm>
            <a:off x="12409714" y="7255823"/>
            <a:ext cx="2220686" cy="973777"/>
          </a:xfrm>
          <a:prstGeom prst="rect">
            <a:avLst/>
          </a:prstGeom>
          <a:solidFill>
            <a:srgbClr val="26344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34541064"/>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Section_1">
    <p:bg>
      <p:bgPr>
        <a:solidFill>
          <a:schemeClr val="bg1"/>
        </a:solidFill>
        <a:effectLst/>
      </p:bgPr>
    </p:bg>
    <p:spTree>
      <p:nvGrpSpPr>
        <p:cNvPr id="1" name=""/>
        <p:cNvGrpSpPr/>
        <p:nvPr/>
      </p:nvGrpSpPr>
      <p:grpSpPr>
        <a:xfrm>
          <a:off x="0" y="0"/>
          <a:ext cx="0" cy="0"/>
          <a:chOff x="0" y="0"/>
          <a:chExt cx="0" cy="0"/>
        </a:xfrm>
      </p:grpSpPr>
      <p:pic>
        <p:nvPicPr>
          <p:cNvPr id="13" name="Picture 12" descr="A picture containing electronics&#10;&#10;Description automatically generated">
            <a:extLst>
              <a:ext uri="{FF2B5EF4-FFF2-40B4-BE49-F238E27FC236}">
                <a16:creationId xmlns:a16="http://schemas.microsoft.com/office/drawing/2014/main" id="{E262ABDA-38F6-D44D-A51A-4EA952C696C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7508" r="13912"/>
          <a:stretch/>
        </p:blipFill>
        <p:spPr>
          <a:xfrm>
            <a:off x="-1" y="-86302"/>
            <a:ext cx="14630401" cy="8315903"/>
          </a:xfrm>
          <a:prstGeom prst="rect">
            <a:avLst/>
          </a:prstGeom>
        </p:spPr>
      </p:pic>
      <p:grpSp>
        <p:nvGrpSpPr>
          <p:cNvPr id="9" name="Group 8">
            <a:extLst>
              <a:ext uri="{FF2B5EF4-FFF2-40B4-BE49-F238E27FC236}">
                <a16:creationId xmlns:a16="http://schemas.microsoft.com/office/drawing/2014/main" id="{3AFE5659-1C3B-0347-9950-4EB354E22B98}"/>
              </a:ext>
            </a:extLst>
          </p:cNvPr>
          <p:cNvGrpSpPr/>
          <p:nvPr userDrawn="1"/>
        </p:nvGrpSpPr>
        <p:grpSpPr>
          <a:xfrm>
            <a:off x="12604942" y="7378370"/>
            <a:ext cx="1707840" cy="535326"/>
            <a:chOff x="12604942" y="7378370"/>
            <a:chExt cx="1707840" cy="535326"/>
          </a:xfrm>
        </p:grpSpPr>
        <p:sp>
          <p:nvSpPr>
            <p:cNvPr id="10" name="TextBox 9">
              <a:extLst>
                <a:ext uri="{FF2B5EF4-FFF2-40B4-BE49-F238E27FC236}">
                  <a16:creationId xmlns:a16="http://schemas.microsoft.com/office/drawing/2014/main" id="{171815DD-DB73-1241-A2EF-7310C2FB5D20}"/>
                </a:ext>
              </a:extLst>
            </p:cNvPr>
            <p:cNvSpPr txBox="1"/>
            <p:nvPr userDrawn="1"/>
          </p:nvSpPr>
          <p:spPr>
            <a:xfrm>
              <a:off x="13341041" y="7575142"/>
              <a:ext cx="971741" cy="338554"/>
            </a:xfrm>
            <a:prstGeom prst="rect">
              <a:avLst/>
            </a:prstGeom>
            <a:noFill/>
          </p:spPr>
          <p:txBody>
            <a:bodyPr wrap="none" rtlCol="0">
              <a:spAutoFit/>
            </a:bodyPr>
            <a:lstStyle/>
            <a:p>
              <a:r>
                <a:rPr lang="en-US" sz="1600" dirty="0">
                  <a:latin typeface="Amazon Ember Thin" panose="020B0303020204020204" pitchFamily="34" charset="0"/>
                  <a:ea typeface="Amazon Ember Thin" panose="020B0303020204020204" pitchFamily="34" charset="0"/>
                  <a:cs typeface="Amazon Ember Thin" panose="020B0303020204020204" pitchFamily="34" charset="0"/>
                </a:rPr>
                <a:t>academy</a:t>
              </a:r>
            </a:p>
          </p:txBody>
        </p:sp>
        <p:sp>
          <p:nvSpPr>
            <p:cNvPr id="11" name="TextBox 10">
              <a:extLst>
                <a:ext uri="{FF2B5EF4-FFF2-40B4-BE49-F238E27FC236}">
                  <a16:creationId xmlns:a16="http://schemas.microsoft.com/office/drawing/2014/main" id="{85531C49-2D3E-3340-AE2A-33E4DD868260}"/>
                </a:ext>
              </a:extLst>
            </p:cNvPr>
            <p:cNvSpPr txBox="1"/>
            <p:nvPr userDrawn="1"/>
          </p:nvSpPr>
          <p:spPr>
            <a:xfrm>
              <a:off x="13341041" y="7378370"/>
              <a:ext cx="736099" cy="338554"/>
            </a:xfrm>
            <a:prstGeom prst="rect">
              <a:avLst/>
            </a:prstGeom>
            <a:noFill/>
          </p:spPr>
          <p:txBody>
            <a:bodyPr wrap="none" rtlCol="0">
              <a:spAutoFit/>
            </a:bodyPr>
            <a:lstStyle/>
            <a:p>
              <a:r>
                <a:rPr lang="en-US" sz="1600" dirty="0" err="1">
                  <a:latin typeface="Amazon Ember Thin" panose="020B0303020204020204" pitchFamily="34" charset="0"/>
                  <a:ea typeface="Amazon Ember Thin" panose="020B0303020204020204" pitchFamily="34" charset="0"/>
                  <a:cs typeface="Amazon Ember Thin" panose="020B0303020204020204" pitchFamily="34" charset="0"/>
                </a:rPr>
                <a:t>DevAx</a:t>
              </a:r>
              <a:endParaRPr lang="en-US" sz="1600" dirty="0">
                <a:latin typeface="Amazon Ember Thin" panose="020B0303020204020204" pitchFamily="34" charset="0"/>
                <a:ea typeface="Amazon Ember Thin" panose="020B0303020204020204" pitchFamily="34" charset="0"/>
                <a:cs typeface="Amazon Ember Thin" panose="020B0303020204020204" pitchFamily="34" charset="0"/>
              </a:endParaRPr>
            </a:p>
          </p:txBody>
        </p:sp>
        <p:pic>
          <p:nvPicPr>
            <p:cNvPr id="12" name="Picture 11">
              <a:extLst>
                <a:ext uri="{FF2B5EF4-FFF2-40B4-BE49-F238E27FC236}">
                  <a16:creationId xmlns:a16="http://schemas.microsoft.com/office/drawing/2014/main" id="{D4CF8D9B-B1D3-6747-8767-F01BB8EA07F7}"/>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2604942" y="7452386"/>
              <a:ext cx="736099" cy="440075"/>
            </a:xfrm>
            <a:prstGeom prst="rect">
              <a:avLst/>
            </a:prstGeom>
          </p:spPr>
        </p:pic>
      </p:grpSp>
      <p:sp>
        <p:nvSpPr>
          <p:cNvPr id="14" name="Rectangle 13">
            <a:extLst>
              <a:ext uri="{FF2B5EF4-FFF2-40B4-BE49-F238E27FC236}">
                <a16:creationId xmlns:a16="http://schemas.microsoft.com/office/drawing/2014/main" id="{71ACA285-3195-DC48-A7B0-C2AC409AE481}"/>
              </a:ext>
            </a:extLst>
          </p:cNvPr>
          <p:cNvSpPr/>
          <p:nvPr userDrawn="1"/>
        </p:nvSpPr>
        <p:spPr>
          <a:xfrm>
            <a:off x="774545" y="7627086"/>
            <a:ext cx="7625615" cy="215444"/>
          </a:xfrm>
          <a:prstGeom prst="rect">
            <a:avLst/>
          </a:prstGeom>
        </p:spPr>
        <p:txBody>
          <a:bodyPr wrap="square">
            <a:sp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800" b="0" i="0" dirty="0">
                <a:solidFill>
                  <a:schemeClr val="tx1">
                    <a:lumMod val="75000"/>
                  </a:schemeClr>
                </a:solidFill>
                <a:latin typeface="Arial" panose="020B0604020202020204" pitchFamily="34" charset="0"/>
                <a:ea typeface="Amazon Ember" panose="020B0603020204020204" pitchFamily="34" charset="0"/>
                <a:cs typeface="Arial" panose="020B0604020202020204" pitchFamily="34" charset="0"/>
              </a:rPr>
              <a:t>© 2020, Amazon Web Services, Inc. or its affiliates. All rights reserved.</a:t>
            </a:r>
          </a:p>
        </p:txBody>
      </p:sp>
      <p:sp>
        <p:nvSpPr>
          <p:cNvPr id="15" name="Title 1">
            <a:extLst>
              <a:ext uri="{FF2B5EF4-FFF2-40B4-BE49-F238E27FC236}">
                <a16:creationId xmlns:a16="http://schemas.microsoft.com/office/drawing/2014/main" id="{B4D66B0D-CEA6-0A40-8170-A444A4A4A934}"/>
              </a:ext>
            </a:extLst>
          </p:cNvPr>
          <p:cNvSpPr>
            <a:spLocks noGrp="1"/>
          </p:cNvSpPr>
          <p:nvPr>
            <p:ph type="title" hasCustomPrompt="1"/>
          </p:nvPr>
        </p:nvSpPr>
        <p:spPr bwMode="white">
          <a:xfrm>
            <a:off x="719681" y="3001622"/>
            <a:ext cx="12908725" cy="1957459"/>
          </a:xfrm>
          <a:noFill/>
        </p:spPr>
        <p:txBody>
          <a:bodyPr wrap="square" tIns="146304" bIns="146304" anchor="t" anchorCtr="0">
            <a:spAutoFit/>
          </a:bodyPr>
          <a:lstStyle>
            <a:lvl1pPr>
              <a:defRPr sz="6000" spc="-118" baseline="0">
                <a:gradFill>
                  <a:gsLst>
                    <a:gs pos="0">
                      <a:schemeClr val="tx1"/>
                    </a:gs>
                    <a:gs pos="100000">
                      <a:schemeClr val="tx1"/>
                    </a:gs>
                  </a:gsLst>
                  <a:lin ang="5400000" scaled="0"/>
                </a:gradFill>
              </a:defRPr>
            </a:lvl1pPr>
          </a:lstStyle>
          <a:p>
            <a:r>
              <a:rPr lang="en-US" dirty="0"/>
              <a:t>Section</a:t>
            </a:r>
            <a:br>
              <a:rPr lang="en-US" dirty="0"/>
            </a:br>
            <a:r>
              <a:rPr lang="en-US" dirty="0"/>
              <a:t>Name</a:t>
            </a:r>
          </a:p>
        </p:txBody>
      </p:sp>
    </p:spTree>
    <p:extLst>
      <p:ext uri="{BB962C8B-B14F-4D97-AF65-F5344CB8AC3E}">
        <p14:creationId xmlns:p14="http://schemas.microsoft.com/office/powerpoint/2010/main" val="3770868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Lab Exercises">
    <p:bg>
      <p:bgPr>
        <a:solidFill>
          <a:schemeClr val="bg1"/>
        </a:solidFill>
        <a:effectLst/>
      </p:bgPr>
    </p:bg>
    <p:spTree>
      <p:nvGrpSpPr>
        <p:cNvPr id="1" name=""/>
        <p:cNvGrpSpPr/>
        <p:nvPr/>
      </p:nvGrpSpPr>
      <p:grpSpPr>
        <a:xfrm>
          <a:off x="0" y="0"/>
          <a:ext cx="0" cy="0"/>
          <a:chOff x="0" y="0"/>
          <a:chExt cx="0" cy="0"/>
        </a:xfrm>
      </p:grpSpPr>
      <p:pic>
        <p:nvPicPr>
          <p:cNvPr id="13" name="Picture 12" descr="A picture containing electronics&#10;&#10;Description automatically generated">
            <a:extLst>
              <a:ext uri="{FF2B5EF4-FFF2-40B4-BE49-F238E27FC236}">
                <a16:creationId xmlns:a16="http://schemas.microsoft.com/office/drawing/2014/main" id="{06DF10C1-7709-0B4F-AD2B-CD98F7FB43C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7508" r="13912"/>
          <a:stretch/>
        </p:blipFill>
        <p:spPr>
          <a:xfrm>
            <a:off x="-1" y="-86302"/>
            <a:ext cx="14630401" cy="8315903"/>
          </a:xfrm>
          <a:prstGeom prst="rect">
            <a:avLst/>
          </a:prstGeom>
        </p:spPr>
      </p:pic>
      <p:sp>
        <p:nvSpPr>
          <p:cNvPr id="14" name="Rectangle 13">
            <a:extLst>
              <a:ext uri="{FF2B5EF4-FFF2-40B4-BE49-F238E27FC236}">
                <a16:creationId xmlns:a16="http://schemas.microsoft.com/office/drawing/2014/main" id="{71ACA285-3195-DC48-A7B0-C2AC409AE481}"/>
              </a:ext>
            </a:extLst>
          </p:cNvPr>
          <p:cNvSpPr/>
          <p:nvPr userDrawn="1"/>
        </p:nvSpPr>
        <p:spPr>
          <a:xfrm>
            <a:off x="774545" y="7627086"/>
            <a:ext cx="7625615" cy="215444"/>
          </a:xfrm>
          <a:prstGeom prst="rect">
            <a:avLst/>
          </a:prstGeom>
        </p:spPr>
        <p:txBody>
          <a:bodyPr wrap="square">
            <a:sp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800" b="0" i="0" dirty="0">
                <a:solidFill>
                  <a:schemeClr val="tx1">
                    <a:lumMod val="75000"/>
                  </a:schemeClr>
                </a:solidFill>
                <a:latin typeface="Arial" panose="020B0604020202020204" pitchFamily="34" charset="0"/>
                <a:ea typeface="Amazon Ember" panose="020B0603020204020204" pitchFamily="34" charset="0"/>
                <a:cs typeface="Arial" panose="020B0604020202020204" pitchFamily="34" charset="0"/>
              </a:rPr>
              <a:t>© 2020, Amazon Web Services, Inc. or its affiliates. All rights reserved.</a:t>
            </a:r>
          </a:p>
        </p:txBody>
      </p:sp>
      <p:sp>
        <p:nvSpPr>
          <p:cNvPr id="5" name="TextBox 4">
            <a:extLst>
              <a:ext uri="{FF2B5EF4-FFF2-40B4-BE49-F238E27FC236}">
                <a16:creationId xmlns:a16="http://schemas.microsoft.com/office/drawing/2014/main" id="{F7FD996C-E2B0-EF4D-AE41-2547719DA438}"/>
              </a:ext>
            </a:extLst>
          </p:cNvPr>
          <p:cNvSpPr txBox="1"/>
          <p:nvPr userDrawn="1"/>
        </p:nvSpPr>
        <p:spPr bwMode="white">
          <a:xfrm>
            <a:off x="589620" y="3340691"/>
            <a:ext cx="11975593" cy="859402"/>
          </a:xfrm>
          <a:prstGeom prst="rect">
            <a:avLst/>
          </a:prstGeom>
          <a:noFill/>
        </p:spPr>
        <p:txBody>
          <a:bodyPr vert="horz" wrap="square" lIns="182880" tIns="91440" rIns="146304" bIns="91440" rtlCol="0" anchor="t" anchorCtr="0">
            <a:noAutofit/>
          </a:bodyPr>
          <a:lstStyle>
            <a:lvl1pPr defTabSz="1097278">
              <a:lnSpc>
                <a:spcPct val="90000"/>
              </a:lnSpc>
              <a:spcBef>
                <a:spcPct val="0"/>
              </a:spcBef>
              <a:buNone/>
              <a:defRPr lang="en-US" sz="6600" b="0" cap="none" spc="-118" baseline="0" dirty="0" smtClean="0">
                <a:ln w="3175">
                  <a:noFill/>
                </a:ln>
                <a:solidFill>
                  <a:schemeClr val="bg1"/>
                </a:solidFill>
                <a:effectLst/>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lvl="0"/>
            <a:r>
              <a:rPr lang="en-US" sz="6000" b="0" i="0" dirty="0">
                <a:solidFill>
                  <a:schemeClr val="tx1"/>
                </a:solidFill>
                <a:latin typeface="Amazon Ember Thin" panose="020B0303020204020204" pitchFamily="34" charset="0"/>
                <a:ea typeface="Amazon Ember Thin" panose="020B0303020204020204" pitchFamily="34" charset="0"/>
                <a:cs typeface="Amazon Ember Thin" panose="020B0303020204020204" pitchFamily="34" charset="0"/>
              </a:rPr>
              <a:t>Lab Exercises</a:t>
            </a:r>
          </a:p>
        </p:txBody>
      </p:sp>
    </p:spTree>
    <p:extLst>
      <p:ext uri="{BB962C8B-B14F-4D97-AF65-F5344CB8AC3E}">
        <p14:creationId xmlns:p14="http://schemas.microsoft.com/office/powerpoint/2010/main" val="37249137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1_Quote_1">
    <p:bg>
      <p:bgRef idx="1001">
        <a:schemeClr val="bg1"/>
      </p:bgRef>
    </p:bg>
    <p:spTree>
      <p:nvGrpSpPr>
        <p:cNvPr id="1" name=""/>
        <p:cNvGrpSpPr/>
        <p:nvPr/>
      </p:nvGrpSpPr>
      <p:grpSpPr>
        <a:xfrm>
          <a:off x="0" y="0"/>
          <a:ext cx="0" cy="0"/>
          <a:chOff x="0" y="0"/>
          <a:chExt cx="0" cy="0"/>
        </a:xfrm>
      </p:grpSpPr>
      <p:pic>
        <p:nvPicPr>
          <p:cNvPr id="11" name="Picture 10" descr="A close up of a logo&#10;&#10;Description automatically generated">
            <a:extLst>
              <a:ext uri="{FF2B5EF4-FFF2-40B4-BE49-F238E27FC236}">
                <a16:creationId xmlns:a16="http://schemas.microsoft.com/office/drawing/2014/main" id="{738D863B-9C8E-6D42-9D95-EE3B32DD6771}"/>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0" y="2008"/>
            <a:ext cx="14630400" cy="8225584"/>
          </a:xfrm>
          <a:prstGeom prst="rect">
            <a:avLst/>
          </a:prstGeom>
        </p:spPr>
      </p:pic>
      <p:sp>
        <p:nvSpPr>
          <p:cNvPr id="10" name="Title 1">
            <a:extLst>
              <a:ext uri="{FF2B5EF4-FFF2-40B4-BE49-F238E27FC236}">
                <a16:creationId xmlns:a16="http://schemas.microsoft.com/office/drawing/2014/main" id="{E6FA58EE-8399-8442-B65F-ACBB129A3389}"/>
              </a:ext>
            </a:extLst>
          </p:cNvPr>
          <p:cNvSpPr>
            <a:spLocks noGrp="1"/>
          </p:cNvSpPr>
          <p:nvPr>
            <p:ph type="title" hasCustomPrompt="1"/>
          </p:nvPr>
        </p:nvSpPr>
        <p:spPr bwMode="white">
          <a:xfrm>
            <a:off x="719681" y="3444973"/>
            <a:ext cx="12908725" cy="1126462"/>
          </a:xfrm>
          <a:noFill/>
        </p:spPr>
        <p:txBody>
          <a:bodyPr wrap="square" tIns="146304" bIns="146304" anchor="t" anchorCtr="0">
            <a:spAutoFit/>
          </a:bodyPr>
          <a:lstStyle>
            <a:lvl1pPr>
              <a:defRPr sz="6000" spc="-118" baseline="0">
                <a:gradFill>
                  <a:gsLst>
                    <a:gs pos="0">
                      <a:schemeClr val="tx1"/>
                    </a:gs>
                    <a:gs pos="100000">
                      <a:schemeClr val="tx1"/>
                    </a:gs>
                  </a:gsLst>
                  <a:lin ang="5400000" scaled="0"/>
                </a:gradFill>
              </a:defRPr>
            </a:lvl1pPr>
          </a:lstStyle>
          <a:p>
            <a:r>
              <a:rPr lang="en-US" dirty="0"/>
              <a:t>Section</a:t>
            </a:r>
          </a:p>
        </p:txBody>
      </p:sp>
      <p:grpSp>
        <p:nvGrpSpPr>
          <p:cNvPr id="14" name="Group 13">
            <a:extLst>
              <a:ext uri="{FF2B5EF4-FFF2-40B4-BE49-F238E27FC236}">
                <a16:creationId xmlns:a16="http://schemas.microsoft.com/office/drawing/2014/main" id="{76BE4F63-C641-5642-9625-490BB646ED54}"/>
              </a:ext>
            </a:extLst>
          </p:cNvPr>
          <p:cNvGrpSpPr/>
          <p:nvPr userDrawn="1"/>
        </p:nvGrpSpPr>
        <p:grpSpPr>
          <a:xfrm>
            <a:off x="12604942" y="7378370"/>
            <a:ext cx="1707840" cy="535326"/>
            <a:chOff x="12604942" y="7378370"/>
            <a:chExt cx="1707840" cy="535326"/>
          </a:xfrm>
        </p:grpSpPr>
        <p:sp>
          <p:nvSpPr>
            <p:cNvPr id="15" name="TextBox 14">
              <a:extLst>
                <a:ext uri="{FF2B5EF4-FFF2-40B4-BE49-F238E27FC236}">
                  <a16:creationId xmlns:a16="http://schemas.microsoft.com/office/drawing/2014/main" id="{F4E56AE8-5591-694C-9057-50EADBE849EA}"/>
                </a:ext>
              </a:extLst>
            </p:cNvPr>
            <p:cNvSpPr txBox="1"/>
            <p:nvPr userDrawn="1"/>
          </p:nvSpPr>
          <p:spPr>
            <a:xfrm>
              <a:off x="13341041" y="7575142"/>
              <a:ext cx="971741" cy="338554"/>
            </a:xfrm>
            <a:prstGeom prst="rect">
              <a:avLst/>
            </a:prstGeom>
            <a:noFill/>
          </p:spPr>
          <p:txBody>
            <a:bodyPr wrap="none" rtlCol="0">
              <a:spAutoFit/>
            </a:bodyPr>
            <a:lstStyle/>
            <a:p>
              <a:r>
                <a:rPr lang="en-US" sz="1600" dirty="0">
                  <a:latin typeface="Amazon Ember Thin" panose="020B0303020204020204" pitchFamily="34" charset="0"/>
                  <a:ea typeface="Amazon Ember Thin" panose="020B0303020204020204" pitchFamily="34" charset="0"/>
                  <a:cs typeface="Amazon Ember Thin" panose="020B0303020204020204" pitchFamily="34" charset="0"/>
                </a:rPr>
                <a:t>academy</a:t>
              </a:r>
            </a:p>
          </p:txBody>
        </p:sp>
        <p:sp>
          <p:nvSpPr>
            <p:cNvPr id="16" name="TextBox 15">
              <a:extLst>
                <a:ext uri="{FF2B5EF4-FFF2-40B4-BE49-F238E27FC236}">
                  <a16:creationId xmlns:a16="http://schemas.microsoft.com/office/drawing/2014/main" id="{FC960456-9508-BD46-92D4-4D4ADB3FEC0E}"/>
                </a:ext>
              </a:extLst>
            </p:cNvPr>
            <p:cNvSpPr txBox="1"/>
            <p:nvPr userDrawn="1"/>
          </p:nvSpPr>
          <p:spPr>
            <a:xfrm>
              <a:off x="13341041" y="7378370"/>
              <a:ext cx="736099" cy="338554"/>
            </a:xfrm>
            <a:prstGeom prst="rect">
              <a:avLst/>
            </a:prstGeom>
            <a:noFill/>
          </p:spPr>
          <p:txBody>
            <a:bodyPr wrap="none" rtlCol="0">
              <a:spAutoFit/>
            </a:bodyPr>
            <a:lstStyle/>
            <a:p>
              <a:r>
                <a:rPr lang="en-US" sz="1600" dirty="0" err="1">
                  <a:latin typeface="Amazon Ember Thin" panose="020B0303020204020204" pitchFamily="34" charset="0"/>
                  <a:ea typeface="Amazon Ember Thin" panose="020B0303020204020204" pitchFamily="34" charset="0"/>
                  <a:cs typeface="Amazon Ember Thin" panose="020B0303020204020204" pitchFamily="34" charset="0"/>
                </a:rPr>
                <a:t>DevAx</a:t>
              </a:r>
              <a:endParaRPr lang="en-US" sz="1600" dirty="0">
                <a:latin typeface="Amazon Ember Thin" panose="020B0303020204020204" pitchFamily="34" charset="0"/>
                <a:ea typeface="Amazon Ember Thin" panose="020B0303020204020204" pitchFamily="34" charset="0"/>
                <a:cs typeface="Amazon Ember Thin" panose="020B0303020204020204" pitchFamily="34" charset="0"/>
              </a:endParaRPr>
            </a:p>
          </p:txBody>
        </p:sp>
        <p:pic>
          <p:nvPicPr>
            <p:cNvPr id="17" name="Picture 16">
              <a:extLst>
                <a:ext uri="{FF2B5EF4-FFF2-40B4-BE49-F238E27FC236}">
                  <a16:creationId xmlns:a16="http://schemas.microsoft.com/office/drawing/2014/main" id="{12AA914A-F689-774E-9032-6D8E37C860F3}"/>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2604942" y="7452386"/>
              <a:ext cx="736099" cy="440075"/>
            </a:xfrm>
            <a:prstGeom prst="rect">
              <a:avLst/>
            </a:prstGeom>
          </p:spPr>
        </p:pic>
      </p:grpSp>
      <p:sp>
        <p:nvSpPr>
          <p:cNvPr id="9" name="Rectangle 8">
            <a:extLst>
              <a:ext uri="{FF2B5EF4-FFF2-40B4-BE49-F238E27FC236}">
                <a16:creationId xmlns:a16="http://schemas.microsoft.com/office/drawing/2014/main" id="{9D2763D0-92E8-DE4F-BD4E-92FEED0585F0}"/>
              </a:ext>
            </a:extLst>
          </p:cNvPr>
          <p:cNvSpPr/>
          <p:nvPr userDrawn="1"/>
        </p:nvSpPr>
        <p:spPr>
          <a:xfrm>
            <a:off x="774545" y="7627086"/>
            <a:ext cx="7625615" cy="215444"/>
          </a:xfrm>
          <a:prstGeom prst="rect">
            <a:avLst/>
          </a:prstGeom>
        </p:spPr>
        <p:txBody>
          <a:bodyPr wrap="square">
            <a:sp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800" b="0" i="0" dirty="0">
                <a:solidFill>
                  <a:schemeClr val="tx1">
                    <a:lumMod val="75000"/>
                  </a:schemeClr>
                </a:solidFill>
                <a:latin typeface="Arial" panose="020B0604020202020204" pitchFamily="34" charset="0"/>
                <a:ea typeface="Amazon Ember" panose="020B0603020204020204" pitchFamily="34" charset="0"/>
                <a:cs typeface="Arial" panose="020B0604020202020204" pitchFamily="34" charset="0"/>
              </a:rPr>
              <a:t>© 2020, Amazon Web Services, Inc. or its affiliates. All rights reserved.</a:t>
            </a:r>
          </a:p>
        </p:txBody>
      </p:sp>
    </p:spTree>
    <p:extLst>
      <p:ext uri="{BB962C8B-B14F-4D97-AF65-F5344CB8AC3E}">
        <p14:creationId xmlns:p14="http://schemas.microsoft.com/office/powerpoint/2010/main" val="3421856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Thank_You">
    <p:spTree>
      <p:nvGrpSpPr>
        <p:cNvPr id="1" name=""/>
        <p:cNvGrpSpPr/>
        <p:nvPr/>
      </p:nvGrpSpPr>
      <p:grpSpPr>
        <a:xfrm>
          <a:off x="0" y="0"/>
          <a:ext cx="0" cy="0"/>
          <a:chOff x="0" y="0"/>
          <a:chExt cx="0" cy="0"/>
        </a:xfrm>
      </p:grpSpPr>
      <p:pic>
        <p:nvPicPr>
          <p:cNvPr id="11" name="Picture 10" descr="A picture containing electronics&#10;&#10;Description automatically generated">
            <a:extLst>
              <a:ext uri="{FF2B5EF4-FFF2-40B4-BE49-F238E27FC236}">
                <a16:creationId xmlns:a16="http://schemas.microsoft.com/office/drawing/2014/main" id="{A6C5D79B-C555-2D40-BDEF-0CE589884E72}"/>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0" y="2008"/>
            <a:ext cx="14630400" cy="8225584"/>
          </a:xfrm>
          <a:prstGeom prst="rect">
            <a:avLst/>
          </a:prstGeom>
        </p:spPr>
      </p:pic>
      <p:grpSp>
        <p:nvGrpSpPr>
          <p:cNvPr id="10" name="Group 9">
            <a:extLst>
              <a:ext uri="{FF2B5EF4-FFF2-40B4-BE49-F238E27FC236}">
                <a16:creationId xmlns:a16="http://schemas.microsoft.com/office/drawing/2014/main" id="{5D364178-F5BF-1A46-BD8D-8BE31E4B06AF}"/>
              </a:ext>
            </a:extLst>
          </p:cNvPr>
          <p:cNvGrpSpPr/>
          <p:nvPr userDrawn="1"/>
        </p:nvGrpSpPr>
        <p:grpSpPr>
          <a:xfrm>
            <a:off x="12604942" y="7378370"/>
            <a:ext cx="1707840" cy="535326"/>
            <a:chOff x="12604942" y="7378370"/>
            <a:chExt cx="1707840" cy="535326"/>
          </a:xfrm>
        </p:grpSpPr>
        <p:sp>
          <p:nvSpPr>
            <p:cNvPr id="15" name="TextBox 14">
              <a:extLst>
                <a:ext uri="{FF2B5EF4-FFF2-40B4-BE49-F238E27FC236}">
                  <a16:creationId xmlns:a16="http://schemas.microsoft.com/office/drawing/2014/main" id="{5585995F-5D8B-5E45-8F74-0CADB9B615AA}"/>
                </a:ext>
              </a:extLst>
            </p:cNvPr>
            <p:cNvSpPr txBox="1"/>
            <p:nvPr userDrawn="1"/>
          </p:nvSpPr>
          <p:spPr>
            <a:xfrm>
              <a:off x="13341041" y="7575142"/>
              <a:ext cx="971741" cy="338554"/>
            </a:xfrm>
            <a:prstGeom prst="rect">
              <a:avLst/>
            </a:prstGeom>
            <a:noFill/>
          </p:spPr>
          <p:txBody>
            <a:bodyPr wrap="none" rtlCol="0">
              <a:spAutoFit/>
            </a:bodyPr>
            <a:lstStyle/>
            <a:p>
              <a:r>
                <a:rPr lang="en-US" sz="1600" dirty="0">
                  <a:latin typeface="Amazon Ember Thin" panose="020B0303020204020204" pitchFamily="34" charset="0"/>
                  <a:ea typeface="Amazon Ember Thin" panose="020B0303020204020204" pitchFamily="34" charset="0"/>
                  <a:cs typeface="Amazon Ember Thin" panose="020B0303020204020204" pitchFamily="34" charset="0"/>
                </a:rPr>
                <a:t>academy</a:t>
              </a:r>
            </a:p>
          </p:txBody>
        </p:sp>
        <p:sp>
          <p:nvSpPr>
            <p:cNvPr id="16" name="TextBox 15">
              <a:extLst>
                <a:ext uri="{FF2B5EF4-FFF2-40B4-BE49-F238E27FC236}">
                  <a16:creationId xmlns:a16="http://schemas.microsoft.com/office/drawing/2014/main" id="{7FADCC0C-0343-8D4A-8F53-F4BE6129A7B0}"/>
                </a:ext>
              </a:extLst>
            </p:cNvPr>
            <p:cNvSpPr txBox="1"/>
            <p:nvPr userDrawn="1"/>
          </p:nvSpPr>
          <p:spPr>
            <a:xfrm>
              <a:off x="13341041" y="7378370"/>
              <a:ext cx="736099" cy="338554"/>
            </a:xfrm>
            <a:prstGeom prst="rect">
              <a:avLst/>
            </a:prstGeom>
            <a:noFill/>
          </p:spPr>
          <p:txBody>
            <a:bodyPr wrap="none" rtlCol="0">
              <a:spAutoFit/>
            </a:bodyPr>
            <a:lstStyle/>
            <a:p>
              <a:r>
                <a:rPr lang="en-US" sz="1600" dirty="0" err="1">
                  <a:latin typeface="Amazon Ember Thin" panose="020B0303020204020204" pitchFamily="34" charset="0"/>
                  <a:ea typeface="Amazon Ember Thin" panose="020B0303020204020204" pitchFamily="34" charset="0"/>
                  <a:cs typeface="Amazon Ember Thin" panose="020B0303020204020204" pitchFamily="34" charset="0"/>
                </a:rPr>
                <a:t>DevAx</a:t>
              </a:r>
              <a:endParaRPr lang="en-US" sz="1600" dirty="0">
                <a:latin typeface="Amazon Ember Thin" panose="020B0303020204020204" pitchFamily="34" charset="0"/>
                <a:ea typeface="Amazon Ember Thin" panose="020B0303020204020204" pitchFamily="34" charset="0"/>
                <a:cs typeface="Amazon Ember Thin" panose="020B0303020204020204" pitchFamily="34" charset="0"/>
              </a:endParaRPr>
            </a:p>
          </p:txBody>
        </p:sp>
        <p:pic>
          <p:nvPicPr>
            <p:cNvPr id="17" name="Picture 16">
              <a:extLst>
                <a:ext uri="{FF2B5EF4-FFF2-40B4-BE49-F238E27FC236}">
                  <a16:creationId xmlns:a16="http://schemas.microsoft.com/office/drawing/2014/main" id="{F550D02D-6C2F-B146-A8B5-44FFE56FB055}"/>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2604942" y="7452386"/>
              <a:ext cx="736099" cy="440075"/>
            </a:xfrm>
            <a:prstGeom prst="rect">
              <a:avLst/>
            </a:prstGeom>
          </p:spPr>
        </p:pic>
      </p:grpSp>
      <p:sp>
        <p:nvSpPr>
          <p:cNvPr id="9" name="Rectangle 8">
            <a:extLst>
              <a:ext uri="{FF2B5EF4-FFF2-40B4-BE49-F238E27FC236}">
                <a16:creationId xmlns:a16="http://schemas.microsoft.com/office/drawing/2014/main" id="{49D243DD-923D-0947-9EB7-E9877988A613}"/>
              </a:ext>
            </a:extLst>
          </p:cNvPr>
          <p:cNvSpPr/>
          <p:nvPr userDrawn="1"/>
        </p:nvSpPr>
        <p:spPr>
          <a:xfrm>
            <a:off x="774545" y="7627086"/>
            <a:ext cx="7625615" cy="215444"/>
          </a:xfrm>
          <a:prstGeom prst="rect">
            <a:avLst/>
          </a:prstGeom>
        </p:spPr>
        <p:txBody>
          <a:bodyPr wrap="square">
            <a:sp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800" b="0" i="0" dirty="0">
                <a:solidFill>
                  <a:schemeClr val="tx1">
                    <a:lumMod val="75000"/>
                  </a:schemeClr>
                </a:solidFill>
                <a:latin typeface="Arial" panose="020B0604020202020204" pitchFamily="34" charset="0"/>
                <a:ea typeface="Amazon Ember" panose="020B0603020204020204" pitchFamily="34" charset="0"/>
                <a:cs typeface="Arial" panose="020B0604020202020204" pitchFamily="34" charset="0"/>
              </a:rPr>
              <a:t>© 2020, Amazon Web Services, Inc. or its affiliates. All rights reserved.</a:t>
            </a:r>
          </a:p>
        </p:txBody>
      </p:sp>
      <p:sp>
        <p:nvSpPr>
          <p:cNvPr id="12" name="Title 1">
            <a:extLst>
              <a:ext uri="{FF2B5EF4-FFF2-40B4-BE49-F238E27FC236}">
                <a16:creationId xmlns:a16="http://schemas.microsoft.com/office/drawing/2014/main" id="{6A5C1CD0-BE35-584F-8C87-B9C1CFEC4EFB}"/>
              </a:ext>
            </a:extLst>
          </p:cNvPr>
          <p:cNvSpPr>
            <a:spLocks noGrp="1"/>
          </p:cNvSpPr>
          <p:nvPr>
            <p:ph type="title" hasCustomPrompt="1"/>
          </p:nvPr>
        </p:nvSpPr>
        <p:spPr bwMode="white">
          <a:xfrm>
            <a:off x="719681" y="3444973"/>
            <a:ext cx="12908725" cy="1126462"/>
          </a:xfrm>
          <a:noFill/>
        </p:spPr>
        <p:txBody>
          <a:bodyPr wrap="square" tIns="146304" bIns="146304" anchor="t" anchorCtr="0">
            <a:spAutoFit/>
          </a:bodyPr>
          <a:lstStyle>
            <a:lvl1pPr>
              <a:defRPr sz="6000" spc="-118" baseline="0">
                <a:gradFill>
                  <a:gsLst>
                    <a:gs pos="0">
                      <a:schemeClr val="tx1"/>
                    </a:gs>
                    <a:gs pos="100000">
                      <a:schemeClr val="tx1"/>
                    </a:gs>
                  </a:gsLst>
                  <a:lin ang="5400000" scaled="0"/>
                </a:gradFill>
              </a:defRPr>
            </a:lvl1pPr>
          </a:lstStyle>
          <a:p>
            <a:r>
              <a:rPr lang="en-US" dirty="0"/>
              <a:t>Section</a:t>
            </a:r>
          </a:p>
        </p:txBody>
      </p:sp>
    </p:spTree>
    <p:extLst>
      <p:ext uri="{BB962C8B-B14F-4D97-AF65-F5344CB8AC3E}">
        <p14:creationId xmlns:p14="http://schemas.microsoft.com/office/powerpoint/2010/main" val="1947331838"/>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Quote_1">
    <p:bg>
      <p:bgRef idx="1001">
        <a:schemeClr val="bg1"/>
      </p:bgRef>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C17D580D-E6B2-754E-8677-D38EE9B5DA59}"/>
              </a:ext>
            </a:extLst>
          </p:cNvPr>
          <p:cNvPicPr>
            <a:picLocks noChangeAspect="1"/>
          </p:cNvPicPr>
          <p:nvPr userDrawn="1"/>
        </p:nvPicPr>
        <p:blipFill>
          <a:blip r:embed="rId2"/>
          <a:stretch>
            <a:fillRect/>
          </a:stretch>
        </p:blipFill>
        <p:spPr>
          <a:xfrm>
            <a:off x="0" y="-14153"/>
            <a:ext cx="14630400" cy="8229600"/>
          </a:xfrm>
          <a:prstGeom prst="rect">
            <a:avLst/>
          </a:prstGeom>
        </p:spPr>
      </p:pic>
      <p:sp>
        <p:nvSpPr>
          <p:cNvPr id="5" name="Title 4"/>
          <p:cNvSpPr>
            <a:spLocks noGrp="1"/>
          </p:cNvSpPr>
          <p:nvPr>
            <p:ph type="title" hasCustomPrompt="1"/>
          </p:nvPr>
        </p:nvSpPr>
        <p:spPr bwMode="white">
          <a:xfrm>
            <a:off x="646529" y="2225993"/>
            <a:ext cx="12910746" cy="2692450"/>
          </a:xfrm>
        </p:spPr>
        <p:txBody>
          <a:bodyPr lIns="182880"/>
          <a:lstStyle>
            <a:lvl1pPr marL="171450" indent="-171450" algn="l">
              <a:defRPr sz="6000">
                <a:solidFill>
                  <a:schemeClr val="tx1"/>
                </a:solidFill>
              </a:defRPr>
            </a:lvl1pPr>
          </a:lstStyle>
          <a:p>
            <a:r>
              <a:rPr lang="en-US" dirty="0"/>
              <a:t>“Lorem ipsum dolor sit amet, consectetuer adipiscing </a:t>
            </a:r>
            <a:r>
              <a:rPr lang="en-US" dirty="0" err="1"/>
              <a:t>elit</a:t>
            </a:r>
            <a:r>
              <a:rPr lang="en-US" dirty="0"/>
              <a:t>. Maecenas </a:t>
            </a:r>
            <a:r>
              <a:rPr lang="en-US" dirty="0" err="1"/>
              <a:t>porttitor</a:t>
            </a:r>
            <a:r>
              <a:rPr lang="en-US" dirty="0"/>
              <a:t> congue </a:t>
            </a:r>
            <a:r>
              <a:rPr lang="en-US" dirty="0" err="1"/>
              <a:t>massa</a:t>
            </a:r>
            <a:r>
              <a:rPr lang="en-US" dirty="0"/>
              <a:t>.” </a:t>
            </a:r>
          </a:p>
        </p:txBody>
      </p:sp>
      <p:sp>
        <p:nvSpPr>
          <p:cNvPr id="7" name="Text Placeholder 6"/>
          <p:cNvSpPr>
            <a:spLocks noGrp="1"/>
          </p:cNvSpPr>
          <p:nvPr>
            <p:ph type="body" sz="quarter" idx="10" hasCustomPrompt="1"/>
          </p:nvPr>
        </p:nvSpPr>
        <p:spPr bwMode="white">
          <a:xfrm>
            <a:off x="6233160" y="5454968"/>
            <a:ext cx="7001828" cy="572464"/>
          </a:xfrm>
        </p:spPr>
        <p:txBody>
          <a:bodyPr lIns="182880"/>
          <a:lstStyle>
            <a:lvl1pPr marL="228600" indent="0" algn="r">
              <a:buNone/>
              <a:defRPr sz="2800" b="1">
                <a:solidFill>
                  <a:schemeClr val="tx1"/>
                </a:solidFill>
                <a:latin typeface="+mn-lt"/>
              </a:defRPr>
            </a:lvl1pPr>
            <a:lvl2pPr marL="403388" indent="0">
              <a:buNone/>
              <a:defRPr>
                <a:gradFill>
                  <a:gsLst>
                    <a:gs pos="1250">
                      <a:schemeClr val="bg1"/>
                    </a:gs>
                    <a:gs pos="100000">
                      <a:schemeClr val="bg1"/>
                    </a:gs>
                  </a:gsLst>
                  <a:lin ang="5400000" scaled="0"/>
                </a:gradFill>
              </a:defRPr>
            </a:lvl2pPr>
            <a:lvl3pPr marL="672313" indent="0">
              <a:buNone/>
              <a:defRPr>
                <a:gradFill>
                  <a:gsLst>
                    <a:gs pos="1250">
                      <a:schemeClr val="bg1"/>
                    </a:gs>
                    <a:gs pos="100000">
                      <a:schemeClr val="bg1"/>
                    </a:gs>
                  </a:gsLst>
                  <a:lin ang="5400000" scaled="0"/>
                </a:gradFill>
              </a:defRPr>
            </a:lvl3pPr>
            <a:lvl4pPr marL="941238" indent="0">
              <a:buNone/>
              <a:defRPr>
                <a:gradFill>
                  <a:gsLst>
                    <a:gs pos="1250">
                      <a:schemeClr val="bg1"/>
                    </a:gs>
                    <a:gs pos="100000">
                      <a:schemeClr val="bg1"/>
                    </a:gs>
                  </a:gsLst>
                  <a:lin ang="5400000" scaled="0"/>
                </a:gradFill>
              </a:defRPr>
            </a:lvl4pPr>
            <a:lvl5pPr marL="1210163" indent="0">
              <a:buNone/>
              <a:defRPr>
                <a:gradFill>
                  <a:gsLst>
                    <a:gs pos="1250">
                      <a:schemeClr val="bg1"/>
                    </a:gs>
                    <a:gs pos="100000">
                      <a:schemeClr val="bg1"/>
                    </a:gs>
                  </a:gsLst>
                  <a:lin ang="5400000" scaled="0"/>
                </a:gradFill>
              </a:defRPr>
            </a:lvl5pPr>
          </a:lstStyle>
          <a:p>
            <a:pPr lvl="0"/>
            <a:r>
              <a:rPr lang="en-US" dirty="0"/>
              <a:t>Click to edit Master text styles</a:t>
            </a:r>
          </a:p>
        </p:txBody>
      </p:sp>
      <p:grpSp>
        <p:nvGrpSpPr>
          <p:cNvPr id="11" name="Group 10">
            <a:extLst>
              <a:ext uri="{FF2B5EF4-FFF2-40B4-BE49-F238E27FC236}">
                <a16:creationId xmlns:a16="http://schemas.microsoft.com/office/drawing/2014/main" id="{78F7B04B-03E6-A643-BE36-CB6A383481CA}"/>
              </a:ext>
            </a:extLst>
          </p:cNvPr>
          <p:cNvGrpSpPr/>
          <p:nvPr userDrawn="1"/>
        </p:nvGrpSpPr>
        <p:grpSpPr>
          <a:xfrm>
            <a:off x="12604942" y="7378370"/>
            <a:ext cx="1707840" cy="535326"/>
            <a:chOff x="12604942" y="7378370"/>
            <a:chExt cx="1707840" cy="535326"/>
          </a:xfrm>
        </p:grpSpPr>
        <p:sp>
          <p:nvSpPr>
            <p:cNvPr id="12" name="TextBox 11">
              <a:extLst>
                <a:ext uri="{FF2B5EF4-FFF2-40B4-BE49-F238E27FC236}">
                  <a16:creationId xmlns:a16="http://schemas.microsoft.com/office/drawing/2014/main" id="{39A1A038-AA28-054A-9504-0EC54ED88ABF}"/>
                </a:ext>
              </a:extLst>
            </p:cNvPr>
            <p:cNvSpPr txBox="1"/>
            <p:nvPr userDrawn="1"/>
          </p:nvSpPr>
          <p:spPr>
            <a:xfrm>
              <a:off x="13341041" y="7575142"/>
              <a:ext cx="971741" cy="338554"/>
            </a:xfrm>
            <a:prstGeom prst="rect">
              <a:avLst/>
            </a:prstGeom>
            <a:noFill/>
          </p:spPr>
          <p:txBody>
            <a:bodyPr wrap="none" rtlCol="0">
              <a:spAutoFit/>
            </a:bodyPr>
            <a:lstStyle/>
            <a:p>
              <a:r>
                <a:rPr lang="en-US" sz="1600" dirty="0">
                  <a:latin typeface="Amazon Ember Thin" panose="020B0303020204020204" pitchFamily="34" charset="0"/>
                  <a:ea typeface="Amazon Ember Thin" panose="020B0303020204020204" pitchFamily="34" charset="0"/>
                  <a:cs typeface="Amazon Ember Thin" panose="020B0303020204020204" pitchFamily="34" charset="0"/>
                </a:rPr>
                <a:t>academy</a:t>
              </a:r>
            </a:p>
          </p:txBody>
        </p:sp>
        <p:sp>
          <p:nvSpPr>
            <p:cNvPr id="13" name="TextBox 12">
              <a:extLst>
                <a:ext uri="{FF2B5EF4-FFF2-40B4-BE49-F238E27FC236}">
                  <a16:creationId xmlns:a16="http://schemas.microsoft.com/office/drawing/2014/main" id="{EEB2F339-A4C7-4440-BD1C-91898C46822A}"/>
                </a:ext>
              </a:extLst>
            </p:cNvPr>
            <p:cNvSpPr txBox="1"/>
            <p:nvPr userDrawn="1"/>
          </p:nvSpPr>
          <p:spPr>
            <a:xfrm>
              <a:off x="13341041" y="7378370"/>
              <a:ext cx="736099" cy="338554"/>
            </a:xfrm>
            <a:prstGeom prst="rect">
              <a:avLst/>
            </a:prstGeom>
            <a:noFill/>
          </p:spPr>
          <p:txBody>
            <a:bodyPr wrap="none" rtlCol="0">
              <a:spAutoFit/>
            </a:bodyPr>
            <a:lstStyle/>
            <a:p>
              <a:r>
                <a:rPr lang="en-US" sz="1600" dirty="0" err="1">
                  <a:latin typeface="Amazon Ember Thin" panose="020B0303020204020204" pitchFamily="34" charset="0"/>
                  <a:ea typeface="Amazon Ember Thin" panose="020B0303020204020204" pitchFamily="34" charset="0"/>
                  <a:cs typeface="Amazon Ember Thin" panose="020B0303020204020204" pitchFamily="34" charset="0"/>
                </a:rPr>
                <a:t>DevAx</a:t>
              </a:r>
              <a:endParaRPr lang="en-US" sz="1600" dirty="0">
                <a:latin typeface="Amazon Ember Thin" panose="020B0303020204020204" pitchFamily="34" charset="0"/>
                <a:ea typeface="Amazon Ember Thin" panose="020B0303020204020204" pitchFamily="34" charset="0"/>
                <a:cs typeface="Amazon Ember Thin" panose="020B0303020204020204" pitchFamily="34" charset="0"/>
              </a:endParaRPr>
            </a:p>
          </p:txBody>
        </p:sp>
        <p:pic>
          <p:nvPicPr>
            <p:cNvPr id="17" name="Picture 16">
              <a:extLst>
                <a:ext uri="{FF2B5EF4-FFF2-40B4-BE49-F238E27FC236}">
                  <a16:creationId xmlns:a16="http://schemas.microsoft.com/office/drawing/2014/main" id="{09FA086A-CD83-4645-9B82-046B18B555A7}"/>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2604942" y="7452386"/>
              <a:ext cx="736099" cy="440075"/>
            </a:xfrm>
            <a:prstGeom prst="rect">
              <a:avLst/>
            </a:prstGeom>
          </p:spPr>
        </p:pic>
      </p:grpSp>
      <p:sp>
        <p:nvSpPr>
          <p:cNvPr id="9" name="Rectangle 8">
            <a:extLst>
              <a:ext uri="{FF2B5EF4-FFF2-40B4-BE49-F238E27FC236}">
                <a16:creationId xmlns:a16="http://schemas.microsoft.com/office/drawing/2014/main" id="{CC3B86FA-F96C-DB47-99EE-B6F150ECD026}"/>
              </a:ext>
            </a:extLst>
          </p:cNvPr>
          <p:cNvSpPr/>
          <p:nvPr userDrawn="1"/>
        </p:nvSpPr>
        <p:spPr>
          <a:xfrm>
            <a:off x="774545" y="7627086"/>
            <a:ext cx="7625615" cy="215444"/>
          </a:xfrm>
          <a:prstGeom prst="rect">
            <a:avLst/>
          </a:prstGeom>
        </p:spPr>
        <p:txBody>
          <a:bodyPr wrap="square">
            <a:sp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800" b="0" i="0" dirty="0">
                <a:solidFill>
                  <a:schemeClr val="tx1">
                    <a:lumMod val="75000"/>
                  </a:schemeClr>
                </a:solidFill>
                <a:latin typeface="Arial" panose="020B0604020202020204" pitchFamily="34" charset="0"/>
                <a:ea typeface="Amazon Ember" panose="020B0603020204020204" pitchFamily="34" charset="0"/>
                <a:cs typeface="Arial" panose="020B0604020202020204" pitchFamily="34" charset="0"/>
              </a:rPr>
              <a:t>© 2020, Amazon Web Services, Inc. or its affiliates. All rights reserved.</a:t>
            </a:r>
          </a:p>
        </p:txBody>
      </p:sp>
    </p:spTree>
    <p:extLst>
      <p:ext uri="{BB962C8B-B14F-4D97-AF65-F5344CB8AC3E}">
        <p14:creationId xmlns:p14="http://schemas.microsoft.com/office/powerpoint/2010/main" val="33836270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Large Message 1">
    <p:bg>
      <p:bgRef idx="1001">
        <a:schemeClr val="bg1"/>
      </p:bgRef>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F29D756F-1ECD-EC42-A0D1-0086C79B0AA3}"/>
              </a:ext>
            </a:extLst>
          </p:cNvPr>
          <p:cNvPicPr>
            <a:picLocks noChangeAspect="1"/>
          </p:cNvPicPr>
          <p:nvPr userDrawn="1"/>
        </p:nvPicPr>
        <p:blipFill>
          <a:blip r:embed="rId2"/>
          <a:stretch>
            <a:fillRect/>
          </a:stretch>
        </p:blipFill>
        <p:spPr>
          <a:xfrm>
            <a:off x="0" y="-14153"/>
            <a:ext cx="14630400" cy="8229600"/>
          </a:xfrm>
          <a:prstGeom prst="rect">
            <a:avLst/>
          </a:prstGeom>
        </p:spPr>
      </p:pic>
      <p:sp>
        <p:nvSpPr>
          <p:cNvPr id="5" name="Title 4"/>
          <p:cNvSpPr>
            <a:spLocks noGrp="1"/>
          </p:cNvSpPr>
          <p:nvPr>
            <p:ph type="title" hasCustomPrompt="1"/>
          </p:nvPr>
        </p:nvSpPr>
        <p:spPr bwMode="white">
          <a:xfrm>
            <a:off x="646529" y="2768575"/>
            <a:ext cx="12910746" cy="2692450"/>
          </a:xfrm>
        </p:spPr>
        <p:txBody>
          <a:bodyPr lIns="182880" anchor="ctr"/>
          <a:lstStyle>
            <a:lvl1pPr marL="171450" indent="-171450" algn="ctr">
              <a:defRPr sz="6000">
                <a:solidFill>
                  <a:schemeClr val="tx1"/>
                </a:solidFill>
              </a:defRPr>
            </a:lvl1pPr>
          </a:lstStyle>
          <a:p>
            <a:r>
              <a:rPr lang="en-US" dirty="0"/>
              <a:t>Lorem ipsum dolor sit amet, consectetuer adipiscing </a:t>
            </a:r>
            <a:r>
              <a:rPr lang="en-US" dirty="0" err="1"/>
              <a:t>elit</a:t>
            </a:r>
            <a:r>
              <a:rPr lang="en-US" dirty="0"/>
              <a:t>. Maecenas </a:t>
            </a:r>
            <a:r>
              <a:rPr lang="en-US" dirty="0" err="1"/>
              <a:t>porttitor</a:t>
            </a:r>
            <a:r>
              <a:rPr lang="en-US" dirty="0"/>
              <a:t> congue </a:t>
            </a:r>
            <a:r>
              <a:rPr lang="en-US" dirty="0" err="1"/>
              <a:t>massa</a:t>
            </a:r>
            <a:r>
              <a:rPr lang="en-US" dirty="0"/>
              <a:t>.</a:t>
            </a:r>
          </a:p>
        </p:txBody>
      </p:sp>
      <p:grpSp>
        <p:nvGrpSpPr>
          <p:cNvPr id="11" name="Group 10">
            <a:extLst>
              <a:ext uri="{FF2B5EF4-FFF2-40B4-BE49-F238E27FC236}">
                <a16:creationId xmlns:a16="http://schemas.microsoft.com/office/drawing/2014/main" id="{78F7B04B-03E6-A643-BE36-CB6A383481CA}"/>
              </a:ext>
            </a:extLst>
          </p:cNvPr>
          <p:cNvGrpSpPr/>
          <p:nvPr userDrawn="1"/>
        </p:nvGrpSpPr>
        <p:grpSpPr>
          <a:xfrm>
            <a:off x="12604942" y="7378370"/>
            <a:ext cx="1707840" cy="535326"/>
            <a:chOff x="12604942" y="7378370"/>
            <a:chExt cx="1707840" cy="535326"/>
          </a:xfrm>
        </p:grpSpPr>
        <p:sp>
          <p:nvSpPr>
            <p:cNvPr id="12" name="TextBox 11">
              <a:extLst>
                <a:ext uri="{FF2B5EF4-FFF2-40B4-BE49-F238E27FC236}">
                  <a16:creationId xmlns:a16="http://schemas.microsoft.com/office/drawing/2014/main" id="{39A1A038-AA28-054A-9504-0EC54ED88ABF}"/>
                </a:ext>
              </a:extLst>
            </p:cNvPr>
            <p:cNvSpPr txBox="1"/>
            <p:nvPr userDrawn="1"/>
          </p:nvSpPr>
          <p:spPr>
            <a:xfrm>
              <a:off x="13341041" y="7575142"/>
              <a:ext cx="971741" cy="338554"/>
            </a:xfrm>
            <a:prstGeom prst="rect">
              <a:avLst/>
            </a:prstGeom>
            <a:noFill/>
          </p:spPr>
          <p:txBody>
            <a:bodyPr wrap="none" rtlCol="0">
              <a:spAutoFit/>
            </a:bodyPr>
            <a:lstStyle/>
            <a:p>
              <a:r>
                <a:rPr lang="en-US" sz="1600" dirty="0">
                  <a:latin typeface="Amazon Ember Thin" panose="020B0303020204020204" pitchFamily="34" charset="0"/>
                  <a:ea typeface="Amazon Ember Thin" panose="020B0303020204020204" pitchFamily="34" charset="0"/>
                  <a:cs typeface="Amazon Ember Thin" panose="020B0303020204020204" pitchFamily="34" charset="0"/>
                </a:rPr>
                <a:t>academy</a:t>
              </a:r>
            </a:p>
          </p:txBody>
        </p:sp>
        <p:sp>
          <p:nvSpPr>
            <p:cNvPr id="13" name="TextBox 12">
              <a:extLst>
                <a:ext uri="{FF2B5EF4-FFF2-40B4-BE49-F238E27FC236}">
                  <a16:creationId xmlns:a16="http://schemas.microsoft.com/office/drawing/2014/main" id="{EEB2F339-A4C7-4440-BD1C-91898C46822A}"/>
                </a:ext>
              </a:extLst>
            </p:cNvPr>
            <p:cNvSpPr txBox="1"/>
            <p:nvPr userDrawn="1"/>
          </p:nvSpPr>
          <p:spPr>
            <a:xfrm>
              <a:off x="13341041" y="7378370"/>
              <a:ext cx="736099" cy="338554"/>
            </a:xfrm>
            <a:prstGeom prst="rect">
              <a:avLst/>
            </a:prstGeom>
            <a:noFill/>
          </p:spPr>
          <p:txBody>
            <a:bodyPr wrap="none" rtlCol="0">
              <a:spAutoFit/>
            </a:bodyPr>
            <a:lstStyle/>
            <a:p>
              <a:r>
                <a:rPr lang="en-US" sz="1600" dirty="0" err="1">
                  <a:latin typeface="Amazon Ember Thin" panose="020B0303020204020204" pitchFamily="34" charset="0"/>
                  <a:ea typeface="Amazon Ember Thin" panose="020B0303020204020204" pitchFamily="34" charset="0"/>
                  <a:cs typeface="Amazon Ember Thin" panose="020B0303020204020204" pitchFamily="34" charset="0"/>
                </a:rPr>
                <a:t>DevAx</a:t>
              </a:r>
              <a:endParaRPr lang="en-US" sz="1600" dirty="0">
                <a:latin typeface="Amazon Ember Thin" panose="020B0303020204020204" pitchFamily="34" charset="0"/>
                <a:ea typeface="Amazon Ember Thin" panose="020B0303020204020204" pitchFamily="34" charset="0"/>
                <a:cs typeface="Amazon Ember Thin" panose="020B0303020204020204" pitchFamily="34" charset="0"/>
              </a:endParaRPr>
            </a:p>
          </p:txBody>
        </p:sp>
        <p:pic>
          <p:nvPicPr>
            <p:cNvPr id="17" name="Picture 16">
              <a:extLst>
                <a:ext uri="{FF2B5EF4-FFF2-40B4-BE49-F238E27FC236}">
                  <a16:creationId xmlns:a16="http://schemas.microsoft.com/office/drawing/2014/main" id="{09FA086A-CD83-4645-9B82-046B18B555A7}"/>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2604942" y="7452386"/>
              <a:ext cx="736099" cy="440075"/>
            </a:xfrm>
            <a:prstGeom prst="rect">
              <a:avLst/>
            </a:prstGeom>
          </p:spPr>
        </p:pic>
      </p:grpSp>
      <p:sp>
        <p:nvSpPr>
          <p:cNvPr id="9" name="Rectangle 8">
            <a:extLst>
              <a:ext uri="{FF2B5EF4-FFF2-40B4-BE49-F238E27FC236}">
                <a16:creationId xmlns:a16="http://schemas.microsoft.com/office/drawing/2014/main" id="{CC3B86FA-F96C-DB47-99EE-B6F150ECD026}"/>
              </a:ext>
            </a:extLst>
          </p:cNvPr>
          <p:cNvSpPr/>
          <p:nvPr userDrawn="1"/>
        </p:nvSpPr>
        <p:spPr>
          <a:xfrm>
            <a:off x="774545" y="7627086"/>
            <a:ext cx="7625615" cy="215444"/>
          </a:xfrm>
          <a:prstGeom prst="rect">
            <a:avLst/>
          </a:prstGeom>
        </p:spPr>
        <p:txBody>
          <a:bodyPr wrap="square">
            <a:sp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800" b="0" i="0" dirty="0">
                <a:solidFill>
                  <a:schemeClr val="tx1">
                    <a:lumMod val="75000"/>
                  </a:schemeClr>
                </a:solidFill>
                <a:latin typeface="Arial" panose="020B0604020202020204" pitchFamily="34" charset="0"/>
                <a:ea typeface="Amazon Ember" panose="020B0603020204020204" pitchFamily="34" charset="0"/>
                <a:cs typeface="Arial" panose="020B0604020202020204" pitchFamily="34" charset="0"/>
              </a:rPr>
              <a:t>© 2020, Amazon Web Services, Inc. or its affiliates. All rights reserved.</a:t>
            </a:r>
          </a:p>
        </p:txBody>
      </p:sp>
    </p:spTree>
    <p:extLst>
      <p:ext uri="{BB962C8B-B14F-4D97-AF65-F5344CB8AC3E}">
        <p14:creationId xmlns:p14="http://schemas.microsoft.com/office/powerpoint/2010/main" val="347266934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Quote 2 Side">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CCF8BAB-FF97-AC4E-AA99-A31F9B681CC8}"/>
              </a:ext>
            </a:extLst>
          </p:cNvPr>
          <p:cNvPicPr>
            <a:picLocks noChangeAspect="1"/>
          </p:cNvPicPr>
          <p:nvPr userDrawn="1"/>
        </p:nvPicPr>
        <p:blipFill>
          <a:blip r:embed="rId2"/>
          <a:stretch>
            <a:fillRect/>
          </a:stretch>
        </p:blipFill>
        <p:spPr>
          <a:xfrm>
            <a:off x="0" y="-14153"/>
            <a:ext cx="14630400" cy="8229600"/>
          </a:xfrm>
          <a:prstGeom prst="rect">
            <a:avLst/>
          </a:prstGeom>
        </p:spPr>
      </p:pic>
      <p:sp>
        <p:nvSpPr>
          <p:cNvPr id="5" name="Title 4"/>
          <p:cNvSpPr>
            <a:spLocks noGrp="1"/>
          </p:cNvSpPr>
          <p:nvPr>
            <p:ph type="title" hasCustomPrompt="1"/>
          </p:nvPr>
        </p:nvSpPr>
        <p:spPr bwMode="white">
          <a:xfrm>
            <a:off x="373259" y="2670339"/>
            <a:ext cx="9401361" cy="2692450"/>
          </a:xfrm>
        </p:spPr>
        <p:txBody>
          <a:bodyPr lIns="182880"/>
          <a:lstStyle>
            <a:lvl1pPr marL="171450" indent="-171450" algn="l">
              <a:defRPr sz="4800">
                <a:solidFill>
                  <a:schemeClr val="tx1"/>
                </a:solidFill>
              </a:defRPr>
            </a:lvl1pPr>
          </a:lstStyle>
          <a:p>
            <a:r>
              <a:rPr lang="en-US" dirty="0"/>
              <a:t>“Lorem ipsum dolor sit amet, consectetuer adipiscing </a:t>
            </a:r>
            <a:r>
              <a:rPr lang="en-US" dirty="0" err="1"/>
              <a:t>elit</a:t>
            </a:r>
            <a:r>
              <a:rPr lang="en-US" dirty="0"/>
              <a:t>. Maecenas </a:t>
            </a:r>
            <a:r>
              <a:rPr lang="en-US" dirty="0" err="1"/>
              <a:t>porttitor</a:t>
            </a:r>
            <a:r>
              <a:rPr lang="en-US" dirty="0"/>
              <a:t> </a:t>
            </a:r>
            <a:br>
              <a:rPr lang="en-US" dirty="0"/>
            </a:br>
            <a:r>
              <a:rPr lang="en-US" dirty="0" err="1"/>
              <a:t>congue</a:t>
            </a:r>
            <a:r>
              <a:rPr lang="en-US" dirty="0"/>
              <a:t> </a:t>
            </a:r>
            <a:r>
              <a:rPr lang="en-US" dirty="0" err="1"/>
              <a:t>massa</a:t>
            </a:r>
            <a:r>
              <a:rPr lang="en-US" dirty="0"/>
              <a:t>.” </a:t>
            </a:r>
          </a:p>
        </p:txBody>
      </p:sp>
      <p:sp>
        <p:nvSpPr>
          <p:cNvPr id="9" name="Rectangle 8">
            <a:extLst>
              <a:ext uri="{FF2B5EF4-FFF2-40B4-BE49-F238E27FC236}">
                <a16:creationId xmlns:a16="http://schemas.microsoft.com/office/drawing/2014/main" id="{CC3B86FA-F96C-DB47-99EE-B6F150ECD026}"/>
              </a:ext>
            </a:extLst>
          </p:cNvPr>
          <p:cNvSpPr/>
          <p:nvPr userDrawn="1"/>
        </p:nvSpPr>
        <p:spPr>
          <a:xfrm>
            <a:off x="774545" y="7627086"/>
            <a:ext cx="7625615" cy="215444"/>
          </a:xfrm>
          <a:prstGeom prst="rect">
            <a:avLst/>
          </a:prstGeom>
        </p:spPr>
        <p:txBody>
          <a:bodyPr wrap="square">
            <a:sp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800" b="0" i="0" dirty="0">
                <a:solidFill>
                  <a:schemeClr val="tx1">
                    <a:lumMod val="75000"/>
                  </a:schemeClr>
                </a:solidFill>
                <a:latin typeface="Arial" panose="020B0604020202020204" pitchFamily="34" charset="0"/>
                <a:ea typeface="Amazon Ember" panose="020B0603020204020204" pitchFamily="34" charset="0"/>
                <a:cs typeface="Arial" panose="020B0604020202020204" pitchFamily="34" charset="0"/>
              </a:rPr>
              <a:t>© 2020, Amazon Web Services, Inc. or its affiliates. All rights reserved.</a:t>
            </a:r>
          </a:p>
        </p:txBody>
      </p:sp>
    </p:spTree>
    <p:extLst>
      <p:ext uri="{BB962C8B-B14F-4D97-AF65-F5344CB8AC3E}">
        <p14:creationId xmlns:p14="http://schemas.microsoft.com/office/powerpoint/2010/main" val="17109769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Large Message 2">
    <p:bg>
      <p:bgRef idx="1001">
        <a:schemeClr val="bg1"/>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D59A7DC-BAA4-A24C-9BDF-EC03E563DC78}"/>
              </a:ext>
            </a:extLst>
          </p:cNvPr>
          <p:cNvPicPr>
            <a:picLocks noChangeAspect="1"/>
          </p:cNvPicPr>
          <p:nvPr userDrawn="1"/>
        </p:nvPicPr>
        <p:blipFill>
          <a:blip r:embed="rId2"/>
          <a:stretch>
            <a:fillRect/>
          </a:stretch>
        </p:blipFill>
        <p:spPr>
          <a:xfrm>
            <a:off x="0" y="0"/>
            <a:ext cx="14630400" cy="8229600"/>
          </a:xfrm>
          <a:prstGeom prst="rect">
            <a:avLst/>
          </a:prstGeom>
        </p:spPr>
      </p:pic>
      <p:sp>
        <p:nvSpPr>
          <p:cNvPr id="5" name="Title 4"/>
          <p:cNvSpPr>
            <a:spLocks noGrp="1"/>
          </p:cNvSpPr>
          <p:nvPr>
            <p:ph type="title" hasCustomPrompt="1"/>
          </p:nvPr>
        </p:nvSpPr>
        <p:spPr bwMode="white">
          <a:xfrm>
            <a:off x="646529" y="2768575"/>
            <a:ext cx="12910746" cy="2692450"/>
          </a:xfrm>
        </p:spPr>
        <p:txBody>
          <a:bodyPr lIns="182880" anchor="ctr"/>
          <a:lstStyle>
            <a:lvl1pPr marL="171450" indent="-171450" algn="ctr">
              <a:defRPr sz="6000">
                <a:solidFill>
                  <a:schemeClr val="tx1"/>
                </a:solidFill>
              </a:defRPr>
            </a:lvl1pPr>
          </a:lstStyle>
          <a:p>
            <a:r>
              <a:rPr lang="en-US" dirty="0"/>
              <a:t>Lorem ipsum dolor sit amet, consectetuer adipiscing </a:t>
            </a:r>
            <a:r>
              <a:rPr lang="en-US" dirty="0" err="1"/>
              <a:t>elit</a:t>
            </a:r>
            <a:r>
              <a:rPr lang="en-US" dirty="0"/>
              <a:t>. Maecenas </a:t>
            </a:r>
            <a:r>
              <a:rPr lang="en-US" dirty="0" err="1"/>
              <a:t>porttitor</a:t>
            </a:r>
            <a:r>
              <a:rPr lang="en-US" dirty="0"/>
              <a:t> congue </a:t>
            </a:r>
            <a:r>
              <a:rPr lang="en-US" dirty="0" err="1"/>
              <a:t>massa</a:t>
            </a:r>
            <a:r>
              <a:rPr lang="en-US" dirty="0"/>
              <a:t>.</a:t>
            </a:r>
          </a:p>
        </p:txBody>
      </p:sp>
      <p:grpSp>
        <p:nvGrpSpPr>
          <p:cNvPr id="11" name="Group 10">
            <a:extLst>
              <a:ext uri="{FF2B5EF4-FFF2-40B4-BE49-F238E27FC236}">
                <a16:creationId xmlns:a16="http://schemas.microsoft.com/office/drawing/2014/main" id="{78F7B04B-03E6-A643-BE36-CB6A383481CA}"/>
              </a:ext>
            </a:extLst>
          </p:cNvPr>
          <p:cNvGrpSpPr/>
          <p:nvPr userDrawn="1"/>
        </p:nvGrpSpPr>
        <p:grpSpPr>
          <a:xfrm>
            <a:off x="12604942" y="7378370"/>
            <a:ext cx="1707840" cy="535326"/>
            <a:chOff x="12604942" y="7378370"/>
            <a:chExt cx="1707840" cy="535326"/>
          </a:xfrm>
        </p:grpSpPr>
        <p:sp>
          <p:nvSpPr>
            <p:cNvPr id="12" name="TextBox 11">
              <a:extLst>
                <a:ext uri="{FF2B5EF4-FFF2-40B4-BE49-F238E27FC236}">
                  <a16:creationId xmlns:a16="http://schemas.microsoft.com/office/drawing/2014/main" id="{39A1A038-AA28-054A-9504-0EC54ED88ABF}"/>
                </a:ext>
              </a:extLst>
            </p:cNvPr>
            <p:cNvSpPr txBox="1"/>
            <p:nvPr userDrawn="1"/>
          </p:nvSpPr>
          <p:spPr>
            <a:xfrm>
              <a:off x="13341041" y="7575142"/>
              <a:ext cx="971741" cy="338554"/>
            </a:xfrm>
            <a:prstGeom prst="rect">
              <a:avLst/>
            </a:prstGeom>
            <a:noFill/>
          </p:spPr>
          <p:txBody>
            <a:bodyPr wrap="none" rtlCol="0">
              <a:spAutoFit/>
            </a:bodyPr>
            <a:lstStyle/>
            <a:p>
              <a:r>
                <a:rPr lang="en-US" sz="1600" dirty="0">
                  <a:latin typeface="Amazon Ember Thin" panose="020B0303020204020204" pitchFamily="34" charset="0"/>
                  <a:ea typeface="Amazon Ember Thin" panose="020B0303020204020204" pitchFamily="34" charset="0"/>
                  <a:cs typeface="Amazon Ember Thin" panose="020B0303020204020204" pitchFamily="34" charset="0"/>
                </a:rPr>
                <a:t>academy</a:t>
              </a:r>
            </a:p>
          </p:txBody>
        </p:sp>
        <p:sp>
          <p:nvSpPr>
            <p:cNvPr id="13" name="TextBox 12">
              <a:extLst>
                <a:ext uri="{FF2B5EF4-FFF2-40B4-BE49-F238E27FC236}">
                  <a16:creationId xmlns:a16="http://schemas.microsoft.com/office/drawing/2014/main" id="{EEB2F339-A4C7-4440-BD1C-91898C46822A}"/>
                </a:ext>
              </a:extLst>
            </p:cNvPr>
            <p:cNvSpPr txBox="1"/>
            <p:nvPr userDrawn="1"/>
          </p:nvSpPr>
          <p:spPr>
            <a:xfrm>
              <a:off x="13341041" y="7378370"/>
              <a:ext cx="736099" cy="338554"/>
            </a:xfrm>
            <a:prstGeom prst="rect">
              <a:avLst/>
            </a:prstGeom>
            <a:noFill/>
          </p:spPr>
          <p:txBody>
            <a:bodyPr wrap="none" rtlCol="0">
              <a:spAutoFit/>
            </a:bodyPr>
            <a:lstStyle/>
            <a:p>
              <a:r>
                <a:rPr lang="en-US" sz="1600" dirty="0" err="1">
                  <a:latin typeface="Amazon Ember Thin" panose="020B0303020204020204" pitchFamily="34" charset="0"/>
                  <a:ea typeface="Amazon Ember Thin" panose="020B0303020204020204" pitchFamily="34" charset="0"/>
                  <a:cs typeface="Amazon Ember Thin" panose="020B0303020204020204" pitchFamily="34" charset="0"/>
                </a:rPr>
                <a:t>DevAx</a:t>
              </a:r>
              <a:endParaRPr lang="en-US" sz="1600" dirty="0">
                <a:latin typeface="Amazon Ember Thin" panose="020B0303020204020204" pitchFamily="34" charset="0"/>
                <a:ea typeface="Amazon Ember Thin" panose="020B0303020204020204" pitchFamily="34" charset="0"/>
                <a:cs typeface="Amazon Ember Thin" panose="020B0303020204020204" pitchFamily="34" charset="0"/>
              </a:endParaRPr>
            </a:p>
          </p:txBody>
        </p:sp>
        <p:pic>
          <p:nvPicPr>
            <p:cNvPr id="17" name="Picture 16">
              <a:extLst>
                <a:ext uri="{FF2B5EF4-FFF2-40B4-BE49-F238E27FC236}">
                  <a16:creationId xmlns:a16="http://schemas.microsoft.com/office/drawing/2014/main" id="{09FA086A-CD83-4645-9B82-046B18B555A7}"/>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2604942" y="7452386"/>
              <a:ext cx="736099" cy="440075"/>
            </a:xfrm>
            <a:prstGeom prst="rect">
              <a:avLst/>
            </a:prstGeom>
          </p:spPr>
        </p:pic>
      </p:grpSp>
      <p:sp>
        <p:nvSpPr>
          <p:cNvPr id="9" name="Rectangle 8">
            <a:extLst>
              <a:ext uri="{FF2B5EF4-FFF2-40B4-BE49-F238E27FC236}">
                <a16:creationId xmlns:a16="http://schemas.microsoft.com/office/drawing/2014/main" id="{CC3B86FA-F96C-DB47-99EE-B6F150ECD026}"/>
              </a:ext>
            </a:extLst>
          </p:cNvPr>
          <p:cNvSpPr/>
          <p:nvPr userDrawn="1"/>
        </p:nvSpPr>
        <p:spPr>
          <a:xfrm>
            <a:off x="774545" y="7627086"/>
            <a:ext cx="7625615" cy="215444"/>
          </a:xfrm>
          <a:prstGeom prst="rect">
            <a:avLst/>
          </a:prstGeom>
        </p:spPr>
        <p:txBody>
          <a:bodyPr wrap="square">
            <a:sp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800" b="0" i="0" dirty="0">
                <a:solidFill>
                  <a:schemeClr val="tx1">
                    <a:lumMod val="75000"/>
                  </a:schemeClr>
                </a:solidFill>
                <a:latin typeface="Arial" panose="020B0604020202020204" pitchFamily="34" charset="0"/>
                <a:ea typeface="Amazon Ember" panose="020B0603020204020204" pitchFamily="34" charset="0"/>
                <a:cs typeface="Arial" panose="020B0604020202020204" pitchFamily="34" charset="0"/>
              </a:rPr>
              <a:t>© 2020, Amazon Web Services, Inc. or its affiliates. All rights reserved.</a:t>
            </a:r>
          </a:p>
        </p:txBody>
      </p:sp>
    </p:spTree>
    <p:extLst>
      <p:ext uri="{BB962C8B-B14F-4D97-AF65-F5344CB8AC3E}">
        <p14:creationId xmlns:p14="http://schemas.microsoft.com/office/powerpoint/2010/main" val="89217399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Large Message 3">
    <p:bg>
      <p:bgRef idx="1001">
        <a:schemeClr val="bg1"/>
      </p:bgRef>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46CA611B-C6F9-1A47-B751-01A282F42CB9}"/>
              </a:ext>
            </a:extLst>
          </p:cNvPr>
          <p:cNvPicPr>
            <a:picLocks noChangeAspect="1"/>
          </p:cNvPicPr>
          <p:nvPr userDrawn="1"/>
        </p:nvPicPr>
        <p:blipFill>
          <a:blip r:embed="rId2"/>
          <a:stretch>
            <a:fillRect/>
          </a:stretch>
        </p:blipFill>
        <p:spPr>
          <a:xfrm>
            <a:off x="0" y="0"/>
            <a:ext cx="14630400" cy="8229600"/>
          </a:xfrm>
          <a:prstGeom prst="rect">
            <a:avLst/>
          </a:prstGeom>
        </p:spPr>
      </p:pic>
      <p:sp>
        <p:nvSpPr>
          <p:cNvPr id="5" name="Title 4"/>
          <p:cNvSpPr>
            <a:spLocks noGrp="1"/>
          </p:cNvSpPr>
          <p:nvPr>
            <p:ph type="title" hasCustomPrompt="1"/>
          </p:nvPr>
        </p:nvSpPr>
        <p:spPr bwMode="white">
          <a:xfrm>
            <a:off x="646529" y="2768575"/>
            <a:ext cx="12910746" cy="2692450"/>
          </a:xfrm>
        </p:spPr>
        <p:txBody>
          <a:bodyPr lIns="182880"/>
          <a:lstStyle>
            <a:lvl1pPr marL="171450" indent="-171450" algn="ctr">
              <a:defRPr sz="6000">
                <a:solidFill>
                  <a:schemeClr val="tx1"/>
                </a:solidFill>
              </a:defRPr>
            </a:lvl1pPr>
          </a:lstStyle>
          <a:p>
            <a:r>
              <a:rPr lang="en-US" dirty="0"/>
              <a:t>Lorem ipsum dolor sit amet, consectetuer adipiscing </a:t>
            </a:r>
            <a:r>
              <a:rPr lang="en-US" dirty="0" err="1"/>
              <a:t>elit</a:t>
            </a:r>
            <a:r>
              <a:rPr lang="en-US" dirty="0"/>
              <a:t>. Maecenas </a:t>
            </a:r>
            <a:r>
              <a:rPr lang="en-US" dirty="0" err="1"/>
              <a:t>porttitor</a:t>
            </a:r>
            <a:r>
              <a:rPr lang="en-US" dirty="0"/>
              <a:t> congue </a:t>
            </a:r>
            <a:r>
              <a:rPr lang="en-US" dirty="0" err="1"/>
              <a:t>massa</a:t>
            </a:r>
            <a:r>
              <a:rPr lang="en-US" dirty="0"/>
              <a:t>.</a:t>
            </a:r>
          </a:p>
        </p:txBody>
      </p:sp>
      <p:grpSp>
        <p:nvGrpSpPr>
          <p:cNvPr id="11" name="Group 10">
            <a:extLst>
              <a:ext uri="{FF2B5EF4-FFF2-40B4-BE49-F238E27FC236}">
                <a16:creationId xmlns:a16="http://schemas.microsoft.com/office/drawing/2014/main" id="{78F7B04B-03E6-A643-BE36-CB6A383481CA}"/>
              </a:ext>
            </a:extLst>
          </p:cNvPr>
          <p:cNvGrpSpPr/>
          <p:nvPr userDrawn="1"/>
        </p:nvGrpSpPr>
        <p:grpSpPr>
          <a:xfrm>
            <a:off x="12604942" y="7378370"/>
            <a:ext cx="1707840" cy="535326"/>
            <a:chOff x="12604942" y="7378370"/>
            <a:chExt cx="1707840" cy="535326"/>
          </a:xfrm>
        </p:grpSpPr>
        <p:sp>
          <p:nvSpPr>
            <p:cNvPr id="12" name="TextBox 11">
              <a:extLst>
                <a:ext uri="{FF2B5EF4-FFF2-40B4-BE49-F238E27FC236}">
                  <a16:creationId xmlns:a16="http://schemas.microsoft.com/office/drawing/2014/main" id="{39A1A038-AA28-054A-9504-0EC54ED88ABF}"/>
                </a:ext>
              </a:extLst>
            </p:cNvPr>
            <p:cNvSpPr txBox="1"/>
            <p:nvPr userDrawn="1"/>
          </p:nvSpPr>
          <p:spPr>
            <a:xfrm>
              <a:off x="13341041" y="7575142"/>
              <a:ext cx="971741" cy="338554"/>
            </a:xfrm>
            <a:prstGeom prst="rect">
              <a:avLst/>
            </a:prstGeom>
            <a:noFill/>
          </p:spPr>
          <p:txBody>
            <a:bodyPr wrap="none" rtlCol="0">
              <a:spAutoFit/>
            </a:bodyPr>
            <a:lstStyle/>
            <a:p>
              <a:r>
                <a:rPr lang="en-US" sz="1600" dirty="0">
                  <a:latin typeface="Amazon Ember Thin" panose="020B0303020204020204" pitchFamily="34" charset="0"/>
                  <a:ea typeface="Amazon Ember Thin" panose="020B0303020204020204" pitchFamily="34" charset="0"/>
                  <a:cs typeface="Amazon Ember Thin" panose="020B0303020204020204" pitchFamily="34" charset="0"/>
                </a:rPr>
                <a:t>academy</a:t>
              </a:r>
            </a:p>
          </p:txBody>
        </p:sp>
        <p:sp>
          <p:nvSpPr>
            <p:cNvPr id="13" name="TextBox 12">
              <a:extLst>
                <a:ext uri="{FF2B5EF4-FFF2-40B4-BE49-F238E27FC236}">
                  <a16:creationId xmlns:a16="http://schemas.microsoft.com/office/drawing/2014/main" id="{EEB2F339-A4C7-4440-BD1C-91898C46822A}"/>
                </a:ext>
              </a:extLst>
            </p:cNvPr>
            <p:cNvSpPr txBox="1"/>
            <p:nvPr userDrawn="1"/>
          </p:nvSpPr>
          <p:spPr>
            <a:xfrm>
              <a:off x="13341041" y="7378370"/>
              <a:ext cx="736099" cy="338554"/>
            </a:xfrm>
            <a:prstGeom prst="rect">
              <a:avLst/>
            </a:prstGeom>
            <a:noFill/>
          </p:spPr>
          <p:txBody>
            <a:bodyPr wrap="none" rtlCol="0">
              <a:spAutoFit/>
            </a:bodyPr>
            <a:lstStyle/>
            <a:p>
              <a:r>
                <a:rPr lang="en-US" sz="1600" dirty="0" err="1">
                  <a:latin typeface="Amazon Ember Thin" panose="020B0303020204020204" pitchFamily="34" charset="0"/>
                  <a:ea typeface="Amazon Ember Thin" panose="020B0303020204020204" pitchFamily="34" charset="0"/>
                  <a:cs typeface="Amazon Ember Thin" panose="020B0303020204020204" pitchFamily="34" charset="0"/>
                </a:rPr>
                <a:t>DevAx</a:t>
              </a:r>
              <a:endParaRPr lang="en-US" sz="1600" dirty="0">
                <a:latin typeface="Amazon Ember Thin" panose="020B0303020204020204" pitchFamily="34" charset="0"/>
                <a:ea typeface="Amazon Ember Thin" panose="020B0303020204020204" pitchFamily="34" charset="0"/>
                <a:cs typeface="Amazon Ember Thin" panose="020B0303020204020204" pitchFamily="34" charset="0"/>
              </a:endParaRPr>
            </a:p>
          </p:txBody>
        </p:sp>
        <p:pic>
          <p:nvPicPr>
            <p:cNvPr id="17" name="Picture 16">
              <a:extLst>
                <a:ext uri="{FF2B5EF4-FFF2-40B4-BE49-F238E27FC236}">
                  <a16:creationId xmlns:a16="http://schemas.microsoft.com/office/drawing/2014/main" id="{09FA086A-CD83-4645-9B82-046B18B555A7}"/>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2604942" y="7452386"/>
              <a:ext cx="736099" cy="440075"/>
            </a:xfrm>
            <a:prstGeom prst="rect">
              <a:avLst/>
            </a:prstGeom>
          </p:spPr>
        </p:pic>
      </p:grpSp>
      <p:sp>
        <p:nvSpPr>
          <p:cNvPr id="9" name="Rectangle 8">
            <a:extLst>
              <a:ext uri="{FF2B5EF4-FFF2-40B4-BE49-F238E27FC236}">
                <a16:creationId xmlns:a16="http://schemas.microsoft.com/office/drawing/2014/main" id="{CC3B86FA-F96C-DB47-99EE-B6F150ECD026}"/>
              </a:ext>
            </a:extLst>
          </p:cNvPr>
          <p:cNvSpPr/>
          <p:nvPr userDrawn="1"/>
        </p:nvSpPr>
        <p:spPr>
          <a:xfrm>
            <a:off x="774545" y="7627086"/>
            <a:ext cx="7625615" cy="215444"/>
          </a:xfrm>
          <a:prstGeom prst="rect">
            <a:avLst/>
          </a:prstGeom>
        </p:spPr>
        <p:txBody>
          <a:bodyPr wrap="square">
            <a:sp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800" b="0" i="0" dirty="0">
                <a:solidFill>
                  <a:schemeClr val="tx1">
                    <a:lumMod val="75000"/>
                  </a:schemeClr>
                </a:solidFill>
                <a:latin typeface="Arial" panose="020B0604020202020204" pitchFamily="34" charset="0"/>
                <a:ea typeface="Amazon Ember" panose="020B0603020204020204" pitchFamily="34" charset="0"/>
                <a:cs typeface="Arial" panose="020B0604020202020204" pitchFamily="34" charset="0"/>
              </a:rPr>
              <a:t>© 2020, Amazon Web Services, Inc. or its affiliates. All rights reserved.</a:t>
            </a:r>
          </a:p>
        </p:txBody>
      </p:sp>
    </p:spTree>
    <p:extLst>
      <p:ext uri="{BB962C8B-B14F-4D97-AF65-F5344CB8AC3E}">
        <p14:creationId xmlns:p14="http://schemas.microsoft.com/office/powerpoint/2010/main" val="412340476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sp>
        <p:nvSpPr>
          <p:cNvPr id="2" name="Title 1"/>
          <p:cNvSpPr>
            <a:spLocks noGrp="1"/>
          </p:cNvSpPr>
          <p:nvPr>
            <p:ph type="title"/>
          </p:nvPr>
        </p:nvSpPr>
        <p:spPr>
          <a:xfrm>
            <a:off x="719681" y="222478"/>
            <a:ext cx="13688304" cy="1079598"/>
          </a:xfrm>
        </p:spPr>
        <p:txBody>
          <a:bodyPr/>
          <a:lstStyle/>
          <a:p>
            <a:r>
              <a:rPr lang="en-GB"/>
              <a:t>Click to edit Master title style</a:t>
            </a:r>
            <a:endParaRPr lang="en-US" dirty="0"/>
          </a:p>
        </p:txBody>
      </p:sp>
      <p:sp>
        <p:nvSpPr>
          <p:cNvPr id="5" name="Rectangle 4">
            <a:extLst>
              <a:ext uri="{FF2B5EF4-FFF2-40B4-BE49-F238E27FC236}">
                <a16:creationId xmlns:a16="http://schemas.microsoft.com/office/drawing/2014/main" id="{5F6FC264-759F-0D42-A334-3050D4313DF0}"/>
              </a:ext>
            </a:extLst>
          </p:cNvPr>
          <p:cNvSpPr/>
          <p:nvPr userDrawn="1"/>
        </p:nvSpPr>
        <p:spPr>
          <a:xfrm>
            <a:off x="774545" y="7627086"/>
            <a:ext cx="7625615" cy="215444"/>
          </a:xfrm>
          <a:prstGeom prst="rect">
            <a:avLst/>
          </a:prstGeom>
        </p:spPr>
        <p:txBody>
          <a:bodyPr wrap="square">
            <a:sp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800" b="0" i="0" dirty="0">
                <a:solidFill>
                  <a:schemeClr val="tx1">
                    <a:lumMod val="75000"/>
                  </a:schemeClr>
                </a:solidFill>
                <a:latin typeface="Arial" panose="020B0604020202020204" pitchFamily="34" charset="0"/>
                <a:ea typeface="Amazon Ember" panose="020B0603020204020204" pitchFamily="34" charset="0"/>
                <a:cs typeface="Arial" panose="020B0604020202020204" pitchFamily="34" charset="0"/>
              </a:rPr>
              <a:t>© 2020, Amazon Web Services, Inc. or its affiliates. All rights reserved.</a:t>
            </a:r>
          </a:p>
        </p:txBody>
      </p:sp>
    </p:spTree>
    <p:extLst>
      <p:ext uri="{BB962C8B-B14F-4D97-AF65-F5344CB8AC3E}">
        <p14:creationId xmlns:p14="http://schemas.microsoft.com/office/powerpoint/2010/main" val="3740892404"/>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Empty with logo">
    <p:bg>
      <p:bgRef idx="1001">
        <a:schemeClr val="bg1"/>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2C1425E-8AD6-3E4F-A138-05B27E12A958}"/>
              </a:ext>
            </a:extLst>
          </p:cNvPr>
          <p:cNvPicPr>
            <a:picLocks noChangeAspect="1"/>
          </p:cNvPicPr>
          <p:nvPr userDrawn="1"/>
        </p:nvPicPr>
        <p:blipFill>
          <a:blip r:embed="rId2"/>
          <a:stretch>
            <a:fillRect/>
          </a:stretch>
        </p:blipFill>
        <p:spPr>
          <a:xfrm>
            <a:off x="0" y="0"/>
            <a:ext cx="14630400" cy="8229600"/>
          </a:xfrm>
          <a:prstGeom prst="rect">
            <a:avLst/>
          </a:prstGeom>
        </p:spPr>
      </p:pic>
      <p:grpSp>
        <p:nvGrpSpPr>
          <p:cNvPr id="11" name="Group 10">
            <a:extLst>
              <a:ext uri="{FF2B5EF4-FFF2-40B4-BE49-F238E27FC236}">
                <a16:creationId xmlns:a16="http://schemas.microsoft.com/office/drawing/2014/main" id="{78F7B04B-03E6-A643-BE36-CB6A383481CA}"/>
              </a:ext>
            </a:extLst>
          </p:cNvPr>
          <p:cNvGrpSpPr/>
          <p:nvPr userDrawn="1"/>
        </p:nvGrpSpPr>
        <p:grpSpPr>
          <a:xfrm>
            <a:off x="12604942" y="7378370"/>
            <a:ext cx="1707840" cy="535326"/>
            <a:chOff x="12604942" y="7378370"/>
            <a:chExt cx="1707840" cy="535326"/>
          </a:xfrm>
        </p:grpSpPr>
        <p:sp>
          <p:nvSpPr>
            <p:cNvPr id="12" name="TextBox 11">
              <a:extLst>
                <a:ext uri="{FF2B5EF4-FFF2-40B4-BE49-F238E27FC236}">
                  <a16:creationId xmlns:a16="http://schemas.microsoft.com/office/drawing/2014/main" id="{39A1A038-AA28-054A-9504-0EC54ED88ABF}"/>
                </a:ext>
              </a:extLst>
            </p:cNvPr>
            <p:cNvSpPr txBox="1"/>
            <p:nvPr userDrawn="1"/>
          </p:nvSpPr>
          <p:spPr>
            <a:xfrm>
              <a:off x="13341041" y="7575142"/>
              <a:ext cx="971741" cy="338554"/>
            </a:xfrm>
            <a:prstGeom prst="rect">
              <a:avLst/>
            </a:prstGeom>
            <a:noFill/>
          </p:spPr>
          <p:txBody>
            <a:bodyPr wrap="none" rtlCol="0">
              <a:spAutoFit/>
            </a:bodyPr>
            <a:lstStyle/>
            <a:p>
              <a:r>
                <a:rPr lang="en-US" sz="1600" dirty="0">
                  <a:latin typeface="Amazon Ember Thin" panose="020B0303020204020204" pitchFamily="34" charset="0"/>
                  <a:ea typeface="Amazon Ember Thin" panose="020B0303020204020204" pitchFamily="34" charset="0"/>
                  <a:cs typeface="Amazon Ember Thin" panose="020B0303020204020204" pitchFamily="34" charset="0"/>
                </a:rPr>
                <a:t>academy</a:t>
              </a:r>
            </a:p>
          </p:txBody>
        </p:sp>
        <p:sp>
          <p:nvSpPr>
            <p:cNvPr id="13" name="TextBox 12">
              <a:extLst>
                <a:ext uri="{FF2B5EF4-FFF2-40B4-BE49-F238E27FC236}">
                  <a16:creationId xmlns:a16="http://schemas.microsoft.com/office/drawing/2014/main" id="{EEB2F339-A4C7-4440-BD1C-91898C46822A}"/>
                </a:ext>
              </a:extLst>
            </p:cNvPr>
            <p:cNvSpPr txBox="1"/>
            <p:nvPr userDrawn="1"/>
          </p:nvSpPr>
          <p:spPr>
            <a:xfrm>
              <a:off x="13341041" y="7378370"/>
              <a:ext cx="736099" cy="338554"/>
            </a:xfrm>
            <a:prstGeom prst="rect">
              <a:avLst/>
            </a:prstGeom>
            <a:noFill/>
          </p:spPr>
          <p:txBody>
            <a:bodyPr wrap="none" rtlCol="0">
              <a:spAutoFit/>
            </a:bodyPr>
            <a:lstStyle/>
            <a:p>
              <a:r>
                <a:rPr lang="en-US" sz="1600" dirty="0" err="1">
                  <a:latin typeface="Amazon Ember Thin" panose="020B0303020204020204" pitchFamily="34" charset="0"/>
                  <a:ea typeface="Amazon Ember Thin" panose="020B0303020204020204" pitchFamily="34" charset="0"/>
                  <a:cs typeface="Amazon Ember Thin" panose="020B0303020204020204" pitchFamily="34" charset="0"/>
                </a:rPr>
                <a:t>DevAx</a:t>
              </a:r>
              <a:endParaRPr lang="en-US" sz="1600" dirty="0">
                <a:latin typeface="Amazon Ember Thin" panose="020B0303020204020204" pitchFamily="34" charset="0"/>
                <a:ea typeface="Amazon Ember Thin" panose="020B0303020204020204" pitchFamily="34" charset="0"/>
                <a:cs typeface="Amazon Ember Thin" panose="020B0303020204020204" pitchFamily="34" charset="0"/>
              </a:endParaRPr>
            </a:p>
          </p:txBody>
        </p:sp>
        <p:pic>
          <p:nvPicPr>
            <p:cNvPr id="17" name="Picture 16">
              <a:extLst>
                <a:ext uri="{FF2B5EF4-FFF2-40B4-BE49-F238E27FC236}">
                  <a16:creationId xmlns:a16="http://schemas.microsoft.com/office/drawing/2014/main" id="{09FA086A-CD83-4645-9B82-046B18B555A7}"/>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2604942" y="7452386"/>
              <a:ext cx="736099" cy="440075"/>
            </a:xfrm>
            <a:prstGeom prst="rect">
              <a:avLst/>
            </a:prstGeom>
          </p:spPr>
        </p:pic>
      </p:grpSp>
      <p:sp>
        <p:nvSpPr>
          <p:cNvPr id="9" name="Rectangle 8">
            <a:extLst>
              <a:ext uri="{FF2B5EF4-FFF2-40B4-BE49-F238E27FC236}">
                <a16:creationId xmlns:a16="http://schemas.microsoft.com/office/drawing/2014/main" id="{CC3B86FA-F96C-DB47-99EE-B6F150ECD026}"/>
              </a:ext>
            </a:extLst>
          </p:cNvPr>
          <p:cNvSpPr/>
          <p:nvPr userDrawn="1"/>
        </p:nvSpPr>
        <p:spPr>
          <a:xfrm>
            <a:off x="774545" y="7627086"/>
            <a:ext cx="7625615" cy="215444"/>
          </a:xfrm>
          <a:prstGeom prst="rect">
            <a:avLst/>
          </a:prstGeom>
        </p:spPr>
        <p:txBody>
          <a:bodyPr wrap="square">
            <a:sp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800" b="0" i="0" dirty="0">
                <a:solidFill>
                  <a:schemeClr val="tx1">
                    <a:lumMod val="75000"/>
                  </a:schemeClr>
                </a:solidFill>
                <a:latin typeface="Arial" panose="020B0604020202020204" pitchFamily="34" charset="0"/>
                <a:ea typeface="Amazon Ember" panose="020B0603020204020204" pitchFamily="34" charset="0"/>
                <a:cs typeface="Arial" panose="020B0604020202020204" pitchFamily="34" charset="0"/>
              </a:rPr>
              <a:t>© 2020, Amazon Web Services, Inc. or its affiliates. All rights reserved.</a:t>
            </a:r>
          </a:p>
        </p:txBody>
      </p:sp>
    </p:spTree>
    <p:extLst>
      <p:ext uri="{BB962C8B-B14F-4D97-AF65-F5344CB8AC3E}">
        <p14:creationId xmlns:p14="http://schemas.microsoft.com/office/powerpoint/2010/main" val="3936658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1_Thank_You">
    <p:spTree>
      <p:nvGrpSpPr>
        <p:cNvPr id="1" name=""/>
        <p:cNvGrpSpPr/>
        <p:nvPr/>
      </p:nvGrpSpPr>
      <p:grpSpPr>
        <a:xfrm>
          <a:off x="0" y="0"/>
          <a:ext cx="0" cy="0"/>
          <a:chOff x="0" y="0"/>
          <a:chExt cx="0" cy="0"/>
        </a:xfrm>
      </p:grpSpPr>
      <p:pic>
        <p:nvPicPr>
          <p:cNvPr id="10" name="Picture 9" descr="A picture containing electronics&#10;&#10;Description automatically generated">
            <a:extLst>
              <a:ext uri="{FF2B5EF4-FFF2-40B4-BE49-F238E27FC236}">
                <a16:creationId xmlns:a16="http://schemas.microsoft.com/office/drawing/2014/main" id="{AD7649E2-DF39-2745-86FA-4957286FFCD1}"/>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0" y="2008"/>
            <a:ext cx="14630400" cy="8225584"/>
          </a:xfrm>
          <a:prstGeom prst="rect">
            <a:avLst/>
          </a:prstGeom>
        </p:spPr>
      </p:pic>
      <p:sp>
        <p:nvSpPr>
          <p:cNvPr id="7" name="Text Placeholder 2">
            <a:extLst>
              <a:ext uri="{FF2B5EF4-FFF2-40B4-BE49-F238E27FC236}">
                <a16:creationId xmlns:a16="http://schemas.microsoft.com/office/drawing/2014/main" id="{267E3236-3BFA-49FE-817B-CDA727884803}"/>
              </a:ext>
            </a:extLst>
          </p:cNvPr>
          <p:cNvSpPr>
            <a:spLocks noGrp="1"/>
          </p:cNvSpPr>
          <p:nvPr>
            <p:ph type="body" sz="quarter" idx="14" hasCustomPrompt="1"/>
          </p:nvPr>
        </p:nvSpPr>
        <p:spPr bwMode="white">
          <a:xfrm>
            <a:off x="774545" y="4235192"/>
            <a:ext cx="6130439" cy="1665514"/>
          </a:xfrm>
        </p:spPr>
        <p:txBody>
          <a:bodyPr lIns="182880" tIns="146304" bIns="146304">
            <a:noAutofit/>
          </a:bodyPr>
          <a:lstStyle>
            <a:lvl1pPr marL="0" indent="0">
              <a:spcBef>
                <a:spcPts val="0"/>
              </a:spcBef>
              <a:buNone/>
              <a:defRPr lang="en-US" sz="2800" b="0" kern="1200" spc="0" baseline="0" dirty="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marL="0" marR="0" lvl="0" indent="0" algn="l" defTabSz="1097278" rtl="0" eaLnBrk="1" fontAlgn="auto" latinLnBrk="0" hangingPunct="1">
              <a:lnSpc>
                <a:spcPct val="90000"/>
              </a:lnSpc>
              <a:spcBef>
                <a:spcPct val="20000"/>
              </a:spcBef>
              <a:spcAft>
                <a:spcPts val="0"/>
              </a:spcAft>
              <a:buClrTx/>
              <a:buSzPct val="90000"/>
              <a:buFont typeface="Arial" pitchFamily="34" charset="0"/>
              <a:buNone/>
              <a:tabLst/>
            </a:pPr>
            <a:r>
              <a:rPr lang="en-US" dirty="0"/>
              <a:t>Speaker Name</a:t>
            </a:r>
          </a:p>
          <a:p>
            <a:pPr marL="0" marR="0" lvl="0" indent="0" algn="l" defTabSz="1097278" rtl="0" eaLnBrk="1" fontAlgn="auto" latinLnBrk="0" hangingPunct="1">
              <a:lnSpc>
                <a:spcPct val="90000"/>
              </a:lnSpc>
              <a:spcBef>
                <a:spcPct val="20000"/>
              </a:spcBef>
              <a:spcAft>
                <a:spcPts val="0"/>
              </a:spcAft>
              <a:buClrTx/>
              <a:buSzPct val="90000"/>
              <a:buFont typeface="Arial" pitchFamily="34" charset="0"/>
              <a:buNone/>
              <a:tabLst/>
            </a:pPr>
            <a:r>
              <a:rPr lang="en-US" dirty="0"/>
              <a:t>Contact information</a:t>
            </a:r>
          </a:p>
        </p:txBody>
      </p:sp>
      <p:sp>
        <p:nvSpPr>
          <p:cNvPr id="12" name="TextBox 11">
            <a:extLst>
              <a:ext uri="{FF2B5EF4-FFF2-40B4-BE49-F238E27FC236}">
                <a16:creationId xmlns:a16="http://schemas.microsoft.com/office/drawing/2014/main" id="{630B8BD6-A711-4A2B-B746-1B6F5FF44CFA}"/>
              </a:ext>
            </a:extLst>
          </p:cNvPr>
          <p:cNvSpPr txBox="1"/>
          <p:nvPr userDrawn="1"/>
        </p:nvSpPr>
        <p:spPr bwMode="white">
          <a:xfrm>
            <a:off x="684213" y="2209619"/>
            <a:ext cx="11975593" cy="1905181"/>
          </a:xfrm>
          <a:prstGeom prst="rect">
            <a:avLst/>
          </a:prstGeom>
          <a:noFill/>
        </p:spPr>
        <p:txBody>
          <a:bodyPr vert="horz" wrap="square" lIns="182880" tIns="91440" rIns="146304" bIns="91440" rtlCol="0" anchor="t" anchorCtr="0">
            <a:noAutofit/>
          </a:bodyPr>
          <a:lstStyle>
            <a:lvl1pPr defTabSz="1097278">
              <a:lnSpc>
                <a:spcPct val="90000"/>
              </a:lnSpc>
              <a:spcBef>
                <a:spcPct val="0"/>
              </a:spcBef>
              <a:buNone/>
              <a:defRPr lang="en-US" sz="6600" b="0" cap="none" spc="-118" baseline="0" dirty="0" smtClean="0">
                <a:ln w="3175">
                  <a:noFill/>
                </a:ln>
                <a:solidFill>
                  <a:schemeClr val="bg1"/>
                </a:solidFill>
                <a:effectLst/>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lvl="0"/>
            <a:r>
              <a:rPr lang="en-US" sz="11500" b="0" i="0" dirty="0">
                <a:solidFill>
                  <a:schemeClr val="tx1"/>
                </a:solidFill>
                <a:latin typeface="Amazon Ember Thin" panose="020B0303020204020204" pitchFamily="34" charset="0"/>
                <a:ea typeface="Amazon Ember Thin" panose="020B0303020204020204" pitchFamily="34" charset="0"/>
                <a:cs typeface="Amazon Ember Thin" panose="020B0303020204020204" pitchFamily="34" charset="0"/>
              </a:rPr>
              <a:t>Thank you!</a:t>
            </a:r>
          </a:p>
        </p:txBody>
      </p:sp>
      <p:grpSp>
        <p:nvGrpSpPr>
          <p:cNvPr id="2" name="Group 1">
            <a:extLst>
              <a:ext uri="{FF2B5EF4-FFF2-40B4-BE49-F238E27FC236}">
                <a16:creationId xmlns:a16="http://schemas.microsoft.com/office/drawing/2014/main" id="{F2B8A8BA-58C0-9544-B7CD-D2C93D874E4F}"/>
              </a:ext>
            </a:extLst>
          </p:cNvPr>
          <p:cNvGrpSpPr/>
          <p:nvPr userDrawn="1"/>
        </p:nvGrpSpPr>
        <p:grpSpPr>
          <a:xfrm>
            <a:off x="12604942" y="7378370"/>
            <a:ext cx="1707840" cy="535326"/>
            <a:chOff x="12604942" y="7378370"/>
            <a:chExt cx="1707840" cy="535326"/>
          </a:xfrm>
        </p:grpSpPr>
        <p:sp>
          <p:nvSpPr>
            <p:cNvPr id="16" name="TextBox 15">
              <a:extLst>
                <a:ext uri="{FF2B5EF4-FFF2-40B4-BE49-F238E27FC236}">
                  <a16:creationId xmlns:a16="http://schemas.microsoft.com/office/drawing/2014/main" id="{AB87F931-5CC8-CA4C-A426-3231DA3186F9}"/>
                </a:ext>
              </a:extLst>
            </p:cNvPr>
            <p:cNvSpPr txBox="1"/>
            <p:nvPr userDrawn="1"/>
          </p:nvSpPr>
          <p:spPr>
            <a:xfrm>
              <a:off x="13341041" y="7575142"/>
              <a:ext cx="971741" cy="338554"/>
            </a:xfrm>
            <a:prstGeom prst="rect">
              <a:avLst/>
            </a:prstGeom>
            <a:noFill/>
          </p:spPr>
          <p:txBody>
            <a:bodyPr wrap="none" rtlCol="0">
              <a:spAutoFit/>
            </a:bodyPr>
            <a:lstStyle/>
            <a:p>
              <a:r>
                <a:rPr lang="en-US" sz="1600" dirty="0">
                  <a:latin typeface="Amazon Ember Thin" panose="020B0303020204020204" pitchFamily="34" charset="0"/>
                  <a:ea typeface="Amazon Ember Thin" panose="020B0303020204020204" pitchFamily="34" charset="0"/>
                  <a:cs typeface="Amazon Ember Thin" panose="020B0303020204020204" pitchFamily="34" charset="0"/>
                </a:rPr>
                <a:t>academy</a:t>
              </a:r>
            </a:p>
          </p:txBody>
        </p:sp>
        <p:sp>
          <p:nvSpPr>
            <p:cNvPr id="17" name="TextBox 16">
              <a:extLst>
                <a:ext uri="{FF2B5EF4-FFF2-40B4-BE49-F238E27FC236}">
                  <a16:creationId xmlns:a16="http://schemas.microsoft.com/office/drawing/2014/main" id="{7EF98060-3F23-D14B-BD36-646A1A411513}"/>
                </a:ext>
              </a:extLst>
            </p:cNvPr>
            <p:cNvSpPr txBox="1"/>
            <p:nvPr userDrawn="1"/>
          </p:nvSpPr>
          <p:spPr>
            <a:xfrm>
              <a:off x="13341041" y="7378370"/>
              <a:ext cx="736099" cy="338554"/>
            </a:xfrm>
            <a:prstGeom prst="rect">
              <a:avLst/>
            </a:prstGeom>
            <a:noFill/>
          </p:spPr>
          <p:txBody>
            <a:bodyPr wrap="none" rtlCol="0">
              <a:spAutoFit/>
            </a:bodyPr>
            <a:lstStyle/>
            <a:p>
              <a:r>
                <a:rPr lang="en-US" sz="1600" dirty="0" err="1">
                  <a:latin typeface="Amazon Ember Thin" panose="020B0303020204020204" pitchFamily="34" charset="0"/>
                  <a:ea typeface="Amazon Ember Thin" panose="020B0303020204020204" pitchFamily="34" charset="0"/>
                  <a:cs typeface="Amazon Ember Thin" panose="020B0303020204020204" pitchFamily="34" charset="0"/>
                </a:rPr>
                <a:t>DevAx</a:t>
              </a:r>
              <a:endParaRPr lang="en-US" sz="1600" dirty="0">
                <a:latin typeface="Amazon Ember Thin" panose="020B0303020204020204" pitchFamily="34" charset="0"/>
                <a:ea typeface="Amazon Ember Thin" panose="020B0303020204020204" pitchFamily="34" charset="0"/>
                <a:cs typeface="Amazon Ember Thin" panose="020B0303020204020204" pitchFamily="34" charset="0"/>
              </a:endParaRPr>
            </a:p>
          </p:txBody>
        </p:sp>
        <p:pic>
          <p:nvPicPr>
            <p:cNvPr id="13" name="Picture 12">
              <a:extLst>
                <a:ext uri="{FF2B5EF4-FFF2-40B4-BE49-F238E27FC236}">
                  <a16:creationId xmlns:a16="http://schemas.microsoft.com/office/drawing/2014/main" id="{5F7CB561-E74D-4045-8DB0-C797C23F11B4}"/>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2604942" y="7452386"/>
              <a:ext cx="736099" cy="440075"/>
            </a:xfrm>
            <a:prstGeom prst="rect">
              <a:avLst/>
            </a:prstGeom>
          </p:spPr>
        </p:pic>
      </p:grpSp>
      <p:sp>
        <p:nvSpPr>
          <p:cNvPr id="9" name="Rectangle 8">
            <a:extLst>
              <a:ext uri="{FF2B5EF4-FFF2-40B4-BE49-F238E27FC236}">
                <a16:creationId xmlns:a16="http://schemas.microsoft.com/office/drawing/2014/main" id="{5E1B04FD-70CC-1844-842C-83FF0551E5FE}"/>
              </a:ext>
            </a:extLst>
          </p:cNvPr>
          <p:cNvSpPr/>
          <p:nvPr userDrawn="1"/>
        </p:nvSpPr>
        <p:spPr>
          <a:xfrm>
            <a:off x="774545" y="7627086"/>
            <a:ext cx="7625615" cy="215444"/>
          </a:xfrm>
          <a:prstGeom prst="rect">
            <a:avLst/>
          </a:prstGeom>
        </p:spPr>
        <p:txBody>
          <a:bodyPr wrap="square">
            <a:sp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800" b="0" i="0" dirty="0">
                <a:solidFill>
                  <a:schemeClr val="tx1">
                    <a:lumMod val="75000"/>
                  </a:schemeClr>
                </a:solidFill>
                <a:latin typeface="Arial" panose="020B0604020202020204" pitchFamily="34" charset="0"/>
                <a:ea typeface="Amazon Ember" panose="020B0603020204020204" pitchFamily="34" charset="0"/>
                <a:cs typeface="Arial" panose="020B0604020202020204" pitchFamily="34" charset="0"/>
              </a:rPr>
              <a:t>© 2020, Amazon Web Services, Inc. or its affiliates. All rights reserved.</a:t>
            </a:r>
          </a:p>
        </p:txBody>
      </p:sp>
    </p:spTree>
    <p:extLst>
      <p:ext uri="{BB962C8B-B14F-4D97-AF65-F5344CB8AC3E}">
        <p14:creationId xmlns:p14="http://schemas.microsoft.com/office/powerpoint/2010/main" val="1625232834"/>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Blank no logo">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F2B8A8BA-58C0-9544-B7CD-D2C93D874E4F}"/>
              </a:ext>
            </a:extLst>
          </p:cNvPr>
          <p:cNvGrpSpPr/>
          <p:nvPr userDrawn="1"/>
        </p:nvGrpSpPr>
        <p:grpSpPr>
          <a:xfrm>
            <a:off x="12604942" y="7378370"/>
            <a:ext cx="1707840" cy="535326"/>
            <a:chOff x="12604942" y="7378370"/>
            <a:chExt cx="1707840" cy="535326"/>
          </a:xfrm>
        </p:grpSpPr>
        <p:sp>
          <p:nvSpPr>
            <p:cNvPr id="16" name="TextBox 15">
              <a:extLst>
                <a:ext uri="{FF2B5EF4-FFF2-40B4-BE49-F238E27FC236}">
                  <a16:creationId xmlns:a16="http://schemas.microsoft.com/office/drawing/2014/main" id="{AB87F931-5CC8-CA4C-A426-3231DA3186F9}"/>
                </a:ext>
              </a:extLst>
            </p:cNvPr>
            <p:cNvSpPr txBox="1"/>
            <p:nvPr userDrawn="1"/>
          </p:nvSpPr>
          <p:spPr>
            <a:xfrm>
              <a:off x="13341041" y="7575142"/>
              <a:ext cx="971741" cy="338554"/>
            </a:xfrm>
            <a:prstGeom prst="rect">
              <a:avLst/>
            </a:prstGeom>
            <a:noFill/>
          </p:spPr>
          <p:txBody>
            <a:bodyPr wrap="none" rtlCol="0">
              <a:spAutoFit/>
            </a:bodyPr>
            <a:lstStyle/>
            <a:p>
              <a:r>
                <a:rPr lang="en-US" sz="1600" dirty="0">
                  <a:latin typeface="Amazon Ember Thin" panose="020B0303020204020204" pitchFamily="34" charset="0"/>
                  <a:ea typeface="Amazon Ember Thin" panose="020B0303020204020204" pitchFamily="34" charset="0"/>
                  <a:cs typeface="Amazon Ember Thin" panose="020B0303020204020204" pitchFamily="34" charset="0"/>
                </a:rPr>
                <a:t>academy</a:t>
              </a:r>
            </a:p>
          </p:txBody>
        </p:sp>
        <p:sp>
          <p:nvSpPr>
            <p:cNvPr id="17" name="TextBox 16">
              <a:extLst>
                <a:ext uri="{FF2B5EF4-FFF2-40B4-BE49-F238E27FC236}">
                  <a16:creationId xmlns:a16="http://schemas.microsoft.com/office/drawing/2014/main" id="{7EF98060-3F23-D14B-BD36-646A1A411513}"/>
                </a:ext>
              </a:extLst>
            </p:cNvPr>
            <p:cNvSpPr txBox="1"/>
            <p:nvPr userDrawn="1"/>
          </p:nvSpPr>
          <p:spPr>
            <a:xfrm>
              <a:off x="13341041" y="7378370"/>
              <a:ext cx="736099" cy="338554"/>
            </a:xfrm>
            <a:prstGeom prst="rect">
              <a:avLst/>
            </a:prstGeom>
            <a:noFill/>
          </p:spPr>
          <p:txBody>
            <a:bodyPr wrap="none" rtlCol="0">
              <a:spAutoFit/>
            </a:bodyPr>
            <a:lstStyle/>
            <a:p>
              <a:r>
                <a:rPr lang="en-US" sz="1600" dirty="0" err="1">
                  <a:latin typeface="Amazon Ember Thin" panose="020B0303020204020204" pitchFamily="34" charset="0"/>
                  <a:ea typeface="Amazon Ember Thin" panose="020B0303020204020204" pitchFamily="34" charset="0"/>
                  <a:cs typeface="Amazon Ember Thin" panose="020B0303020204020204" pitchFamily="34" charset="0"/>
                </a:rPr>
                <a:t>DevAx</a:t>
              </a:r>
              <a:endParaRPr lang="en-US" sz="1600" dirty="0">
                <a:latin typeface="Amazon Ember Thin" panose="020B0303020204020204" pitchFamily="34" charset="0"/>
                <a:ea typeface="Amazon Ember Thin" panose="020B0303020204020204" pitchFamily="34" charset="0"/>
                <a:cs typeface="Amazon Ember Thin" panose="020B0303020204020204" pitchFamily="34" charset="0"/>
              </a:endParaRPr>
            </a:p>
          </p:txBody>
        </p:sp>
        <p:pic>
          <p:nvPicPr>
            <p:cNvPr id="13" name="Picture 12">
              <a:extLst>
                <a:ext uri="{FF2B5EF4-FFF2-40B4-BE49-F238E27FC236}">
                  <a16:creationId xmlns:a16="http://schemas.microsoft.com/office/drawing/2014/main" id="{5F7CB561-E74D-4045-8DB0-C797C23F11B4}"/>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2604942" y="7452386"/>
              <a:ext cx="736099" cy="440075"/>
            </a:xfrm>
            <a:prstGeom prst="rect">
              <a:avLst/>
            </a:prstGeom>
          </p:spPr>
        </p:pic>
      </p:grpSp>
      <p:sp>
        <p:nvSpPr>
          <p:cNvPr id="9" name="Rectangle 8">
            <a:extLst>
              <a:ext uri="{FF2B5EF4-FFF2-40B4-BE49-F238E27FC236}">
                <a16:creationId xmlns:a16="http://schemas.microsoft.com/office/drawing/2014/main" id="{5E1B04FD-70CC-1844-842C-83FF0551E5FE}"/>
              </a:ext>
            </a:extLst>
          </p:cNvPr>
          <p:cNvSpPr/>
          <p:nvPr userDrawn="1"/>
        </p:nvSpPr>
        <p:spPr>
          <a:xfrm>
            <a:off x="774545" y="7627086"/>
            <a:ext cx="7625615" cy="215444"/>
          </a:xfrm>
          <a:prstGeom prst="rect">
            <a:avLst/>
          </a:prstGeom>
        </p:spPr>
        <p:txBody>
          <a:bodyPr wrap="square">
            <a:sp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800" b="0" i="0" dirty="0">
                <a:solidFill>
                  <a:schemeClr val="tx1">
                    <a:lumMod val="75000"/>
                  </a:schemeClr>
                </a:solidFill>
                <a:latin typeface="Arial" panose="020B0604020202020204" pitchFamily="34" charset="0"/>
                <a:ea typeface="Amazon Ember" panose="020B0603020204020204" pitchFamily="34" charset="0"/>
                <a:cs typeface="Arial" panose="020B0604020202020204" pitchFamily="34" charset="0"/>
              </a:rPr>
              <a:t>© 2020, Amazon Web Services, Inc. or its affiliates. All rights reserved.</a:t>
            </a:r>
          </a:p>
        </p:txBody>
      </p:sp>
      <p:pic>
        <p:nvPicPr>
          <p:cNvPr id="11" name="Picture 10" descr="A picture containing electronics&#10;&#10;Description automatically generated">
            <a:extLst>
              <a:ext uri="{FF2B5EF4-FFF2-40B4-BE49-F238E27FC236}">
                <a16:creationId xmlns:a16="http://schemas.microsoft.com/office/drawing/2014/main" id="{F63077C4-1106-4D44-8715-6649EBFFDD07}"/>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0" y="2008"/>
            <a:ext cx="14630400" cy="8225584"/>
          </a:xfrm>
          <a:prstGeom prst="rect">
            <a:avLst/>
          </a:prstGeom>
        </p:spPr>
      </p:pic>
    </p:spTree>
    <p:extLst>
      <p:ext uri="{BB962C8B-B14F-4D97-AF65-F5344CB8AC3E}">
        <p14:creationId xmlns:p14="http://schemas.microsoft.com/office/powerpoint/2010/main" val="3875144247"/>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Blank p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2647E4-E7F7-9646-880C-2CDC95018CBE}"/>
              </a:ext>
            </a:extLst>
          </p:cNvPr>
          <p:cNvSpPr>
            <a:spLocks noGrp="1"/>
          </p:cNvSpPr>
          <p:nvPr>
            <p:ph type="title"/>
          </p:nvPr>
        </p:nvSpPr>
        <p:spPr/>
        <p:txBody>
          <a:bodyPr/>
          <a:lstStyle/>
          <a:p>
            <a:r>
              <a:rPr lang="en-GB"/>
              <a:t>Click to edit Master title style</a:t>
            </a:r>
            <a:endParaRPr lang="en-US"/>
          </a:p>
        </p:txBody>
      </p:sp>
    </p:spTree>
    <p:extLst>
      <p:ext uri="{BB962C8B-B14F-4D97-AF65-F5344CB8AC3E}">
        <p14:creationId xmlns:p14="http://schemas.microsoft.com/office/powerpoint/2010/main" val="15267057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infinity">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3090140-0381-AE4D-9796-D35B1D01DA4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918293" y="-78932"/>
            <a:ext cx="3511128" cy="1915160"/>
          </a:xfrm>
          <a:prstGeom prst="rect">
            <a:avLst/>
          </a:prstGeom>
        </p:spPr>
      </p:pic>
      <p:sp>
        <p:nvSpPr>
          <p:cNvPr id="2" name="Title 1"/>
          <p:cNvSpPr>
            <a:spLocks noGrp="1"/>
          </p:cNvSpPr>
          <p:nvPr>
            <p:ph type="title"/>
          </p:nvPr>
        </p:nvSpPr>
        <p:spPr>
          <a:xfrm>
            <a:off x="719681" y="222478"/>
            <a:ext cx="13688304" cy="1079598"/>
          </a:xfrm>
        </p:spPr>
        <p:txBody>
          <a:bodyPr/>
          <a:lstStyle/>
          <a:p>
            <a:r>
              <a:rPr lang="en-GB"/>
              <a:t>Click to edit Master title style</a:t>
            </a:r>
            <a:endParaRPr lang="en-US" dirty="0"/>
          </a:p>
        </p:txBody>
      </p:sp>
      <p:sp>
        <p:nvSpPr>
          <p:cNvPr id="5" name="Rectangle 4">
            <a:extLst>
              <a:ext uri="{FF2B5EF4-FFF2-40B4-BE49-F238E27FC236}">
                <a16:creationId xmlns:a16="http://schemas.microsoft.com/office/drawing/2014/main" id="{5F6FC264-759F-0D42-A334-3050D4313DF0}"/>
              </a:ext>
            </a:extLst>
          </p:cNvPr>
          <p:cNvSpPr/>
          <p:nvPr userDrawn="1"/>
        </p:nvSpPr>
        <p:spPr>
          <a:xfrm>
            <a:off x="774545" y="7627086"/>
            <a:ext cx="7625615" cy="215444"/>
          </a:xfrm>
          <a:prstGeom prst="rect">
            <a:avLst/>
          </a:prstGeom>
        </p:spPr>
        <p:txBody>
          <a:bodyPr wrap="square">
            <a:sp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800" b="0" i="0" dirty="0">
                <a:solidFill>
                  <a:schemeClr val="tx1">
                    <a:lumMod val="75000"/>
                  </a:schemeClr>
                </a:solidFill>
                <a:latin typeface="Arial" panose="020B0604020202020204" pitchFamily="34" charset="0"/>
                <a:ea typeface="Amazon Ember" panose="020B0603020204020204" pitchFamily="34" charset="0"/>
                <a:cs typeface="Arial" panose="020B0604020202020204" pitchFamily="34" charset="0"/>
              </a:rPr>
              <a:t>© 2020, Amazon Web Services, Inc. or its affiliates. All rights reserved.</a:t>
            </a:r>
          </a:p>
        </p:txBody>
      </p:sp>
    </p:spTree>
    <p:extLst>
      <p:ext uri="{BB962C8B-B14F-4D97-AF65-F5344CB8AC3E}">
        <p14:creationId xmlns:p14="http://schemas.microsoft.com/office/powerpoint/2010/main" val="763849589"/>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ot points">
    <p:spTree>
      <p:nvGrpSpPr>
        <p:cNvPr id="1" name=""/>
        <p:cNvGrpSpPr/>
        <p:nvPr/>
      </p:nvGrpSpPr>
      <p:grpSpPr>
        <a:xfrm>
          <a:off x="0" y="0"/>
          <a:ext cx="0" cy="0"/>
          <a:chOff x="0" y="0"/>
          <a:chExt cx="0" cy="0"/>
        </a:xfrm>
      </p:grpSpPr>
      <p:sp>
        <p:nvSpPr>
          <p:cNvPr id="2" name="Title 1"/>
          <p:cNvSpPr>
            <a:spLocks noGrp="1"/>
          </p:cNvSpPr>
          <p:nvPr>
            <p:ph type="title"/>
          </p:nvPr>
        </p:nvSpPr>
        <p:spPr>
          <a:xfrm>
            <a:off x="719681" y="222478"/>
            <a:ext cx="13688304" cy="748194"/>
          </a:xfrm>
        </p:spPr>
        <p:txBody>
          <a:bodyPr/>
          <a:lstStyle/>
          <a:p>
            <a:r>
              <a:rPr lang="en-GB"/>
              <a:t>Click to edit Master title style</a:t>
            </a:r>
            <a:endParaRPr lang="en-US" dirty="0"/>
          </a:p>
        </p:txBody>
      </p:sp>
      <p:sp>
        <p:nvSpPr>
          <p:cNvPr id="5" name="Rectangle 4">
            <a:extLst>
              <a:ext uri="{FF2B5EF4-FFF2-40B4-BE49-F238E27FC236}">
                <a16:creationId xmlns:a16="http://schemas.microsoft.com/office/drawing/2014/main" id="{5F6FC264-759F-0D42-A334-3050D4313DF0}"/>
              </a:ext>
            </a:extLst>
          </p:cNvPr>
          <p:cNvSpPr/>
          <p:nvPr userDrawn="1"/>
        </p:nvSpPr>
        <p:spPr>
          <a:xfrm>
            <a:off x="774545" y="7627086"/>
            <a:ext cx="7625615" cy="215444"/>
          </a:xfrm>
          <a:prstGeom prst="rect">
            <a:avLst/>
          </a:prstGeom>
        </p:spPr>
        <p:txBody>
          <a:bodyPr wrap="square">
            <a:sp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800" b="0" i="0" dirty="0">
                <a:solidFill>
                  <a:schemeClr val="tx1">
                    <a:lumMod val="75000"/>
                  </a:schemeClr>
                </a:solidFill>
                <a:latin typeface="Arial" panose="020B0604020202020204" pitchFamily="34" charset="0"/>
                <a:ea typeface="Amazon Ember" panose="020B0603020204020204" pitchFamily="34" charset="0"/>
                <a:cs typeface="Arial" panose="020B0604020202020204" pitchFamily="34" charset="0"/>
              </a:rPr>
              <a:t>© 2020, Amazon Web Services, Inc. or its affiliates. All rights reserved.</a:t>
            </a:r>
          </a:p>
        </p:txBody>
      </p:sp>
      <p:sp>
        <p:nvSpPr>
          <p:cNvPr id="8" name="Text Placeholder 7">
            <a:extLst>
              <a:ext uri="{FF2B5EF4-FFF2-40B4-BE49-F238E27FC236}">
                <a16:creationId xmlns:a16="http://schemas.microsoft.com/office/drawing/2014/main" id="{5BAD0B43-F8BF-3D48-9A2A-33D657A1B6B1}"/>
              </a:ext>
            </a:extLst>
          </p:cNvPr>
          <p:cNvSpPr>
            <a:spLocks noGrp="1"/>
          </p:cNvSpPr>
          <p:nvPr>
            <p:ph type="body" sz="quarter" idx="10"/>
          </p:nvPr>
        </p:nvSpPr>
        <p:spPr>
          <a:xfrm>
            <a:off x="775953" y="1544356"/>
            <a:ext cx="12661900" cy="5714572"/>
          </a:xfrm>
        </p:spPr>
        <p:txBody>
          <a:bodyPr/>
          <a:lstStyle>
            <a:lvl1pPr marL="571500" indent="-571500">
              <a:buFont typeface="Arial" panose="020B0604020202020204" pitchFamily="34" charset="0"/>
              <a:buChar char="•"/>
              <a:defRPr lang="en-GB" sz="3600" kern="1200" dirty="0" smtClean="0">
                <a:solidFill>
                  <a:schemeClr val="tx1"/>
                </a:solidFill>
                <a:latin typeface="Amazon Ember Thin" panose="020B0303020204020204" pitchFamily="34" charset="0"/>
                <a:ea typeface="Amazon Ember Thin" panose="020B0303020204020204" pitchFamily="34" charset="0"/>
                <a:cs typeface="Amazon Ember Thin" panose="020B0303020204020204" pitchFamily="34" charset="0"/>
              </a:defRPr>
            </a:lvl1pPr>
            <a:lvl2pPr>
              <a:defRPr lang="en-GB" sz="3600" kern="1200" dirty="0" smtClean="0">
                <a:solidFill>
                  <a:schemeClr val="tx1"/>
                </a:solidFill>
                <a:latin typeface="Amazon Ember Thin" panose="020B0303020204020204" pitchFamily="34" charset="0"/>
                <a:ea typeface="Amazon Ember Thin" panose="020B0303020204020204" pitchFamily="34" charset="0"/>
                <a:cs typeface="Amazon Ember Thin" panose="020B0303020204020204" pitchFamily="34" charset="0"/>
              </a:defRPr>
            </a:lvl2pPr>
            <a:lvl3pPr>
              <a:defRPr lang="en-GB" sz="3600" kern="1200" dirty="0" smtClean="0">
                <a:solidFill>
                  <a:schemeClr val="tx1"/>
                </a:solidFill>
                <a:latin typeface="Amazon Ember Thin" panose="020B0303020204020204" pitchFamily="34" charset="0"/>
                <a:ea typeface="Amazon Ember Thin" panose="020B0303020204020204" pitchFamily="34" charset="0"/>
                <a:cs typeface="Amazon Ember Thin" panose="020B0303020204020204" pitchFamily="34" charset="0"/>
              </a:defRPr>
            </a:lvl3pPr>
            <a:lvl4pPr>
              <a:defRPr lang="en-GB" sz="3600" kern="1200" dirty="0" smtClean="0">
                <a:solidFill>
                  <a:schemeClr val="tx1"/>
                </a:solidFill>
                <a:latin typeface="Amazon Ember Thin" panose="020B0303020204020204" pitchFamily="34" charset="0"/>
                <a:ea typeface="Amazon Ember Thin" panose="020B0303020204020204" pitchFamily="34" charset="0"/>
                <a:cs typeface="Amazon Ember Thin" panose="020B0303020204020204" pitchFamily="34" charset="0"/>
              </a:defRPr>
            </a:lvl4pPr>
            <a:lvl5pPr>
              <a:defRPr lang="en-US" sz="3600" kern="1200" dirty="0">
                <a:solidFill>
                  <a:schemeClr val="tx1"/>
                </a:solidFill>
                <a:latin typeface="Amazon Ember Thin" panose="020B0303020204020204" pitchFamily="34" charset="0"/>
                <a:ea typeface="Amazon Ember Thin" panose="020B0303020204020204" pitchFamily="34" charset="0"/>
                <a:cs typeface="Amazon Ember Thin" panose="020B0303020204020204" pitchFamily="34" charset="0"/>
              </a:defRPr>
            </a:lvl5pPr>
          </a:lstStyle>
          <a:p>
            <a:pPr lvl="0"/>
            <a:r>
              <a:rPr lang="en-GB" dirty="0"/>
              <a:t>Click to edit Master text styles</a:t>
            </a:r>
          </a:p>
        </p:txBody>
      </p:sp>
    </p:spTree>
    <p:extLst>
      <p:ext uri="{BB962C8B-B14F-4D97-AF65-F5344CB8AC3E}">
        <p14:creationId xmlns:p14="http://schemas.microsoft.com/office/powerpoint/2010/main" val="830108896"/>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ot points Infinity">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B3EA871-E926-D845-A672-EBB0258CAC1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918293" y="-78932"/>
            <a:ext cx="3511128" cy="1915160"/>
          </a:xfrm>
          <a:prstGeom prst="rect">
            <a:avLst/>
          </a:prstGeom>
        </p:spPr>
      </p:pic>
      <p:sp>
        <p:nvSpPr>
          <p:cNvPr id="2" name="Title 1"/>
          <p:cNvSpPr>
            <a:spLocks noGrp="1"/>
          </p:cNvSpPr>
          <p:nvPr>
            <p:ph type="title"/>
          </p:nvPr>
        </p:nvSpPr>
        <p:spPr>
          <a:xfrm>
            <a:off x="719681" y="222478"/>
            <a:ext cx="13688304" cy="748194"/>
          </a:xfrm>
        </p:spPr>
        <p:txBody>
          <a:bodyPr/>
          <a:lstStyle/>
          <a:p>
            <a:r>
              <a:rPr lang="en-GB"/>
              <a:t>Click to edit Master title style</a:t>
            </a:r>
            <a:endParaRPr lang="en-US" dirty="0"/>
          </a:p>
        </p:txBody>
      </p:sp>
      <p:sp>
        <p:nvSpPr>
          <p:cNvPr id="5" name="Rectangle 4">
            <a:extLst>
              <a:ext uri="{FF2B5EF4-FFF2-40B4-BE49-F238E27FC236}">
                <a16:creationId xmlns:a16="http://schemas.microsoft.com/office/drawing/2014/main" id="{5F6FC264-759F-0D42-A334-3050D4313DF0}"/>
              </a:ext>
            </a:extLst>
          </p:cNvPr>
          <p:cNvSpPr/>
          <p:nvPr userDrawn="1"/>
        </p:nvSpPr>
        <p:spPr>
          <a:xfrm>
            <a:off x="774545" y="7627086"/>
            <a:ext cx="7625615" cy="215444"/>
          </a:xfrm>
          <a:prstGeom prst="rect">
            <a:avLst/>
          </a:prstGeom>
        </p:spPr>
        <p:txBody>
          <a:bodyPr wrap="square">
            <a:sp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800" b="0" i="0" dirty="0">
                <a:solidFill>
                  <a:schemeClr val="tx1">
                    <a:lumMod val="75000"/>
                  </a:schemeClr>
                </a:solidFill>
                <a:latin typeface="Arial" panose="020B0604020202020204" pitchFamily="34" charset="0"/>
                <a:ea typeface="Amazon Ember" panose="020B0603020204020204" pitchFamily="34" charset="0"/>
                <a:cs typeface="Arial" panose="020B0604020202020204" pitchFamily="34" charset="0"/>
              </a:rPr>
              <a:t>© 2020, Amazon Web Services, Inc. or its affiliates. All rights reserved.</a:t>
            </a:r>
          </a:p>
        </p:txBody>
      </p:sp>
      <p:sp>
        <p:nvSpPr>
          <p:cNvPr id="8" name="Text Placeholder 7">
            <a:extLst>
              <a:ext uri="{FF2B5EF4-FFF2-40B4-BE49-F238E27FC236}">
                <a16:creationId xmlns:a16="http://schemas.microsoft.com/office/drawing/2014/main" id="{5BAD0B43-F8BF-3D48-9A2A-33D657A1B6B1}"/>
              </a:ext>
            </a:extLst>
          </p:cNvPr>
          <p:cNvSpPr>
            <a:spLocks noGrp="1"/>
          </p:cNvSpPr>
          <p:nvPr>
            <p:ph type="body" sz="quarter" idx="10"/>
          </p:nvPr>
        </p:nvSpPr>
        <p:spPr>
          <a:xfrm>
            <a:off x="775953" y="1544356"/>
            <a:ext cx="12661900" cy="5714572"/>
          </a:xfrm>
        </p:spPr>
        <p:txBody>
          <a:bodyPr/>
          <a:lstStyle>
            <a:lvl1pPr marL="571500" indent="-571500">
              <a:buFont typeface="Arial" panose="020B0604020202020204" pitchFamily="34" charset="0"/>
              <a:buChar char="•"/>
              <a:defRPr lang="en-GB" sz="3600" kern="1200" dirty="0" smtClean="0">
                <a:solidFill>
                  <a:schemeClr val="tx1"/>
                </a:solidFill>
                <a:latin typeface="Amazon Ember Thin" panose="020B0303020204020204" pitchFamily="34" charset="0"/>
                <a:ea typeface="Amazon Ember Thin" panose="020B0303020204020204" pitchFamily="34" charset="0"/>
                <a:cs typeface="Amazon Ember Thin" panose="020B0303020204020204" pitchFamily="34" charset="0"/>
              </a:defRPr>
            </a:lvl1pPr>
            <a:lvl2pPr>
              <a:defRPr lang="en-GB" sz="3600" kern="1200" dirty="0" smtClean="0">
                <a:solidFill>
                  <a:schemeClr val="tx1"/>
                </a:solidFill>
                <a:latin typeface="Amazon Ember Thin" panose="020B0303020204020204" pitchFamily="34" charset="0"/>
                <a:ea typeface="Amazon Ember Thin" panose="020B0303020204020204" pitchFamily="34" charset="0"/>
                <a:cs typeface="Amazon Ember Thin" panose="020B0303020204020204" pitchFamily="34" charset="0"/>
              </a:defRPr>
            </a:lvl2pPr>
            <a:lvl3pPr>
              <a:defRPr lang="en-GB" sz="3600" kern="1200" dirty="0" smtClean="0">
                <a:solidFill>
                  <a:schemeClr val="tx1"/>
                </a:solidFill>
                <a:latin typeface="Amazon Ember Thin" panose="020B0303020204020204" pitchFamily="34" charset="0"/>
                <a:ea typeface="Amazon Ember Thin" panose="020B0303020204020204" pitchFamily="34" charset="0"/>
                <a:cs typeface="Amazon Ember Thin" panose="020B0303020204020204" pitchFamily="34" charset="0"/>
              </a:defRPr>
            </a:lvl3pPr>
            <a:lvl4pPr>
              <a:defRPr lang="en-GB" sz="3600" kern="1200" dirty="0" smtClean="0">
                <a:solidFill>
                  <a:schemeClr val="tx1"/>
                </a:solidFill>
                <a:latin typeface="Amazon Ember Thin" panose="020B0303020204020204" pitchFamily="34" charset="0"/>
                <a:ea typeface="Amazon Ember Thin" panose="020B0303020204020204" pitchFamily="34" charset="0"/>
                <a:cs typeface="Amazon Ember Thin" panose="020B0303020204020204" pitchFamily="34" charset="0"/>
              </a:defRPr>
            </a:lvl4pPr>
            <a:lvl5pPr>
              <a:defRPr lang="en-US" sz="3600" kern="1200" dirty="0">
                <a:solidFill>
                  <a:schemeClr val="tx1"/>
                </a:solidFill>
                <a:latin typeface="Amazon Ember Thin" panose="020B0303020204020204" pitchFamily="34" charset="0"/>
                <a:ea typeface="Amazon Ember Thin" panose="020B0303020204020204" pitchFamily="34" charset="0"/>
                <a:cs typeface="Amazon Ember Thin" panose="020B0303020204020204" pitchFamily="34" charset="0"/>
              </a:defRPr>
            </a:lvl5pPr>
          </a:lstStyle>
          <a:p>
            <a:pPr lvl="0"/>
            <a:r>
              <a:rPr lang="en-GB" dirty="0"/>
              <a:t>Click to edit Master text styles</a:t>
            </a:r>
          </a:p>
        </p:txBody>
      </p:sp>
    </p:spTree>
    <p:extLst>
      <p:ext uri="{BB962C8B-B14F-4D97-AF65-F5344CB8AC3E}">
        <p14:creationId xmlns:p14="http://schemas.microsoft.com/office/powerpoint/2010/main" val="288243121"/>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ot Points Subtitle">
    <p:spTree>
      <p:nvGrpSpPr>
        <p:cNvPr id="1" name=""/>
        <p:cNvGrpSpPr/>
        <p:nvPr/>
      </p:nvGrpSpPr>
      <p:grpSpPr>
        <a:xfrm>
          <a:off x="0" y="0"/>
          <a:ext cx="0" cy="0"/>
          <a:chOff x="0" y="0"/>
          <a:chExt cx="0" cy="0"/>
        </a:xfrm>
      </p:grpSpPr>
      <p:sp>
        <p:nvSpPr>
          <p:cNvPr id="2" name="Title 1"/>
          <p:cNvSpPr>
            <a:spLocks noGrp="1"/>
          </p:cNvSpPr>
          <p:nvPr>
            <p:ph type="title"/>
          </p:nvPr>
        </p:nvSpPr>
        <p:spPr>
          <a:xfrm>
            <a:off x="719681" y="222478"/>
            <a:ext cx="13688304" cy="748194"/>
          </a:xfrm>
        </p:spPr>
        <p:txBody>
          <a:bodyPr/>
          <a:lstStyle/>
          <a:p>
            <a:r>
              <a:rPr lang="en-GB"/>
              <a:t>Click to edit Master title style</a:t>
            </a:r>
            <a:endParaRPr lang="en-US" dirty="0"/>
          </a:p>
        </p:txBody>
      </p:sp>
      <p:sp>
        <p:nvSpPr>
          <p:cNvPr id="5" name="Rectangle 4">
            <a:extLst>
              <a:ext uri="{FF2B5EF4-FFF2-40B4-BE49-F238E27FC236}">
                <a16:creationId xmlns:a16="http://schemas.microsoft.com/office/drawing/2014/main" id="{5F6FC264-759F-0D42-A334-3050D4313DF0}"/>
              </a:ext>
            </a:extLst>
          </p:cNvPr>
          <p:cNvSpPr/>
          <p:nvPr userDrawn="1"/>
        </p:nvSpPr>
        <p:spPr>
          <a:xfrm>
            <a:off x="774545" y="7627086"/>
            <a:ext cx="7625615" cy="215444"/>
          </a:xfrm>
          <a:prstGeom prst="rect">
            <a:avLst/>
          </a:prstGeom>
        </p:spPr>
        <p:txBody>
          <a:bodyPr wrap="square">
            <a:sp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800" b="0" i="0" dirty="0">
                <a:solidFill>
                  <a:schemeClr val="tx1">
                    <a:lumMod val="75000"/>
                  </a:schemeClr>
                </a:solidFill>
                <a:latin typeface="Arial" panose="020B0604020202020204" pitchFamily="34" charset="0"/>
                <a:ea typeface="Amazon Ember" panose="020B0603020204020204" pitchFamily="34" charset="0"/>
                <a:cs typeface="Arial" panose="020B0604020202020204" pitchFamily="34" charset="0"/>
              </a:rPr>
              <a:t>© 2020, Amazon Web Services, Inc. or its affiliates. All rights reserved.</a:t>
            </a:r>
          </a:p>
        </p:txBody>
      </p:sp>
      <p:sp>
        <p:nvSpPr>
          <p:cNvPr id="8" name="Text Placeholder 7">
            <a:extLst>
              <a:ext uri="{FF2B5EF4-FFF2-40B4-BE49-F238E27FC236}">
                <a16:creationId xmlns:a16="http://schemas.microsoft.com/office/drawing/2014/main" id="{5BAD0B43-F8BF-3D48-9A2A-33D657A1B6B1}"/>
              </a:ext>
            </a:extLst>
          </p:cNvPr>
          <p:cNvSpPr>
            <a:spLocks noGrp="1"/>
          </p:cNvSpPr>
          <p:nvPr>
            <p:ph type="body" sz="quarter" idx="10"/>
          </p:nvPr>
        </p:nvSpPr>
        <p:spPr>
          <a:xfrm>
            <a:off x="775952" y="1693336"/>
            <a:ext cx="13632031" cy="5396261"/>
          </a:xfrm>
        </p:spPr>
        <p:txBody>
          <a:bodyPr/>
          <a:lstStyle>
            <a:lvl1pPr marL="571500" indent="-571500">
              <a:buFont typeface="Arial" panose="020B0604020202020204" pitchFamily="34" charset="0"/>
              <a:buChar char="•"/>
              <a:defRPr lang="en-GB" sz="3600" kern="1200" dirty="0" smtClean="0">
                <a:solidFill>
                  <a:schemeClr val="tx1"/>
                </a:solidFill>
                <a:latin typeface="Amazon Ember Thin" panose="020B0303020204020204" pitchFamily="34" charset="0"/>
                <a:ea typeface="Amazon Ember Thin" panose="020B0303020204020204" pitchFamily="34" charset="0"/>
                <a:cs typeface="Amazon Ember Thin" panose="020B0303020204020204" pitchFamily="34" charset="0"/>
              </a:defRPr>
            </a:lvl1pPr>
            <a:lvl2pPr>
              <a:defRPr lang="en-GB" sz="3600" kern="1200" dirty="0" smtClean="0">
                <a:solidFill>
                  <a:schemeClr val="tx1"/>
                </a:solidFill>
                <a:latin typeface="Amazon Ember Thin" panose="020B0303020204020204" pitchFamily="34" charset="0"/>
                <a:ea typeface="Amazon Ember Thin" panose="020B0303020204020204" pitchFamily="34" charset="0"/>
                <a:cs typeface="Amazon Ember Thin" panose="020B0303020204020204" pitchFamily="34" charset="0"/>
              </a:defRPr>
            </a:lvl2pPr>
            <a:lvl3pPr>
              <a:defRPr lang="en-GB" sz="3600" kern="1200" dirty="0" smtClean="0">
                <a:solidFill>
                  <a:schemeClr val="tx1"/>
                </a:solidFill>
                <a:latin typeface="Amazon Ember Thin" panose="020B0303020204020204" pitchFamily="34" charset="0"/>
                <a:ea typeface="Amazon Ember Thin" panose="020B0303020204020204" pitchFamily="34" charset="0"/>
                <a:cs typeface="Amazon Ember Thin" panose="020B0303020204020204" pitchFamily="34" charset="0"/>
              </a:defRPr>
            </a:lvl3pPr>
            <a:lvl4pPr>
              <a:defRPr lang="en-GB" sz="3600" kern="1200" dirty="0" smtClean="0">
                <a:solidFill>
                  <a:schemeClr val="tx1"/>
                </a:solidFill>
                <a:latin typeface="Amazon Ember Thin" panose="020B0303020204020204" pitchFamily="34" charset="0"/>
                <a:ea typeface="Amazon Ember Thin" panose="020B0303020204020204" pitchFamily="34" charset="0"/>
                <a:cs typeface="Amazon Ember Thin" panose="020B0303020204020204" pitchFamily="34" charset="0"/>
              </a:defRPr>
            </a:lvl4pPr>
            <a:lvl5pPr>
              <a:defRPr lang="en-US" sz="3600" kern="1200" dirty="0">
                <a:solidFill>
                  <a:schemeClr val="tx1"/>
                </a:solidFill>
                <a:latin typeface="Amazon Ember Thin" panose="020B0303020204020204" pitchFamily="34" charset="0"/>
                <a:ea typeface="Amazon Ember Thin" panose="020B0303020204020204" pitchFamily="34" charset="0"/>
                <a:cs typeface="Amazon Ember Thin" panose="020B0303020204020204" pitchFamily="34" charset="0"/>
              </a:defRPr>
            </a:lvl5pPr>
          </a:lstStyle>
          <a:p>
            <a:pPr lvl="0"/>
            <a:r>
              <a:rPr lang="en-GB"/>
              <a:t>Click to edit Master text styles</a:t>
            </a:r>
          </a:p>
        </p:txBody>
      </p:sp>
      <p:sp>
        <p:nvSpPr>
          <p:cNvPr id="4" name="Text Placeholder 3">
            <a:extLst>
              <a:ext uri="{FF2B5EF4-FFF2-40B4-BE49-F238E27FC236}">
                <a16:creationId xmlns:a16="http://schemas.microsoft.com/office/drawing/2014/main" id="{3F63DB18-1A11-E242-8144-91AB128521CB}"/>
              </a:ext>
            </a:extLst>
          </p:cNvPr>
          <p:cNvSpPr>
            <a:spLocks noGrp="1"/>
          </p:cNvSpPr>
          <p:nvPr>
            <p:ph type="body" sz="quarter" idx="11"/>
          </p:nvPr>
        </p:nvSpPr>
        <p:spPr>
          <a:xfrm>
            <a:off x="774699" y="908582"/>
            <a:ext cx="13633285" cy="627864"/>
          </a:xfrm>
        </p:spPr>
        <p:txBody>
          <a:bodyPr wrap="square">
            <a:spAutoFit/>
          </a:bodyPr>
          <a:lstStyle>
            <a:lvl1pPr>
              <a:defRPr lang="en-US" sz="2400" dirty="0">
                <a:solidFill>
                  <a:srgbClr val="FF9900"/>
                </a:solidFill>
              </a:defRPr>
            </a:lvl1pPr>
          </a:lstStyle>
          <a:p>
            <a:pPr lvl="0" defTabSz="1097212"/>
            <a:r>
              <a:rPr lang="en-GB"/>
              <a:t>Click to edit Master text styles</a:t>
            </a:r>
          </a:p>
        </p:txBody>
      </p:sp>
    </p:spTree>
    <p:extLst>
      <p:ext uri="{BB962C8B-B14F-4D97-AF65-F5344CB8AC3E}">
        <p14:creationId xmlns:p14="http://schemas.microsoft.com/office/powerpoint/2010/main" val="4261940465"/>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Subtitle Infinity">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0EFD9D3-D8EF-F043-9929-EF6E57DAD64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918293" y="-78932"/>
            <a:ext cx="3511128" cy="1915160"/>
          </a:xfrm>
          <a:prstGeom prst="rect">
            <a:avLst/>
          </a:prstGeom>
        </p:spPr>
      </p:pic>
      <p:sp>
        <p:nvSpPr>
          <p:cNvPr id="2" name="Title 1"/>
          <p:cNvSpPr>
            <a:spLocks noGrp="1"/>
          </p:cNvSpPr>
          <p:nvPr>
            <p:ph type="title"/>
          </p:nvPr>
        </p:nvSpPr>
        <p:spPr>
          <a:xfrm>
            <a:off x="719681" y="222478"/>
            <a:ext cx="13688304" cy="748194"/>
          </a:xfrm>
        </p:spPr>
        <p:txBody>
          <a:bodyPr/>
          <a:lstStyle/>
          <a:p>
            <a:r>
              <a:rPr lang="en-GB"/>
              <a:t>Click to edit Master title style</a:t>
            </a:r>
            <a:endParaRPr lang="en-US" dirty="0"/>
          </a:p>
        </p:txBody>
      </p:sp>
      <p:sp>
        <p:nvSpPr>
          <p:cNvPr id="5" name="Rectangle 4">
            <a:extLst>
              <a:ext uri="{FF2B5EF4-FFF2-40B4-BE49-F238E27FC236}">
                <a16:creationId xmlns:a16="http://schemas.microsoft.com/office/drawing/2014/main" id="{5F6FC264-759F-0D42-A334-3050D4313DF0}"/>
              </a:ext>
            </a:extLst>
          </p:cNvPr>
          <p:cNvSpPr/>
          <p:nvPr userDrawn="1"/>
        </p:nvSpPr>
        <p:spPr>
          <a:xfrm>
            <a:off x="774545" y="7627086"/>
            <a:ext cx="7625615" cy="215444"/>
          </a:xfrm>
          <a:prstGeom prst="rect">
            <a:avLst/>
          </a:prstGeom>
        </p:spPr>
        <p:txBody>
          <a:bodyPr wrap="square">
            <a:sp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800" b="0" i="0" dirty="0">
                <a:solidFill>
                  <a:schemeClr val="tx1">
                    <a:lumMod val="75000"/>
                  </a:schemeClr>
                </a:solidFill>
                <a:latin typeface="Arial" panose="020B0604020202020204" pitchFamily="34" charset="0"/>
                <a:ea typeface="Amazon Ember" panose="020B0603020204020204" pitchFamily="34" charset="0"/>
                <a:cs typeface="Arial" panose="020B0604020202020204" pitchFamily="34" charset="0"/>
              </a:rPr>
              <a:t>© 2020, Amazon Web Services, Inc. or its affiliates. All rights reserved.</a:t>
            </a:r>
          </a:p>
        </p:txBody>
      </p:sp>
      <p:sp>
        <p:nvSpPr>
          <p:cNvPr id="4" name="Text Placeholder 3">
            <a:extLst>
              <a:ext uri="{FF2B5EF4-FFF2-40B4-BE49-F238E27FC236}">
                <a16:creationId xmlns:a16="http://schemas.microsoft.com/office/drawing/2014/main" id="{3F63DB18-1A11-E242-8144-91AB128521CB}"/>
              </a:ext>
            </a:extLst>
          </p:cNvPr>
          <p:cNvSpPr>
            <a:spLocks noGrp="1"/>
          </p:cNvSpPr>
          <p:nvPr>
            <p:ph type="body" sz="quarter" idx="11"/>
          </p:nvPr>
        </p:nvSpPr>
        <p:spPr>
          <a:xfrm>
            <a:off x="774699" y="908582"/>
            <a:ext cx="13633285" cy="627864"/>
          </a:xfrm>
        </p:spPr>
        <p:txBody>
          <a:bodyPr wrap="square">
            <a:spAutoFit/>
          </a:bodyPr>
          <a:lstStyle>
            <a:lvl1pPr>
              <a:defRPr lang="en-US" sz="2400" dirty="0">
                <a:solidFill>
                  <a:srgbClr val="FF9900"/>
                </a:solidFill>
              </a:defRPr>
            </a:lvl1pPr>
          </a:lstStyle>
          <a:p>
            <a:pPr lvl="0" defTabSz="1097212"/>
            <a:r>
              <a:rPr lang="en-GB"/>
              <a:t>Click to edit Master text styles</a:t>
            </a:r>
          </a:p>
        </p:txBody>
      </p:sp>
    </p:spTree>
    <p:extLst>
      <p:ext uri="{BB962C8B-B14F-4D97-AF65-F5344CB8AC3E}">
        <p14:creationId xmlns:p14="http://schemas.microsoft.com/office/powerpoint/2010/main" val="965281204"/>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ot Points Subtitle Infinity">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68B4D6A-7F27-6448-B62F-76E84CE02E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918293" y="-78932"/>
            <a:ext cx="3511128" cy="1915160"/>
          </a:xfrm>
          <a:prstGeom prst="rect">
            <a:avLst/>
          </a:prstGeom>
        </p:spPr>
      </p:pic>
      <p:sp>
        <p:nvSpPr>
          <p:cNvPr id="2" name="Title 1"/>
          <p:cNvSpPr>
            <a:spLocks noGrp="1"/>
          </p:cNvSpPr>
          <p:nvPr>
            <p:ph type="title"/>
          </p:nvPr>
        </p:nvSpPr>
        <p:spPr>
          <a:xfrm>
            <a:off x="719681" y="222478"/>
            <a:ext cx="13688304" cy="748194"/>
          </a:xfrm>
        </p:spPr>
        <p:txBody>
          <a:bodyPr/>
          <a:lstStyle/>
          <a:p>
            <a:r>
              <a:rPr lang="en-GB"/>
              <a:t>Click to edit Master title style</a:t>
            </a:r>
            <a:endParaRPr lang="en-US" dirty="0"/>
          </a:p>
        </p:txBody>
      </p:sp>
      <p:sp>
        <p:nvSpPr>
          <p:cNvPr id="5" name="Rectangle 4">
            <a:extLst>
              <a:ext uri="{FF2B5EF4-FFF2-40B4-BE49-F238E27FC236}">
                <a16:creationId xmlns:a16="http://schemas.microsoft.com/office/drawing/2014/main" id="{5F6FC264-759F-0D42-A334-3050D4313DF0}"/>
              </a:ext>
            </a:extLst>
          </p:cNvPr>
          <p:cNvSpPr/>
          <p:nvPr userDrawn="1"/>
        </p:nvSpPr>
        <p:spPr>
          <a:xfrm>
            <a:off x="774545" y="7627086"/>
            <a:ext cx="7625615" cy="215444"/>
          </a:xfrm>
          <a:prstGeom prst="rect">
            <a:avLst/>
          </a:prstGeom>
        </p:spPr>
        <p:txBody>
          <a:bodyPr wrap="square">
            <a:sp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800" b="0" i="0" dirty="0">
                <a:solidFill>
                  <a:schemeClr val="tx1">
                    <a:lumMod val="75000"/>
                  </a:schemeClr>
                </a:solidFill>
                <a:latin typeface="Arial" panose="020B0604020202020204" pitchFamily="34" charset="0"/>
                <a:ea typeface="Amazon Ember" panose="020B0603020204020204" pitchFamily="34" charset="0"/>
                <a:cs typeface="Arial" panose="020B0604020202020204" pitchFamily="34" charset="0"/>
              </a:rPr>
              <a:t>© 2020, Amazon Web Services, Inc. or its affiliates. All rights reserved.</a:t>
            </a:r>
          </a:p>
        </p:txBody>
      </p:sp>
      <p:sp>
        <p:nvSpPr>
          <p:cNvPr id="8" name="Text Placeholder 7">
            <a:extLst>
              <a:ext uri="{FF2B5EF4-FFF2-40B4-BE49-F238E27FC236}">
                <a16:creationId xmlns:a16="http://schemas.microsoft.com/office/drawing/2014/main" id="{5BAD0B43-F8BF-3D48-9A2A-33D657A1B6B1}"/>
              </a:ext>
            </a:extLst>
          </p:cNvPr>
          <p:cNvSpPr>
            <a:spLocks noGrp="1"/>
          </p:cNvSpPr>
          <p:nvPr>
            <p:ph type="body" sz="quarter" idx="10"/>
          </p:nvPr>
        </p:nvSpPr>
        <p:spPr>
          <a:xfrm>
            <a:off x="775952" y="1693336"/>
            <a:ext cx="13632031" cy="5396261"/>
          </a:xfrm>
        </p:spPr>
        <p:txBody>
          <a:bodyPr/>
          <a:lstStyle>
            <a:lvl1pPr marL="571500" indent="-571500">
              <a:buFont typeface="Arial" panose="020B0604020202020204" pitchFamily="34" charset="0"/>
              <a:buChar char="•"/>
              <a:defRPr lang="en-GB" sz="3600" kern="1200" dirty="0" smtClean="0">
                <a:solidFill>
                  <a:schemeClr val="tx1"/>
                </a:solidFill>
                <a:latin typeface="Amazon Ember Thin" panose="020B0303020204020204" pitchFamily="34" charset="0"/>
                <a:ea typeface="Amazon Ember Thin" panose="020B0303020204020204" pitchFamily="34" charset="0"/>
                <a:cs typeface="Amazon Ember Thin" panose="020B0303020204020204" pitchFamily="34" charset="0"/>
              </a:defRPr>
            </a:lvl1pPr>
            <a:lvl2pPr>
              <a:defRPr lang="en-GB" sz="3600" kern="1200" dirty="0" smtClean="0">
                <a:solidFill>
                  <a:schemeClr val="tx1"/>
                </a:solidFill>
                <a:latin typeface="Amazon Ember Thin" panose="020B0303020204020204" pitchFamily="34" charset="0"/>
                <a:ea typeface="Amazon Ember Thin" panose="020B0303020204020204" pitchFamily="34" charset="0"/>
                <a:cs typeface="Amazon Ember Thin" panose="020B0303020204020204" pitchFamily="34" charset="0"/>
              </a:defRPr>
            </a:lvl2pPr>
            <a:lvl3pPr>
              <a:defRPr lang="en-GB" sz="3600" kern="1200" dirty="0" smtClean="0">
                <a:solidFill>
                  <a:schemeClr val="tx1"/>
                </a:solidFill>
                <a:latin typeface="Amazon Ember Thin" panose="020B0303020204020204" pitchFamily="34" charset="0"/>
                <a:ea typeface="Amazon Ember Thin" panose="020B0303020204020204" pitchFamily="34" charset="0"/>
                <a:cs typeface="Amazon Ember Thin" panose="020B0303020204020204" pitchFamily="34" charset="0"/>
              </a:defRPr>
            </a:lvl3pPr>
            <a:lvl4pPr>
              <a:defRPr lang="en-GB" sz="3600" kern="1200" dirty="0" smtClean="0">
                <a:solidFill>
                  <a:schemeClr val="tx1"/>
                </a:solidFill>
                <a:latin typeface="Amazon Ember Thin" panose="020B0303020204020204" pitchFamily="34" charset="0"/>
                <a:ea typeface="Amazon Ember Thin" panose="020B0303020204020204" pitchFamily="34" charset="0"/>
                <a:cs typeface="Amazon Ember Thin" panose="020B0303020204020204" pitchFamily="34" charset="0"/>
              </a:defRPr>
            </a:lvl4pPr>
            <a:lvl5pPr>
              <a:defRPr lang="en-US" sz="3600" kern="1200" dirty="0">
                <a:solidFill>
                  <a:schemeClr val="tx1"/>
                </a:solidFill>
                <a:latin typeface="Amazon Ember Thin" panose="020B0303020204020204" pitchFamily="34" charset="0"/>
                <a:ea typeface="Amazon Ember Thin" panose="020B0303020204020204" pitchFamily="34" charset="0"/>
                <a:cs typeface="Amazon Ember Thin" panose="020B0303020204020204" pitchFamily="34" charset="0"/>
              </a:defRPr>
            </a:lvl5pPr>
          </a:lstStyle>
          <a:p>
            <a:pPr lvl="0"/>
            <a:r>
              <a:rPr lang="en-GB"/>
              <a:t>Click to edit Master text styles</a:t>
            </a:r>
          </a:p>
        </p:txBody>
      </p:sp>
      <p:sp>
        <p:nvSpPr>
          <p:cNvPr id="4" name="Text Placeholder 3">
            <a:extLst>
              <a:ext uri="{FF2B5EF4-FFF2-40B4-BE49-F238E27FC236}">
                <a16:creationId xmlns:a16="http://schemas.microsoft.com/office/drawing/2014/main" id="{3F63DB18-1A11-E242-8144-91AB128521CB}"/>
              </a:ext>
            </a:extLst>
          </p:cNvPr>
          <p:cNvSpPr>
            <a:spLocks noGrp="1"/>
          </p:cNvSpPr>
          <p:nvPr>
            <p:ph type="body" sz="quarter" idx="11"/>
          </p:nvPr>
        </p:nvSpPr>
        <p:spPr>
          <a:xfrm>
            <a:off x="774699" y="908582"/>
            <a:ext cx="13633285" cy="627864"/>
          </a:xfrm>
        </p:spPr>
        <p:txBody>
          <a:bodyPr wrap="square">
            <a:spAutoFit/>
          </a:bodyPr>
          <a:lstStyle>
            <a:lvl1pPr>
              <a:defRPr lang="en-US" sz="2400" dirty="0">
                <a:solidFill>
                  <a:srgbClr val="FF9900"/>
                </a:solidFill>
              </a:defRPr>
            </a:lvl1pPr>
          </a:lstStyle>
          <a:p>
            <a:pPr lvl="0" defTabSz="1097212"/>
            <a:r>
              <a:rPr lang="en-GB"/>
              <a:t>Click to edit Master text styles</a:t>
            </a:r>
          </a:p>
        </p:txBody>
      </p:sp>
    </p:spTree>
    <p:extLst>
      <p:ext uri="{BB962C8B-B14F-4D97-AF65-F5344CB8AC3E}">
        <p14:creationId xmlns:p14="http://schemas.microsoft.com/office/powerpoint/2010/main" val="2034334590"/>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p:cNvSpPr>
            <a:spLocks noGrp="1"/>
          </p:cNvSpPr>
          <p:nvPr>
            <p:ph type="title"/>
          </p:nvPr>
        </p:nvSpPr>
        <p:spPr>
          <a:xfrm>
            <a:off x="719681" y="222478"/>
            <a:ext cx="13688304" cy="748194"/>
          </a:xfrm>
        </p:spPr>
        <p:txBody>
          <a:bodyPr/>
          <a:lstStyle/>
          <a:p>
            <a:r>
              <a:rPr lang="en-GB"/>
              <a:t>Click to edit Master title style</a:t>
            </a:r>
            <a:endParaRPr lang="en-US" dirty="0"/>
          </a:p>
        </p:txBody>
      </p:sp>
      <p:sp>
        <p:nvSpPr>
          <p:cNvPr id="5" name="Rectangle 4">
            <a:extLst>
              <a:ext uri="{FF2B5EF4-FFF2-40B4-BE49-F238E27FC236}">
                <a16:creationId xmlns:a16="http://schemas.microsoft.com/office/drawing/2014/main" id="{5F6FC264-759F-0D42-A334-3050D4313DF0}"/>
              </a:ext>
            </a:extLst>
          </p:cNvPr>
          <p:cNvSpPr/>
          <p:nvPr userDrawn="1"/>
        </p:nvSpPr>
        <p:spPr>
          <a:xfrm>
            <a:off x="774545" y="7627086"/>
            <a:ext cx="7625615" cy="215444"/>
          </a:xfrm>
          <a:prstGeom prst="rect">
            <a:avLst/>
          </a:prstGeom>
        </p:spPr>
        <p:txBody>
          <a:bodyPr wrap="square">
            <a:sp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800" b="0" i="0" dirty="0">
                <a:solidFill>
                  <a:schemeClr val="tx1">
                    <a:lumMod val="75000"/>
                  </a:schemeClr>
                </a:solidFill>
                <a:latin typeface="Arial" panose="020B0604020202020204" pitchFamily="34" charset="0"/>
                <a:ea typeface="Amazon Ember" panose="020B0603020204020204" pitchFamily="34" charset="0"/>
                <a:cs typeface="Arial" panose="020B0604020202020204" pitchFamily="34" charset="0"/>
              </a:rPr>
              <a:t>© 2020, Amazon Web Services, Inc. or its affiliates. All rights reserved.</a:t>
            </a:r>
          </a:p>
        </p:txBody>
      </p:sp>
      <p:sp>
        <p:nvSpPr>
          <p:cNvPr id="4" name="Text Placeholder 3">
            <a:extLst>
              <a:ext uri="{FF2B5EF4-FFF2-40B4-BE49-F238E27FC236}">
                <a16:creationId xmlns:a16="http://schemas.microsoft.com/office/drawing/2014/main" id="{3F63DB18-1A11-E242-8144-91AB128521CB}"/>
              </a:ext>
            </a:extLst>
          </p:cNvPr>
          <p:cNvSpPr>
            <a:spLocks noGrp="1"/>
          </p:cNvSpPr>
          <p:nvPr>
            <p:ph type="body" sz="quarter" idx="11"/>
          </p:nvPr>
        </p:nvSpPr>
        <p:spPr>
          <a:xfrm>
            <a:off x="774699" y="908582"/>
            <a:ext cx="13633285" cy="627864"/>
          </a:xfrm>
        </p:spPr>
        <p:txBody>
          <a:bodyPr wrap="square">
            <a:spAutoFit/>
          </a:bodyPr>
          <a:lstStyle>
            <a:lvl1pPr>
              <a:defRPr lang="en-US" sz="2400" dirty="0">
                <a:solidFill>
                  <a:srgbClr val="FF9900"/>
                </a:solidFill>
              </a:defRPr>
            </a:lvl1pPr>
          </a:lstStyle>
          <a:p>
            <a:pPr lvl="0" defTabSz="1097212"/>
            <a:r>
              <a:rPr lang="en-GB"/>
              <a:t>Click to edit Master text styles</a:t>
            </a:r>
          </a:p>
        </p:txBody>
      </p:sp>
    </p:spTree>
    <p:extLst>
      <p:ext uri="{BB962C8B-B14F-4D97-AF65-F5344CB8AC3E}">
        <p14:creationId xmlns:p14="http://schemas.microsoft.com/office/powerpoint/2010/main" val="2525243228"/>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263444"/>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23088" y="347413"/>
            <a:ext cx="13987008" cy="1079598"/>
          </a:xfrm>
          <a:prstGeom prst="rect">
            <a:avLst/>
          </a:prstGeom>
        </p:spPr>
        <p:txBody>
          <a:bodyPr vert="horz" wrap="square" lIns="182880" tIns="146304" rIns="182880" bIns="146304" rtlCol="0" anchor="t">
            <a:noAutofit/>
          </a:bodyPr>
          <a:lstStyle/>
          <a:p>
            <a:r>
              <a:rPr lang="en-GB"/>
              <a:t>Click to edit Master title style</a:t>
            </a:r>
            <a:endParaRPr lang="en-US" dirty="0"/>
          </a:p>
        </p:txBody>
      </p:sp>
      <p:sp>
        <p:nvSpPr>
          <p:cNvPr id="4" name="Text Placeholder 3"/>
          <p:cNvSpPr>
            <a:spLocks noGrp="1"/>
          </p:cNvSpPr>
          <p:nvPr>
            <p:ph type="body" idx="1"/>
          </p:nvPr>
        </p:nvSpPr>
        <p:spPr>
          <a:xfrm>
            <a:off x="323089" y="1427015"/>
            <a:ext cx="13984225" cy="2265236"/>
          </a:xfrm>
          <a:prstGeom prst="rect">
            <a:avLst/>
          </a:prstGeom>
        </p:spPr>
        <p:txBody>
          <a:bodyPr vert="horz" wrap="square" lIns="182880" tIns="146304" rIns="182880" bIns="146304" rtlCol="0">
            <a:sp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grpSp>
        <p:nvGrpSpPr>
          <p:cNvPr id="9" name="Group 8">
            <a:extLst>
              <a:ext uri="{FF2B5EF4-FFF2-40B4-BE49-F238E27FC236}">
                <a16:creationId xmlns:a16="http://schemas.microsoft.com/office/drawing/2014/main" id="{4084C48B-3E86-004C-999B-0C848EA079BD}"/>
              </a:ext>
            </a:extLst>
          </p:cNvPr>
          <p:cNvGrpSpPr/>
          <p:nvPr userDrawn="1"/>
        </p:nvGrpSpPr>
        <p:grpSpPr>
          <a:xfrm>
            <a:off x="12604942" y="7378370"/>
            <a:ext cx="1707840" cy="535326"/>
            <a:chOff x="12604942" y="7378370"/>
            <a:chExt cx="1707840" cy="535326"/>
          </a:xfrm>
        </p:grpSpPr>
        <p:sp>
          <p:nvSpPr>
            <p:cNvPr id="10" name="TextBox 9">
              <a:extLst>
                <a:ext uri="{FF2B5EF4-FFF2-40B4-BE49-F238E27FC236}">
                  <a16:creationId xmlns:a16="http://schemas.microsoft.com/office/drawing/2014/main" id="{5453A907-0F00-B14D-9A69-DBCE845ADF7C}"/>
                </a:ext>
              </a:extLst>
            </p:cNvPr>
            <p:cNvSpPr txBox="1"/>
            <p:nvPr userDrawn="1"/>
          </p:nvSpPr>
          <p:spPr>
            <a:xfrm>
              <a:off x="13341041" y="7575142"/>
              <a:ext cx="971741" cy="338554"/>
            </a:xfrm>
            <a:prstGeom prst="rect">
              <a:avLst/>
            </a:prstGeom>
            <a:noFill/>
          </p:spPr>
          <p:txBody>
            <a:bodyPr wrap="none" rtlCol="0">
              <a:spAutoFit/>
            </a:bodyPr>
            <a:lstStyle/>
            <a:p>
              <a:r>
                <a:rPr lang="en-US" sz="1600" dirty="0">
                  <a:latin typeface="Amazon Ember Thin" panose="020B0303020204020204" pitchFamily="34" charset="0"/>
                  <a:ea typeface="Amazon Ember Thin" panose="020B0303020204020204" pitchFamily="34" charset="0"/>
                  <a:cs typeface="Amazon Ember Thin" panose="020B0303020204020204" pitchFamily="34" charset="0"/>
                </a:rPr>
                <a:t>academy</a:t>
              </a:r>
            </a:p>
          </p:txBody>
        </p:sp>
        <p:sp>
          <p:nvSpPr>
            <p:cNvPr id="13" name="TextBox 12">
              <a:extLst>
                <a:ext uri="{FF2B5EF4-FFF2-40B4-BE49-F238E27FC236}">
                  <a16:creationId xmlns:a16="http://schemas.microsoft.com/office/drawing/2014/main" id="{C2FB060A-36FE-1A4C-89DC-2D3BFF64A3F4}"/>
                </a:ext>
              </a:extLst>
            </p:cNvPr>
            <p:cNvSpPr txBox="1"/>
            <p:nvPr userDrawn="1"/>
          </p:nvSpPr>
          <p:spPr>
            <a:xfrm>
              <a:off x="13341041" y="7378370"/>
              <a:ext cx="736099" cy="338554"/>
            </a:xfrm>
            <a:prstGeom prst="rect">
              <a:avLst/>
            </a:prstGeom>
            <a:noFill/>
          </p:spPr>
          <p:txBody>
            <a:bodyPr wrap="none" rtlCol="0">
              <a:spAutoFit/>
            </a:bodyPr>
            <a:lstStyle/>
            <a:p>
              <a:r>
                <a:rPr lang="en-US" sz="1600" dirty="0" err="1">
                  <a:latin typeface="Amazon Ember Thin" panose="020B0303020204020204" pitchFamily="34" charset="0"/>
                  <a:ea typeface="Amazon Ember Thin" panose="020B0303020204020204" pitchFamily="34" charset="0"/>
                  <a:cs typeface="Amazon Ember Thin" panose="020B0303020204020204" pitchFamily="34" charset="0"/>
                </a:rPr>
                <a:t>DevAx</a:t>
              </a:r>
              <a:endParaRPr lang="en-US" sz="1600" dirty="0">
                <a:latin typeface="Amazon Ember Thin" panose="020B0303020204020204" pitchFamily="34" charset="0"/>
                <a:ea typeface="Amazon Ember Thin" panose="020B0303020204020204" pitchFamily="34" charset="0"/>
                <a:cs typeface="Amazon Ember Thin" panose="020B0303020204020204" pitchFamily="34" charset="0"/>
              </a:endParaRPr>
            </a:p>
          </p:txBody>
        </p:sp>
        <p:pic>
          <p:nvPicPr>
            <p:cNvPr id="14" name="Picture 13">
              <a:extLst>
                <a:ext uri="{FF2B5EF4-FFF2-40B4-BE49-F238E27FC236}">
                  <a16:creationId xmlns:a16="http://schemas.microsoft.com/office/drawing/2014/main" id="{FD23CD08-D1AA-D649-9F67-633155A32904}"/>
                </a:ext>
              </a:extLst>
            </p:cNvPr>
            <p:cNvPicPr>
              <a:picLocks noChangeAspect="1"/>
            </p:cNvPicPr>
            <p:nvPr userDrawn="1"/>
          </p:nvPicPr>
          <p:blipFill>
            <a:blip r:embed="rId25">
              <a:extLst>
                <a:ext uri="{28A0092B-C50C-407E-A947-70E740481C1C}">
                  <a14:useLocalDpi xmlns:a14="http://schemas.microsoft.com/office/drawing/2010/main"/>
                </a:ext>
              </a:extLst>
            </a:blip>
            <a:stretch>
              <a:fillRect/>
            </a:stretch>
          </p:blipFill>
          <p:spPr>
            <a:xfrm>
              <a:off x="12604942" y="7452386"/>
              <a:ext cx="736099" cy="440075"/>
            </a:xfrm>
            <a:prstGeom prst="rect">
              <a:avLst/>
            </a:prstGeom>
          </p:spPr>
        </p:pic>
      </p:grpSp>
      <p:sp>
        <p:nvSpPr>
          <p:cNvPr id="21" name="Rectangle 20">
            <a:extLst>
              <a:ext uri="{FF2B5EF4-FFF2-40B4-BE49-F238E27FC236}">
                <a16:creationId xmlns:a16="http://schemas.microsoft.com/office/drawing/2014/main" id="{F2A18BED-63AE-F24A-98CB-9DE574E1E6F3}"/>
              </a:ext>
            </a:extLst>
          </p:cNvPr>
          <p:cNvSpPr/>
          <p:nvPr userDrawn="1"/>
        </p:nvSpPr>
        <p:spPr>
          <a:xfrm>
            <a:off x="12506749" y="7364632"/>
            <a:ext cx="1824867" cy="616021"/>
          </a:xfrm>
          <a:prstGeom prst="rect">
            <a:avLst/>
          </a:prstGeom>
          <a:solidFill>
            <a:srgbClr val="263344">
              <a:alpha val="69804"/>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389" dirty="0"/>
          </a:p>
        </p:txBody>
      </p:sp>
    </p:spTree>
    <p:extLst>
      <p:ext uri="{BB962C8B-B14F-4D97-AF65-F5344CB8AC3E}">
        <p14:creationId xmlns:p14="http://schemas.microsoft.com/office/powerpoint/2010/main" val="3643372909"/>
      </p:ext>
    </p:extLst>
  </p:cSld>
  <p:clrMap bg1="dk1" tx1="lt1" bg2="dk2" tx2="lt2" accent1="accent1" accent2="accent2" accent3="accent3" accent4="accent4" accent5="accent5" accent6="accent6" hlink="hlink" folHlink="folHlink"/>
  <p:sldLayoutIdLst>
    <p:sldLayoutId id="2147484448" r:id="rId1"/>
    <p:sldLayoutId id="2147484414" r:id="rId2"/>
    <p:sldLayoutId id="2147484462" r:id="rId3"/>
    <p:sldLayoutId id="2147484451" r:id="rId4"/>
    <p:sldLayoutId id="2147484463" r:id="rId5"/>
    <p:sldLayoutId id="2147484453" r:id="rId6"/>
    <p:sldLayoutId id="2147484469" r:id="rId7"/>
    <p:sldLayoutId id="2147484464" r:id="rId8"/>
    <p:sldLayoutId id="2147484461" r:id="rId9"/>
    <p:sldLayoutId id="2147484470" r:id="rId10"/>
    <p:sldLayoutId id="2147484421" r:id="rId11"/>
    <p:sldLayoutId id="2147484465" r:id="rId12"/>
    <p:sldLayoutId id="2147484450" r:id="rId13"/>
    <p:sldLayoutId id="2147484432" r:id="rId14"/>
    <p:sldLayoutId id="2147484431" r:id="rId15"/>
    <p:sldLayoutId id="2147484454" r:id="rId16"/>
    <p:sldLayoutId id="2147484466" r:id="rId17"/>
    <p:sldLayoutId id="2147484455" r:id="rId18"/>
    <p:sldLayoutId id="2147484456" r:id="rId19"/>
    <p:sldLayoutId id="2147484457" r:id="rId20"/>
    <p:sldLayoutId id="2147484467" r:id="rId21"/>
    <p:sldLayoutId id="2147484468" r:id="rId22"/>
    <p:sldLayoutId id="2147484452" r:id="rId23"/>
  </p:sldLayoutIdLst>
  <p:transition>
    <p:fade/>
  </p:transition>
  <p:hf sldNum="0" hdr="0" ftr="0" dt="0"/>
  <p:txStyles>
    <p:titleStyle>
      <a:lvl1pPr algn="l" defTabSz="1097278" rtl="0" eaLnBrk="1" latinLnBrk="0" hangingPunct="1">
        <a:lnSpc>
          <a:spcPct val="90000"/>
        </a:lnSpc>
        <a:spcBef>
          <a:spcPct val="0"/>
        </a:spcBef>
        <a:buNone/>
        <a:defRPr lang="en-US" sz="4800" b="0" kern="1200" cap="none" spc="-120" baseline="0" dirty="0" smtClean="0">
          <a:ln w="3175">
            <a:noFill/>
          </a:ln>
          <a:solidFill>
            <a:schemeClr val="tx1"/>
          </a:solidFill>
          <a:effectLst/>
          <a:latin typeface="Amazon Ember Light" panose="020B0403020204020204" pitchFamily="34" charset="0"/>
          <a:ea typeface="Amazon Ember Light" panose="020B0403020204020204" pitchFamily="34" charset="0"/>
          <a:cs typeface="Amazon Ember Light" panose="020B0403020204020204" pitchFamily="34" charset="0"/>
        </a:defRPr>
      </a:lvl1pPr>
    </p:titleStyle>
    <p:bodyStyle>
      <a:lvl1pPr marL="0" marR="0" indent="0" algn="l" defTabSz="1097278" rtl="0" eaLnBrk="1" fontAlgn="auto" latinLnBrk="0" hangingPunct="1">
        <a:lnSpc>
          <a:spcPct val="90000"/>
        </a:lnSpc>
        <a:spcBef>
          <a:spcPct val="20000"/>
        </a:spcBef>
        <a:spcAft>
          <a:spcPts val="0"/>
        </a:spcAft>
        <a:buClrTx/>
        <a:buSzPct val="90000"/>
        <a:buFont typeface="Arial" pitchFamily="34" charset="0"/>
        <a:buNone/>
        <a:tabLst/>
        <a:defRPr sz="3200" b="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vl2pPr marL="40338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2pPr>
      <a:lvl3pPr marL="67231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3pPr>
      <a:lvl4pPr marL="94123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4pPr>
      <a:lvl5pPr marL="121016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5pPr>
      <a:lvl6pPr marL="301751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6pPr>
      <a:lvl7pPr marL="356615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7pPr>
      <a:lvl8pPr marL="411479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8pPr>
      <a:lvl9pPr marL="466343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9pPr>
    </p:bodyStyle>
    <p:otherStyle>
      <a:defPPr>
        <a:defRPr lang="en-US"/>
      </a:defPPr>
      <a:lvl1pPr marL="0" algn="l" defTabSz="1097278" rtl="0" eaLnBrk="1" latinLnBrk="0" hangingPunct="1">
        <a:defRPr sz="2118" kern="1200">
          <a:solidFill>
            <a:schemeClr val="tx1"/>
          </a:solidFill>
          <a:latin typeface="+mn-lt"/>
          <a:ea typeface="+mn-ea"/>
          <a:cs typeface="+mn-cs"/>
        </a:defRPr>
      </a:lvl1pPr>
      <a:lvl2pPr marL="548639" algn="l" defTabSz="1097278" rtl="0" eaLnBrk="1" latinLnBrk="0" hangingPunct="1">
        <a:defRPr sz="2118" kern="1200">
          <a:solidFill>
            <a:schemeClr val="tx1"/>
          </a:solidFill>
          <a:latin typeface="+mn-lt"/>
          <a:ea typeface="+mn-ea"/>
          <a:cs typeface="+mn-cs"/>
        </a:defRPr>
      </a:lvl2pPr>
      <a:lvl3pPr marL="1097278" algn="l" defTabSz="1097278" rtl="0" eaLnBrk="1" latinLnBrk="0" hangingPunct="1">
        <a:defRPr sz="2118" kern="1200">
          <a:solidFill>
            <a:schemeClr val="tx1"/>
          </a:solidFill>
          <a:latin typeface="+mn-lt"/>
          <a:ea typeface="+mn-ea"/>
          <a:cs typeface="+mn-cs"/>
        </a:defRPr>
      </a:lvl3pPr>
      <a:lvl4pPr marL="1645917" algn="l" defTabSz="1097278" rtl="0" eaLnBrk="1" latinLnBrk="0" hangingPunct="1">
        <a:defRPr sz="2118" kern="1200">
          <a:solidFill>
            <a:schemeClr val="tx1"/>
          </a:solidFill>
          <a:latin typeface="+mn-lt"/>
          <a:ea typeface="+mn-ea"/>
          <a:cs typeface="+mn-cs"/>
        </a:defRPr>
      </a:lvl4pPr>
      <a:lvl5pPr marL="2194555" algn="l" defTabSz="1097278" rtl="0" eaLnBrk="1" latinLnBrk="0" hangingPunct="1">
        <a:defRPr sz="2118" kern="1200">
          <a:solidFill>
            <a:schemeClr val="tx1"/>
          </a:solidFill>
          <a:latin typeface="+mn-lt"/>
          <a:ea typeface="+mn-ea"/>
          <a:cs typeface="+mn-cs"/>
        </a:defRPr>
      </a:lvl5pPr>
      <a:lvl6pPr marL="2743195" algn="l" defTabSz="1097278" rtl="0" eaLnBrk="1" latinLnBrk="0" hangingPunct="1">
        <a:defRPr sz="2118" kern="1200">
          <a:solidFill>
            <a:schemeClr val="tx1"/>
          </a:solidFill>
          <a:latin typeface="+mn-lt"/>
          <a:ea typeface="+mn-ea"/>
          <a:cs typeface="+mn-cs"/>
        </a:defRPr>
      </a:lvl6pPr>
      <a:lvl7pPr marL="3291833" algn="l" defTabSz="1097278" rtl="0" eaLnBrk="1" latinLnBrk="0" hangingPunct="1">
        <a:defRPr sz="2118" kern="1200">
          <a:solidFill>
            <a:schemeClr val="tx1"/>
          </a:solidFill>
          <a:latin typeface="+mn-lt"/>
          <a:ea typeface="+mn-ea"/>
          <a:cs typeface="+mn-cs"/>
        </a:defRPr>
      </a:lvl7pPr>
      <a:lvl8pPr marL="3840472" algn="l" defTabSz="1097278" rtl="0" eaLnBrk="1" latinLnBrk="0" hangingPunct="1">
        <a:defRPr sz="2118" kern="1200">
          <a:solidFill>
            <a:schemeClr val="tx1"/>
          </a:solidFill>
          <a:latin typeface="+mn-lt"/>
          <a:ea typeface="+mn-ea"/>
          <a:cs typeface="+mn-cs"/>
        </a:defRPr>
      </a:lvl8pPr>
      <a:lvl9pPr marL="4389112" algn="l" defTabSz="1097278" rtl="0" eaLnBrk="1" latinLnBrk="0" hangingPunct="1">
        <a:defRPr sz="211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20">
          <p15:clr>
            <a:srgbClr val="5ACBF0"/>
          </p15:clr>
        </p15:guide>
        <p15:guide id="2" pos="204">
          <p15:clr>
            <a:srgbClr val="5ACBF0"/>
          </p15:clr>
        </p15:guide>
        <p15:guide id="3" pos="881">
          <p15:clr>
            <a:srgbClr val="5ACBF0"/>
          </p15:clr>
        </p15:guide>
        <p15:guide id="4" pos="1559">
          <p15:clr>
            <a:srgbClr val="5ACBF0"/>
          </p15:clr>
        </p15:guide>
        <p15:guide id="5" pos="2236">
          <p15:clr>
            <a:srgbClr val="5ACBF0"/>
          </p15:clr>
        </p15:guide>
        <p15:guide id="6" pos="2914">
          <p15:clr>
            <a:srgbClr val="5ACBF0"/>
          </p15:clr>
        </p15:guide>
        <p15:guide id="7" pos="3592">
          <p15:clr>
            <a:srgbClr val="5ACBF0"/>
          </p15:clr>
        </p15:guide>
        <p15:guide id="8" pos="4269">
          <p15:clr>
            <a:srgbClr val="5ACBF0"/>
          </p15:clr>
        </p15:guide>
        <p15:guide id="9" pos="4944">
          <p15:clr>
            <a:srgbClr val="5ACBF0"/>
          </p15:clr>
        </p15:guide>
        <p15:guide id="10" pos="5624">
          <p15:clr>
            <a:srgbClr val="5ACBF0"/>
          </p15:clr>
        </p15:guide>
        <p15:guide id="11" pos="6302">
          <p15:clr>
            <a:srgbClr val="5ACBF0"/>
          </p15:clr>
        </p15:guide>
        <p15:guide id="12" pos="6980">
          <p15:clr>
            <a:srgbClr val="5ACBF0"/>
          </p15:clr>
        </p15:guide>
        <p15:guide id="13" pos="7657">
          <p15:clr>
            <a:srgbClr val="5ACBF0"/>
          </p15:clr>
        </p15:guide>
        <p15:guide id="14" pos="8335">
          <p15:clr>
            <a:srgbClr val="5ACBF0"/>
          </p15:clr>
        </p15:guide>
        <p15:guide id="15" pos="9012">
          <p15:clr>
            <a:srgbClr val="5ACBF0"/>
          </p15:clr>
        </p15:guide>
        <p15:guide id="16" pos="339">
          <p15:clr>
            <a:srgbClr val="C35EA4"/>
          </p15:clr>
        </p15:guide>
        <p15:guide id="17" pos="8877">
          <p15:clr>
            <a:srgbClr val="C35EA4"/>
          </p15:clr>
        </p15:guide>
        <p15:guide id="18" orient="horz" pos="912">
          <p15:clr>
            <a:srgbClr val="5ACBF0"/>
          </p15:clr>
        </p15:guide>
        <p15:guide id="19" orient="horz" pos="1575">
          <p15:clr>
            <a:srgbClr val="5ACBF0"/>
          </p15:clr>
        </p15:guide>
        <p15:guide id="20" orient="horz" pos="2253">
          <p15:clr>
            <a:srgbClr val="5ACBF0"/>
          </p15:clr>
        </p15:guide>
        <p15:guide id="21" orient="horz" pos="2931">
          <p15:clr>
            <a:srgbClr val="5ACBF0"/>
          </p15:clr>
        </p15:guide>
        <p15:guide id="22" orient="horz" pos="3600" userDrawn="1">
          <p15:clr>
            <a:srgbClr val="5ACBF0"/>
          </p15:clr>
        </p15:guide>
        <p15:guide id="23" orient="horz" pos="4286">
          <p15:clr>
            <a:srgbClr val="5ACBF0"/>
          </p15:clr>
        </p15:guide>
        <p15:guide id="24" orient="horz" pos="4964">
          <p15:clr>
            <a:srgbClr val="5ACBF0"/>
          </p15:clr>
        </p15:guide>
        <p15:guide id="25" orient="horz" pos="355">
          <p15:clr>
            <a:srgbClr val="C35EA4"/>
          </p15:clr>
        </p15:guide>
        <p15:guide id="26" orient="horz" pos="4829">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5.svg"/><Relationship Id="rId3" Type="http://schemas.openxmlformats.org/officeDocument/2006/relationships/image" Target="../media/image25.png"/><Relationship Id="rId7" Type="http://schemas.openxmlformats.org/officeDocument/2006/relationships/image" Target="../media/image29.svg"/><Relationship Id="rId12" Type="http://schemas.openxmlformats.org/officeDocument/2006/relationships/image" Target="../media/image34.png"/><Relationship Id="rId2" Type="http://schemas.openxmlformats.org/officeDocument/2006/relationships/notesSlide" Target="../notesSlides/notesSlide22.xml"/><Relationship Id="rId1" Type="http://schemas.openxmlformats.org/officeDocument/2006/relationships/slideLayout" Target="../slideLayouts/slideLayout9.xml"/><Relationship Id="rId6" Type="http://schemas.openxmlformats.org/officeDocument/2006/relationships/image" Target="../media/image28.png"/><Relationship Id="rId11" Type="http://schemas.openxmlformats.org/officeDocument/2006/relationships/image" Target="../media/image33.svg"/><Relationship Id="rId5" Type="http://schemas.openxmlformats.org/officeDocument/2006/relationships/image" Target="../media/image27.svg"/><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svg"/></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6.xml"/><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27.xml"/><Relationship Id="rId1" Type="http://schemas.openxmlformats.org/officeDocument/2006/relationships/slideLayout" Target="../slideLayouts/slideLayout10.xml"/><Relationship Id="rId4" Type="http://schemas.openxmlformats.org/officeDocument/2006/relationships/image" Target="../media/image39.jp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9.xml"/><Relationship Id="rId1" Type="http://schemas.openxmlformats.org/officeDocument/2006/relationships/slideLayout" Target="../slideLayouts/slideLayout22.xml"/></Relationships>
</file>

<file path=ppt/slides/_rels/slide31.xml.rels><?xml version="1.0" encoding="UTF-8" standalone="yes"?>
<Relationships xmlns="http://schemas.openxmlformats.org/package/2006/relationships"><Relationship Id="rId3" Type="http://schemas.openxmlformats.org/officeDocument/2006/relationships/image" Target="../media/image41.tiff"/><Relationship Id="rId2" Type="http://schemas.openxmlformats.org/officeDocument/2006/relationships/notesSlide" Target="../notesSlides/notesSlide30.xml"/><Relationship Id="rId1" Type="http://schemas.openxmlformats.org/officeDocument/2006/relationships/slideLayout" Target="../slideLayouts/slideLayout20.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28.png"/><Relationship Id="rId7" Type="http://schemas.openxmlformats.org/officeDocument/2006/relationships/image" Target="../media/image26.png"/><Relationship Id="rId12" Type="http://schemas.openxmlformats.org/officeDocument/2006/relationships/image" Target="../media/image45.sv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43.svg"/><Relationship Id="rId11" Type="http://schemas.openxmlformats.org/officeDocument/2006/relationships/image" Target="../media/image44.png"/><Relationship Id="rId5" Type="http://schemas.openxmlformats.org/officeDocument/2006/relationships/image" Target="../media/image42.png"/><Relationship Id="rId10" Type="http://schemas.openxmlformats.org/officeDocument/2006/relationships/image" Target="../media/image33.svg"/><Relationship Id="rId4" Type="http://schemas.openxmlformats.org/officeDocument/2006/relationships/image" Target="../media/image29.svg"/><Relationship Id="rId9" Type="http://schemas.openxmlformats.org/officeDocument/2006/relationships/image" Target="../media/image32.png"/></Relationships>
</file>

<file path=ppt/slides/_rels/slide34.xml.rels><?xml version="1.0" encoding="UTF-8" standalone="yes"?>
<Relationships xmlns="http://schemas.openxmlformats.org/package/2006/relationships"><Relationship Id="rId8" Type="http://schemas.openxmlformats.org/officeDocument/2006/relationships/image" Target="../media/image27.svg"/><Relationship Id="rId13" Type="http://schemas.openxmlformats.org/officeDocument/2006/relationships/image" Target="../media/image46.png"/><Relationship Id="rId3" Type="http://schemas.openxmlformats.org/officeDocument/2006/relationships/image" Target="../media/image28.png"/><Relationship Id="rId7" Type="http://schemas.openxmlformats.org/officeDocument/2006/relationships/image" Target="../media/image26.png"/><Relationship Id="rId12" Type="http://schemas.openxmlformats.org/officeDocument/2006/relationships/image" Target="../media/image45.sv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43.svg"/><Relationship Id="rId11" Type="http://schemas.openxmlformats.org/officeDocument/2006/relationships/image" Target="../media/image44.png"/><Relationship Id="rId5" Type="http://schemas.openxmlformats.org/officeDocument/2006/relationships/image" Target="../media/image42.png"/><Relationship Id="rId10" Type="http://schemas.openxmlformats.org/officeDocument/2006/relationships/image" Target="../media/image33.svg"/><Relationship Id="rId4" Type="http://schemas.openxmlformats.org/officeDocument/2006/relationships/image" Target="../media/image29.svg"/><Relationship Id="rId9" Type="http://schemas.openxmlformats.org/officeDocument/2006/relationships/image" Target="../media/image32.png"/><Relationship Id="rId14" Type="http://schemas.openxmlformats.org/officeDocument/2006/relationships/image" Target="../media/image47.svg"/></Relationships>
</file>

<file path=ppt/slides/_rels/slide35.xml.rels><?xml version="1.0" encoding="UTF-8" standalone="yes"?>
<Relationships xmlns="http://schemas.openxmlformats.org/package/2006/relationships"><Relationship Id="rId8" Type="http://schemas.openxmlformats.org/officeDocument/2006/relationships/image" Target="../media/image33.svg"/><Relationship Id="rId3" Type="http://schemas.openxmlformats.org/officeDocument/2006/relationships/image" Target="../media/image46.png"/><Relationship Id="rId7" Type="http://schemas.openxmlformats.org/officeDocument/2006/relationships/image" Target="../media/image32.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27.svg"/><Relationship Id="rId5" Type="http://schemas.openxmlformats.org/officeDocument/2006/relationships/image" Target="../media/image26.png"/><Relationship Id="rId10" Type="http://schemas.openxmlformats.org/officeDocument/2006/relationships/image" Target="../media/image31.svg"/><Relationship Id="rId4" Type="http://schemas.openxmlformats.org/officeDocument/2006/relationships/image" Target="../media/image47.svg"/><Relationship Id="rId9" Type="http://schemas.openxmlformats.org/officeDocument/2006/relationships/image" Target="../media/image30.png"/></Relationships>
</file>

<file path=ppt/slides/_rels/slide3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5.xml"/><Relationship Id="rId1" Type="http://schemas.openxmlformats.org/officeDocument/2006/relationships/slideLayout" Target="../slideLayouts/slideLayout22.xml"/></Relationships>
</file>

<file path=ppt/slides/_rels/slide3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49.tiff"/><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microsoft.com/office/2007/relationships/hdphoto" Target="../media/hdphoto1.wdp"/></Relationships>
</file>

<file path=ppt/slides/_rels/slide40.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notesSlide" Target="../notesSlides/notesSlide39.xml"/><Relationship Id="rId1" Type="http://schemas.openxmlformats.org/officeDocument/2006/relationships/slideLayout" Target="../slideLayouts/slideLayout9.xml"/><Relationship Id="rId4" Type="http://schemas.openxmlformats.org/officeDocument/2006/relationships/image" Target="../media/image51.jpg"/></Relationships>
</file>

<file path=ppt/slides/_rels/slide41.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notesSlide" Target="../notesSlides/notesSlide40.xml"/><Relationship Id="rId1" Type="http://schemas.openxmlformats.org/officeDocument/2006/relationships/slideLayout" Target="../slideLayouts/slideLayout6.xml"/><Relationship Id="rId6" Type="http://schemas.openxmlformats.org/officeDocument/2006/relationships/image" Target="../media/image55.png"/><Relationship Id="rId5" Type="http://schemas.openxmlformats.org/officeDocument/2006/relationships/image" Target="../media/image54.jpg"/><Relationship Id="rId4" Type="http://schemas.openxmlformats.org/officeDocument/2006/relationships/image" Target="../media/image53.jp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8.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image" Target="../media/image58.svg"/><Relationship Id="rId4" Type="http://schemas.openxmlformats.org/officeDocument/2006/relationships/image" Target="../media/image57.png"/></Relationships>
</file>

<file path=ppt/slides/_rels/slide4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58.svg"/><Relationship Id="rId5" Type="http://schemas.openxmlformats.org/officeDocument/2006/relationships/image" Target="../media/image57.png"/><Relationship Id="rId4" Type="http://schemas.openxmlformats.org/officeDocument/2006/relationships/image" Target="../media/image56.png"/></Relationships>
</file>

<file path=ppt/slides/_rels/slide46.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61.svg"/><Relationship Id="rId3" Type="http://schemas.openxmlformats.org/officeDocument/2006/relationships/image" Target="../media/image59.png"/><Relationship Id="rId7" Type="http://schemas.openxmlformats.org/officeDocument/2006/relationships/image" Target="../media/image43.svg"/><Relationship Id="rId12" Type="http://schemas.openxmlformats.org/officeDocument/2006/relationships/image" Target="../media/image60.png"/><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42.png"/><Relationship Id="rId11" Type="http://schemas.openxmlformats.org/officeDocument/2006/relationships/image" Target="../media/image33.svg"/><Relationship Id="rId5" Type="http://schemas.openxmlformats.org/officeDocument/2006/relationships/image" Target="../media/image58.svg"/><Relationship Id="rId10" Type="http://schemas.openxmlformats.org/officeDocument/2006/relationships/image" Target="../media/image32.png"/><Relationship Id="rId4" Type="http://schemas.openxmlformats.org/officeDocument/2006/relationships/image" Target="../media/image57.png"/><Relationship Id="rId9" Type="http://schemas.openxmlformats.org/officeDocument/2006/relationships/image" Target="../media/image27.svg"/><Relationship Id="rId14" Type="http://schemas.openxmlformats.org/officeDocument/2006/relationships/image" Target="../media/image56.png"/></Relationships>
</file>

<file path=ppt/slides/_rels/slide47.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61.svg"/><Relationship Id="rId3" Type="http://schemas.openxmlformats.org/officeDocument/2006/relationships/image" Target="../media/image56.png"/><Relationship Id="rId7" Type="http://schemas.openxmlformats.org/officeDocument/2006/relationships/image" Target="../media/image43.svg"/><Relationship Id="rId12" Type="http://schemas.openxmlformats.org/officeDocument/2006/relationships/image" Target="../media/image60.png"/><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image" Target="../media/image42.png"/><Relationship Id="rId11" Type="http://schemas.openxmlformats.org/officeDocument/2006/relationships/image" Target="../media/image33.svg"/><Relationship Id="rId5" Type="http://schemas.openxmlformats.org/officeDocument/2006/relationships/image" Target="../media/image58.svg"/><Relationship Id="rId10" Type="http://schemas.openxmlformats.org/officeDocument/2006/relationships/image" Target="../media/image32.png"/><Relationship Id="rId4" Type="http://schemas.openxmlformats.org/officeDocument/2006/relationships/image" Target="../media/image57.png"/><Relationship Id="rId9" Type="http://schemas.openxmlformats.org/officeDocument/2006/relationships/image" Target="../media/image27.svg"/></Relationships>
</file>

<file path=ppt/slides/_rels/slide48.xml.rels><?xml version="1.0" encoding="UTF-8" standalone="yes"?>
<Relationships xmlns="http://schemas.openxmlformats.org/package/2006/relationships"><Relationship Id="rId3" Type="http://schemas.openxmlformats.org/officeDocument/2006/relationships/image" Target="../media/image62.tif"/><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6.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45.sv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55.xml"/><Relationship Id="rId1" Type="http://schemas.openxmlformats.org/officeDocument/2006/relationships/slideLayout" Target="../slideLayouts/slideLayout2.xml"/><Relationship Id="rId6" Type="http://schemas.openxmlformats.org/officeDocument/2006/relationships/image" Target="../media/image61.svg"/><Relationship Id="rId5" Type="http://schemas.openxmlformats.org/officeDocument/2006/relationships/image" Target="../media/image60.png"/><Relationship Id="rId4" Type="http://schemas.openxmlformats.org/officeDocument/2006/relationships/image" Target="../media/image70.png"/></Relationships>
</file>

<file path=ppt/slides/_rels/slide57.xml.rels><?xml version="1.0" encoding="UTF-8" standalone="yes"?>
<Relationships xmlns="http://schemas.openxmlformats.org/package/2006/relationships"><Relationship Id="rId8" Type="http://schemas.openxmlformats.org/officeDocument/2006/relationships/image" Target="../media/image72.svg"/><Relationship Id="rId3" Type="http://schemas.openxmlformats.org/officeDocument/2006/relationships/image" Target="../media/image42.png"/><Relationship Id="rId7" Type="http://schemas.openxmlformats.org/officeDocument/2006/relationships/image" Target="../media/image71.png"/><Relationship Id="rId12" Type="http://schemas.openxmlformats.org/officeDocument/2006/relationships/image" Target="../media/image74.svg"/><Relationship Id="rId2" Type="http://schemas.openxmlformats.org/officeDocument/2006/relationships/notesSlide" Target="../notesSlides/notesSlide56.xml"/><Relationship Id="rId1" Type="http://schemas.openxmlformats.org/officeDocument/2006/relationships/slideLayout" Target="../slideLayouts/slideLayout2.xml"/><Relationship Id="rId6" Type="http://schemas.openxmlformats.org/officeDocument/2006/relationships/image" Target="../media/image27.svg"/><Relationship Id="rId11" Type="http://schemas.openxmlformats.org/officeDocument/2006/relationships/image" Target="../media/image73.png"/><Relationship Id="rId5" Type="http://schemas.openxmlformats.org/officeDocument/2006/relationships/image" Target="../media/image26.png"/><Relationship Id="rId10" Type="http://schemas.openxmlformats.org/officeDocument/2006/relationships/image" Target="../media/image70.png"/><Relationship Id="rId4" Type="http://schemas.openxmlformats.org/officeDocument/2006/relationships/image" Target="../media/image43.svg"/><Relationship Id="rId9" Type="http://schemas.openxmlformats.org/officeDocument/2006/relationships/image" Target="../media/image69.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8.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9.xml"/><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0.xml"/><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1.xml"/><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4.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notesSlide" Target="../notesSlides/notesSlide6.xml"/><Relationship Id="rId3" Type="http://schemas.microsoft.com/office/2007/relationships/media" Target="../media/media2.mp3"/><Relationship Id="rId7" Type="http://schemas.openxmlformats.org/officeDocument/2006/relationships/slideLayout" Target="../slideLayouts/slideLayout4.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audio" Target="../media/media3.mp3"/><Relationship Id="rId5" Type="http://schemas.microsoft.com/office/2007/relationships/media" Target="../media/media3.mp3"/><Relationship Id="rId4" Type="http://schemas.openxmlformats.org/officeDocument/2006/relationships/audio" Target="../media/media2.mp3"/><Relationship Id="rId9"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4.mp3"/><Relationship Id="rId1" Type="http://schemas.microsoft.com/office/2007/relationships/media" Target="../media/media4.mp3"/><Relationship Id="rId5" Type="http://schemas.openxmlformats.org/officeDocument/2006/relationships/image" Target="../media/image16.png"/><Relationship Id="rId4"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5.mp3"/><Relationship Id="rId1" Type="http://schemas.microsoft.com/office/2007/relationships/media" Target="../media/media5.mp3"/><Relationship Id="rId5" Type="http://schemas.openxmlformats.org/officeDocument/2006/relationships/image" Target="../media/image16.png"/><Relationship Id="rId4"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FE50172D-8F03-774D-8E70-C78F5FF3E44B}"/>
              </a:ext>
            </a:extLst>
          </p:cNvPr>
          <p:cNvSpPr txBox="1">
            <a:spLocks/>
          </p:cNvSpPr>
          <p:nvPr/>
        </p:nvSpPr>
        <p:spPr>
          <a:xfrm>
            <a:off x="639900" y="5544487"/>
            <a:ext cx="10972800" cy="1534229"/>
          </a:xfrm>
          <a:prstGeom prst="rect">
            <a:avLst/>
          </a:prstGeom>
        </p:spPr>
        <p:txBody>
          <a:bodyPr vert="horz" wrap="square" lIns="182880" tIns="146304" rIns="182880" bIns="146304" rtlCol="0" anchor="t">
            <a:noAutofit/>
          </a:bodyPr>
          <a:lstStyle>
            <a:lvl1pPr algn="l" defTabSz="1097278" rtl="0" eaLnBrk="1" latinLnBrk="0" hangingPunct="1">
              <a:lnSpc>
                <a:spcPct val="90000"/>
              </a:lnSpc>
              <a:spcBef>
                <a:spcPct val="0"/>
              </a:spcBef>
              <a:buNone/>
              <a:defRPr lang="en-US" sz="4800" b="0" kern="1200" cap="none" spc="-120" baseline="0" dirty="0" smtClean="0">
                <a:ln w="3175">
                  <a:noFill/>
                </a:ln>
                <a:solidFill>
                  <a:schemeClr val="tx1"/>
                </a:solidFill>
                <a:effectLst/>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sz="3600" dirty="0">
                <a:latin typeface="Amazon Ember Thin" panose="020B0303020204020204" pitchFamily="34" charset="0"/>
                <a:ea typeface="Amazon Ember Thin" panose="020B0303020204020204" pitchFamily="34" charset="0"/>
                <a:cs typeface="Amazon Ember Thin" panose="020B0303020204020204" pitchFamily="34" charset="0"/>
              </a:rPr>
              <a:t>Multi-modal interfaces and </a:t>
            </a:r>
            <a:br>
              <a:rPr lang="en-US" sz="3600" dirty="0">
                <a:latin typeface="Amazon Ember Thin" panose="020B0303020204020204" pitchFamily="34" charset="0"/>
                <a:ea typeface="Amazon Ember Thin" panose="020B0303020204020204" pitchFamily="34" charset="0"/>
                <a:cs typeface="Amazon Ember Thin" panose="020B0303020204020204" pitchFamily="34" charset="0"/>
              </a:rPr>
            </a:br>
            <a:r>
              <a:rPr lang="en-US" sz="3600" dirty="0">
                <a:latin typeface="Amazon Ember Thin" panose="020B0303020204020204" pitchFamily="34" charset="0"/>
                <a:ea typeface="Amazon Ember Thin" panose="020B0303020204020204" pitchFamily="34" charset="0"/>
                <a:cs typeface="Amazon Ember Thin" panose="020B0303020204020204" pitchFamily="34" charset="0"/>
              </a:rPr>
              <a:t>artificial intelligence on AWS</a:t>
            </a:r>
          </a:p>
        </p:txBody>
      </p:sp>
      <p:sp>
        <p:nvSpPr>
          <p:cNvPr id="4" name="Title 1">
            <a:extLst>
              <a:ext uri="{FF2B5EF4-FFF2-40B4-BE49-F238E27FC236}">
                <a16:creationId xmlns:a16="http://schemas.microsoft.com/office/drawing/2014/main" id="{A9E36165-CBB5-1540-ADD9-1D8569993396}"/>
              </a:ext>
            </a:extLst>
          </p:cNvPr>
          <p:cNvSpPr txBox="1">
            <a:spLocks/>
          </p:cNvSpPr>
          <p:nvPr/>
        </p:nvSpPr>
        <p:spPr>
          <a:xfrm>
            <a:off x="647315" y="4366956"/>
            <a:ext cx="10972800" cy="901194"/>
          </a:xfrm>
          <a:prstGeom prst="rect">
            <a:avLst/>
          </a:prstGeom>
        </p:spPr>
        <p:txBody>
          <a:bodyPr vert="horz" wrap="square" lIns="182880" tIns="146304" rIns="182880" bIns="146304" rtlCol="0" anchor="t">
            <a:noAutofit/>
          </a:bodyPr>
          <a:lstStyle>
            <a:lvl1pPr algn="l" defTabSz="1097278" rtl="0" eaLnBrk="1" latinLnBrk="0" hangingPunct="1">
              <a:lnSpc>
                <a:spcPct val="90000"/>
              </a:lnSpc>
              <a:spcBef>
                <a:spcPct val="0"/>
              </a:spcBef>
              <a:buNone/>
              <a:defRPr lang="en-US" sz="4800" b="0" kern="1200" cap="none" spc="-120" baseline="0" dirty="0" smtClean="0">
                <a:ln w="3175">
                  <a:noFill/>
                </a:ln>
                <a:solidFill>
                  <a:schemeClr val="tx1"/>
                </a:solidFill>
                <a:effectLst/>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AU" sz="7200" spc="0" dirty="0">
                <a:latin typeface="+mj-lt"/>
              </a:rPr>
              <a:t>Module 7</a:t>
            </a:r>
          </a:p>
        </p:txBody>
      </p:sp>
    </p:spTree>
    <p:extLst>
      <p:ext uri="{BB962C8B-B14F-4D97-AF65-F5344CB8AC3E}">
        <p14:creationId xmlns:p14="http://schemas.microsoft.com/office/powerpoint/2010/main" val="42124988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9681" y="222478"/>
            <a:ext cx="13688304" cy="1079598"/>
          </a:xfrm>
        </p:spPr>
        <p:txBody>
          <a:bodyPr/>
          <a:lstStyle/>
          <a:p>
            <a:r>
              <a:rPr lang="en-US" dirty="0"/>
              <a:t>Speech synthesis from Java</a:t>
            </a:r>
          </a:p>
        </p:txBody>
      </p:sp>
      <p:pic>
        <p:nvPicPr>
          <p:cNvPr id="5" name="Picture 4"/>
          <p:cNvPicPr>
            <a:picLocks noChangeAspect="1"/>
          </p:cNvPicPr>
          <p:nvPr/>
        </p:nvPicPr>
        <p:blipFill>
          <a:blip r:embed="rId3"/>
          <a:stretch>
            <a:fillRect/>
          </a:stretch>
        </p:blipFill>
        <p:spPr>
          <a:xfrm>
            <a:off x="487824" y="1956398"/>
            <a:ext cx="13693901" cy="429153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708582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Speech synthesis from the AWS CLI</a:t>
            </a:r>
          </a:p>
        </p:txBody>
      </p:sp>
      <p:sp>
        <p:nvSpPr>
          <p:cNvPr id="6" name="Rectangle 5">
            <a:extLst>
              <a:ext uri="{FF2B5EF4-FFF2-40B4-BE49-F238E27FC236}">
                <a16:creationId xmlns:a16="http://schemas.microsoft.com/office/drawing/2014/main" id="{6EC9123F-E395-1E4D-BFCE-58C3C25B1487}"/>
              </a:ext>
            </a:extLst>
          </p:cNvPr>
          <p:cNvSpPr/>
          <p:nvPr/>
        </p:nvSpPr>
        <p:spPr>
          <a:xfrm>
            <a:off x="886265" y="1838841"/>
            <a:ext cx="10972800" cy="3416320"/>
          </a:xfrm>
          <a:prstGeom prst="rect">
            <a:avLst/>
          </a:prstGeom>
        </p:spPr>
        <p:txBody>
          <a:bodyPr wrap="square">
            <a:spAutoFit/>
          </a:bodyPr>
          <a:lstStyle/>
          <a:p>
            <a:r>
              <a:rPr lang="en-US" sz="3600" dirty="0" err="1">
                <a:latin typeface="Courier New" panose="02070309020205020404" pitchFamily="49" charset="0"/>
                <a:cs typeface="Courier New" panose="02070309020205020404" pitchFamily="49" charset="0"/>
              </a:rPr>
              <a:t>aws</a:t>
            </a:r>
            <a:r>
              <a:rPr lang="en-US" sz="3600" dirty="0">
                <a:latin typeface="Courier New" panose="02070309020205020404" pitchFamily="49" charset="0"/>
                <a:cs typeface="Courier New" panose="02070309020205020404" pitchFamily="49" charset="0"/>
              </a:rPr>
              <a:t> </a:t>
            </a:r>
            <a:r>
              <a:rPr lang="en-US" sz="3600" dirty="0" err="1">
                <a:latin typeface="Courier New" panose="02070309020205020404" pitchFamily="49" charset="0"/>
                <a:cs typeface="Courier New" panose="02070309020205020404" pitchFamily="49" charset="0"/>
              </a:rPr>
              <a:t>polly</a:t>
            </a:r>
            <a:r>
              <a:rPr lang="en-US" sz="3600" dirty="0">
                <a:latin typeface="Courier New" panose="02070309020205020404" pitchFamily="49" charset="0"/>
                <a:cs typeface="Courier New" panose="02070309020205020404" pitchFamily="49" charset="0"/>
              </a:rPr>
              <a:t> synthesize-speech </a:t>
            </a:r>
          </a:p>
          <a:p>
            <a:r>
              <a:rPr lang="en-US" sz="3600" dirty="0">
                <a:latin typeface="Courier New" panose="02070309020205020404" pitchFamily="49" charset="0"/>
                <a:cs typeface="Courier New" panose="02070309020205020404" pitchFamily="49" charset="0"/>
              </a:rPr>
              <a:t>	--region us-east-1 </a:t>
            </a:r>
          </a:p>
          <a:p>
            <a:r>
              <a:rPr lang="en-US" sz="3600" dirty="0">
                <a:latin typeface="Courier New" panose="02070309020205020404" pitchFamily="49" charset="0"/>
                <a:cs typeface="Courier New" panose="02070309020205020404" pitchFamily="49" charset="0"/>
              </a:rPr>
              <a:t>	--output-format mp3</a:t>
            </a:r>
          </a:p>
          <a:p>
            <a:r>
              <a:rPr lang="en-US" sz="3600" dirty="0">
                <a:latin typeface="Courier New" panose="02070309020205020404" pitchFamily="49" charset="0"/>
                <a:cs typeface="Courier New" panose="02070309020205020404" pitchFamily="49" charset="0"/>
              </a:rPr>
              <a:t>	--voice-id Nicole</a:t>
            </a:r>
          </a:p>
          <a:p>
            <a:r>
              <a:rPr lang="en-US" sz="3600" dirty="0">
                <a:latin typeface="Courier New" panose="02070309020205020404" pitchFamily="49" charset="0"/>
                <a:cs typeface="Courier New" panose="02070309020205020404" pitchFamily="49" charset="0"/>
              </a:rPr>
              <a:t>	--text ”Text to say" audiofile.mp3</a:t>
            </a:r>
          </a:p>
          <a:p>
            <a:endParaRPr lang="en-US" sz="36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111213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Speech synthesis from the AWS CLI</a:t>
            </a:r>
          </a:p>
        </p:txBody>
      </p:sp>
      <p:sp>
        <p:nvSpPr>
          <p:cNvPr id="4" name="Rectangle 3"/>
          <p:cNvSpPr/>
          <p:nvPr/>
        </p:nvSpPr>
        <p:spPr>
          <a:xfrm>
            <a:off x="1884219" y="4066442"/>
            <a:ext cx="9890439" cy="632168"/>
          </a:xfrm>
          <a:prstGeom prst="rect">
            <a:avLst/>
          </a:prstGeom>
          <a:noFill/>
          <a:ln w="5715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389" dirty="0">
              <a:latin typeface="Amazon Ember Thin" panose="020B0303020204020204" pitchFamily="34" charset="0"/>
              <a:ea typeface="Amazon Ember Thin" panose="020B0303020204020204" pitchFamily="34" charset="0"/>
              <a:cs typeface="Amazon Ember Thin" panose="020B0303020204020204" pitchFamily="34" charset="0"/>
            </a:endParaRPr>
          </a:p>
        </p:txBody>
      </p:sp>
      <p:sp>
        <p:nvSpPr>
          <p:cNvPr id="5" name="Rectangle 4">
            <a:extLst>
              <a:ext uri="{FF2B5EF4-FFF2-40B4-BE49-F238E27FC236}">
                <a16:creationId xmlns:a16="http://schemas.microsoft.com/office/drawing/2014/main" id="{5FC5C6BC-1878-2A43-8490-DA39CA946C77}"/>
              </a:ext>
            </a:extLst>
          </p:cNvPr>
          <p:cNvSpPr/>
          <p:nvPr/>
        </p:nvSpPr>
        <p:spPr>
          <a:xfrm>
            <a:off x="886265" y="1838841"/>
            <a:ext cx="13237698" cy="3416320"/>
          </a:xfrm>
          <a:prstGeom prst="rect">
            <a:avLst/>
          </a:prstGeom>
        </p:spPr>
        <p:txBody>
          <a:bodyPr wrap="square">
            <a:spAutoFit/>
          </a:bodyPr>
          <a:lstStyle/>
          <a:p>
            <a:r>
              <a:rPr lang="en-US" sz="3600" dirty="0" err="1">
                <a:latin typeface="Courier New" panose="02070309020205020404" pitchFamily="49" charset="0"/>
                <a:cs typeface="Courier New" panose="02070309020205020404" pitchFamily="49" charset="0"/>
              </a:rPr>
              <a:t>aws</a:t>
            </a:r>
            <a:r>
              <a:rPr lang="en-US" sz="3600" dirty="0">
                <a:latin typeface="Courier New" panose="02070309020205020404" pitchFamily="49" charset="0"/>
                <a:cs typeface="Courier New" panose="02070309020205020404" pitchFamily="49" charset="0"/>
              </a:rPr>
              <a:t> </a:t>
            </a:r>
            <a:r>
              <a:rPr lang="en-US" sz="3600" dirty="0" err="1">
                <a:latin typeface="Courier New" panose="02070309020205020404" pitchFamily="49" charset="0"/>
                <a:cs typeface="Courier New" panose="02070309020205020404" pitchFamily="49" charset="0"/>
              </a:rPr>
              <a:t>polly</a:t>
            </a:r>
            <a:r>
              <a:rPr lang="en-US" sz="3600" dirty="0">
                <a:latin typeface="Courier New" panose="02070309020205020404" pitchFamily="49" charset="0"/>
                <a:cs typeface="Courier New" panose="02070309020205020404" pitchFamily="49" charset="0"/>
              </a:rPr>
              <a:t> synthesize-speech </a:t>
            </a:r>
          </a:p>
          <a:p>
            <a:r>
              <a:rPr lang="en-US" sz="3600" dirty="0">
                <a:latin typeface="Courier New" panose="02070309020205020404" pitchFamily="49" charset="0"/>
                <a:cs typeface="Courier New" panose="02070309020205020404" pitchFamily="49" charset="0"/>
              </a:rPr>
              <a:t>	--region us-east-1 </a:t>
            </a:r>
          </a:p>
          <a:p>
            <a:r>
              <a:rPr lang="en-US" sz="3600" dirty="0">
                <a:latin typeface="Courier New" panose="02070309020205020404" pitchFamily="49" charset="0"/>
                <a:cs typeface="Courier New" panose="02070309020205020404" pitchFamily="49" charset="0"/>
              </a:rPr>
              <a:t>	--output-format json</a:t>
            </a:r>
          </a:p>
          <a:p>
            <a:r>
              <a:rPr lang="en-US" sz="3600" dirty="0">
                <a:latin typeface="Courier New" panose="02070309020205020404" pitchFamily="49" charset="0"/>
                <a:cs typeface="Courier New" panose="02070309020205020404" pitchFamily="49" charset="0"/>
              </a:rPr>
              <a:t>	--voice-id Russell </a:t>
            </a:r>
          </a:p>
          <a:p>
            <a:r>
              <a:rPr lang="en-US" sz="3600" dirty="0">
                <a:latin typeface="Courier New" panose="02070309020205020404" pitchFamily="49" charset="0"/>
                <a:cs typeface="Courier New" panose="02070309020205020404" pitchFamily="49" charset="0"/>
              </a:rPr>
              <a:t>	--speech-mark-types "viseme" "word"</a:t>
            </a:r>
          </a:p>
          <a:p>
            <a:r>
              <a:rPr lang="en-US" sz="3600" dirty="0">
                <a:latin typeface="Courier New" panose="02070309020205020404" pitchFamily="49" charset="0"/>
                <a:cs typeface="Courier New" panose="02070309020205020404" pitchFamily="49" charset="0"/>
              </a:rPr>
              <a:t>	--text "Hello this is a a test" </a:t>
            </a:r>
            <a:r>
              <a:rPr lang="en-US" sz="3600" dirty="0" err="1">
                <a:latin typeface="Courier New" panose="02070309020205020404" pitchFamily="49" charset="0"/>
                <a:cs typeface="Courier New" panose="02070309020205020404" pitchFamily="49" charset="0"/>
              </a:rPr>
              <a:t>test.json</a:t>
            </a:r>
            <a:endParaRPr lang="en-US" sz="36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4293566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Speech synthesis speech markers</a:t>
            </a:r>
          </a:p>
        </p:txBody>
      </p:sp>
      <p:sp>
        <p:nvSpPr>
          <p:cNvPr id="3" name="Content Placeholder 2"/>
          <p:cNvSpPr>
            <a:spLocks noGrp="1"/>
          </p:cNvSpPr>
          <p:nvPr>
            <p:ph type="body" sz="quarter" idx="4294967295"/>
          </p:nvPr>
        </p:nvSpPr>
        <p:spPr>
          <a:xfrm>
            <a:off x="719681" y="1685315"/>
            <a:ext cx="12661900" cy="5106013"/>
          </a:xfrm>
        </p:spPr>
        <p:txBody>
          <a:bodyPr/>
          <a:lstStyle/>
          <a:p>
            <a:r>
              <a:rPr lang="mr-IN" sz="2400" dirty="0">
                <a:latin typeface="Courier New" panose="02070309020205020404" pitchFamily="49" charset="0"/>
                <a:ea typeface="+mn-ea"/>
              </a:rPr>
              <a:t>{"time":6,"type":"word","start":0,"end":5,"value":"hello"}</a:t>
            </a:r>
          </a:p>
          <a:p>
            <a:r>
              <a:rPr lang="mr-IN" sz="2400" dirty="0">
                <a:latin typeface="Courier New" panose="02070309020205020404" pitchFamily="49" charset="0"/>
                <a:ea typeface="+mn-ea"/>
              </a:rPr>
              <a:t>{"time":6,"type":"viseme","value":"k"}</a:t>
            </a:r>
          </a:p>
          <a:p>
            <a:r>
              <a:rPr lang="mr-IN" sz="2400" dirty="0">
                <a:latin typeface="Courier New" panose="02070309020205020404" pitchFamily="49" charset="0"/>
                <a:ea typeface="+mn-ea"/>
              </a:rPr>
              <a:t>{"time":43,"type":"viseme","value":"@"}</a:t>
            </a:r>
          </a:p>
          <a:p>
            <a:r>
              <a:rPr lang="mr-IN" sz="2400" dirty="0">
                <a:latin typeface="Courier New" panose="02070309020205020404" pitchFamily="49" charset="0"/>
                <a:ea typeface="+mn-ea"/>
              </a:rPr>
              <a:t>{"time":77,"type":"viseme","value":"t"}</a:t>
            </a:r>
          </a:p>
          <a:p>
            <a:r>
              <a:rPr lang="mr-IN" sz="2400" dirty="0">
                <a:latin typeface="Courier New" panose="02070309020205020404" pitchFamily="49" charset="0"/>
                <a:ea typeface="+mn-ea"/>
              </a:rPr>
              <a:t>{"time":157,"type":"viseme","value":"@"}</a:t>
            </a:r>
          </a:p>
          <a:p>
            <a:r>
              <a:rPr lang="mr-IN" sz="2400" dirty="0">
                <a:latin typeface="Courier New" panose="02070309020205020404" pitchFamily="49" charset="0"/>
                <a:ea typeface="+mn-ea"/>
              </a:rPr>
              <a:t>{"time":302,"type":"word","start":6,"end":9,"value":</a:t>
            </a:r>
            <a:r>
              <a:rPr lang="en-US" sz="2400" dirty="0">
                <a:latin typeface="Courier New" panose="02070309020205020404" pitchFamily="49" charset="0"/>
                <a:ea typeface="+mn-ea"/>
                <a:cs typeface="Courier New" panose="02070309020205020404" pitchFamily="49" charset="0"/>
              </a:rPr>
              <a:t>"t</a:t>
            </a:r>
            <a:r>
              <a:rPr lang="mr-IN" sz="2400" dirty="0" err="1">
                <a:latin typeface="Courier New" panose="02070309020205020404" pitchFamily="49" charset="0"/>
                <a:ea typeface="+mn-ea"/>
              </a:rPr>
              <a:t>his</a:t>
            </a:r>
            <a:r>
              <a:rPr lang="mr-IN" sz="2400" dirty="0">
                <a:latin typeface="Courier New" panose="02070309020205020404" pitchFamily="49" charset="0"/>
                <a:ea typeface="+mn-ea"/>
              </a:rPr>
              <a:t>"}</a:t>
            </a:r>
          </a:p>
          <a:p>
            <a:r>
              <a:rPr lang="mr-IN" sz="2400" dirty="0">
                <a:latin typeface="Courier New" panose="02070309020205020404" pitchFamily="49" charset="0"/>
                <a:ea typeface="+mn-ea"/>
              </a:rPr>
              <a:t>{"time":302,"type":"viseme","value":"k"}</a:t>
            </a:r>
          </a:p>
          <a:p>
            <a:r>
              <a:rPr lang="mr-IN" sz="2400" dirty="0">
                <a:latin typeface="Courier New" panose="02070309020205020404" pitchFamily="49" charset="0"/>
                <a:ea typeface="+mn-ea"/>
              </a:rPr>
              <a:t>{"time":385,"type":"viseme","value":"i"}</a:t>
            </a:r>
          </a:p>
          <a:p>
            <a:r>
              <a:rPr lang="mr-IN" sz="2400" dirty="0">
                <a:latin typeface="Courier New" panose="02070309020205020404" pitchFamily="49" charset="0"/>
                <a:ea typeface="+mn-ea"/>
              </a:rPr>
              <a:t>{"time":423,"type":"viseme","value":"s"}</a:t>
            </a:r>
          </a:p>
          <a:p>
            <a:r>
              <a:rPr lang="mr-IN" sz="2400" dirty="0">
                <a:latin typeface="Courier New" panose="02070309020205020404" pitchFamily="49" charset="0"/>
                <a:ea typeface="+mn-ea"/>
              </a:rPr>
              <a:t>{"time":501,"type":"word","start":10,"end":12,"value":"is"}</a:t>
            </a:r>
          </a:p>
          <a:p>
            <a:r>
              <a:rPr lang="mr-IN" sz="2400" dirty="0">
                <a:latin typeface="Courier New" panose="02070309020205020404" pitchFamily="49" charset="0"/>
                <a:ea typeface="+mn-ea"/>
              </a:rPr>
              <a:t>{"time":501,"type":"viseme","value":"i"}</a:t>
            </a:r>
          </a:p>
          <a:p>
            <a:r>
              <a:rPr lang="mr-IN" sz="2400" dirty="0">
                <a:latin typeface="Courier New" panose="02070309020205020404" pitchFamily="49" charset="0"/>
                <a:ea typeface="+mn-ea"/>
              </a:rPr>
              <a:t>{"time":573,"type":"viseme","value":"s"}</a:t>
            </a:r>
          </a:p>
        </p:txBody>
      </p:sp>
    </p:spTree>
    <p:extLst>
      <p:ext uri="{BB962C8B-B14F-4D97-AF65-F5344CB8AC3E}">
        <p14:creationId xmlns:p14="http://schemas.microsoft.com/office/powerpoint/2010/main" val="9060890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power of sight</a:t>
            </a:r>
          </a:p>
        </p:txBody>
      </p:sp>
      <p:sp>
        <p:nvSpPr>
          <p:cNvPr id="5" name="Title 1">
            <a:extLst>
              <a:ext uri="{FF2B5EF4-FFF2-40B4-BE49-F238E27FC236}">
                <a16:creationId xmlns:a16="http://schemas.microsoft.com/office/drawing/2014/main" id="{5D759488-05B8-6F42-89AD-463EC261E0CA}"/>
              </a:ext>
            </a:extLst>
          </p:cNvPr>
          <p:cNvSpPr txBox="1">
            <a:spLocks/>
          </p:cNvSpPr>
          <p:nvPr/>
        </p:nvSpPr>
        <p:spPr>
          <a:xfrm>
            <a:off x="837653" y="4300682"/>
            <a:ext cx="13128486" cy="872307"/>
          </a:xfrm>
          <a:prstGeom prst="rect">
            <a:avLst/>
          </a:prstGeom>
        </p:spPr>
        <p:txBody>
          <a:bodyPr vert="horz" lIns="146304" tIns="73152" rIns="146304" bIns="73152" rtlCol="0" anchor="t">
            <a:noAutofit/>
          </a:bodyPr>
          <a:lstStyle>
            <a:lvl1pPr algn="l" defTabSz="457200" rtl="0" eaLnBrk="1" latinLnBrk="0" hangingPunct="1">
              <a:spcBef>
                <a:spcPct val="0"/>
              </a:spcBef>
              <a:buNone/>
              <a:defRPr sz="2800" b="1" i="0" kern="1200">
                <a:solidFill>
                  <a:schemeClr val="tx1">
                    <a:lumMod val="95000"/>
                  </a:schemeClr>
                </a:solidFill>
                <a:latin typeface="Arial"/>
                <a:ea typeface="+mj-ea"/>
                <a:cs typeface="Arial"/>
              </a:defRPr>
            </a:lvl1pPr>
          </a:lstStyle>
          <a:p>
            <a:r>
              <a:rPr lang="en-US" sz="2880" b="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with Amazon </a:t>
            </a:r>
            <a:r>
              <a:rPr lang="en-US" sz="2880" b="0" dirty="0" err="1">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Rekognition</a:t>
            </a:r>
            <a:endParaRPr lang="en-US" sz="2880" b="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1994306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719681" y="222478"/>
            <a:ext cx="13688304" cy="1079598"/>
          </a:xfrm>
        </p:spPr>
        <p:txBody>
          <a:bodyPr/>
          <a:lstStyle/>
          <a:p>
            <a:r>
              <a:rPr lang="en-US" dirty="0"/>
              <a:t>Images </a:t>
            </a:r>
            <a:r>
              <a:rPr lang="mr-IN" dirty="0"/>
              <a:t>–</a:t>
            </a:r>
            <a:r>
              <a:rPr lang="en-US" dirty="0"/>
              <a:t> Another untapped interface</a:t>
            </a:r>
          </a:p>
        </p:txBody>
      </p:sp>
      <p:pic>
        <p:nvPicPr>
          <p:cNvPr id="4" name="Picture 3" descr="word-cloud3-05.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8423" y="1258334"/>
            <a:ext cx="11925518" cy="6718043"/>
          </a:xfrm>
          <a:prstGeom prst="rect">
            <a:avLst/>
          </a:prstGeom>
        </p:spPr>
      </p:pic>
    </p:spTree>
    <p:extLst>
      <p:ext uri="{BB962C8B-B14F-4D97-AF65-F5344CB8AC3E}">
        <p14:creationId xmlns:p14="http://schemas.microsoft.com/office/powerpoint/2010/main" val="4287755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0" y="2523959"/>
            <a:ext cx="14608757" cy="4472691"/>
            <a:chOff x="0" y="1577474"/>
            <a:chExt cx="9130473" cy="2795432"/>
          </a:xfrm>
        </p:grpSpPr>
        <p:sp>
          <p:nvSpPr>
            <p:cNvPr id="4" name="TextBox 3"/>
            <p:cNvSpPr txBox="1"/>
            <p:nvPr/>
          </p:nvSpPr>
          <p:spPr>
            <a:xfrm>
              <a:off x="410152" y="3785870"/>
              <a:ext cx="1734449" cy="550151"/>
            </a:xfrm>
            <a:prstGeom prst="rect">
              <a:avLst/>
            </a:prstGeom>
            <a:noFill/>
          </p:spPr>
          <p:txBody>
            <a:bodyPr wrap="none" rtlCol="0">
              <a:spAutoFit/>
            </a:bodyPr>
            <a:lstStyle/>
            <a:p>
              <a:pPr algn="ctr"/>
              <a:r>
                <a:rPr lang="en-US" sz="2560">
                  <a:solidFill>
                    <a:srgbClr val="FFFFFF"/>
                  </a:solidFill>
                  <a:latin typeface="Amazon Ember" panose="020B0603020204020204" pitchFamily="34" charset="0"/>
                  <a:ea typeface="Amazon Ember" panose="020B0603020204020204" pitchFamily="34" charset="0"/>
                  <a:cs typeface="Amazon Ember" panose="020B0603020204020204" pitchFamily="34" charset="0"/>
                </a:rPr>
                <a:t>Object and Scene</a:t>
              </a:r>
            </a:p>
            <a:p>
              <a:pPr algn="ctr"/>
              <a:r>
                <a:rPr lang="en-US" sz="2560">
                  <a:solidFill>
                    <a:srgbClr val="FFFFFF"/>
                  </a:solidFill>
                  <a:latin typeface="Amazon Ember" panose="020B0603020204020204" pitchFamily="34" charset="0"/>
                  <a:ea typeface="Amazon Ember" panose="020B0603020204020204" pitchFamily="34" charset="0"/>
                  <a:cs typeface="Amazon Ember" panose="020B0603020204020204" pitchFamily="34" charset="0"/>
                </a:rPr>
                <a:t>Detection</a:t>
              </a:r>
            </a:p>
          </p:txBody>
        </p:sp>
        <p:sp>
          <p:nvSpPr>
            <p:cNvPr id="5" name="TextBox 4"/>
            <p:cNvSpPr txBox="1"/>
            <p:nvPr/>
          </p:nvSpPr>
          <p:spPr>
            <a:xfrm>
              <a:off x="3018661" y="3822755"/>
              <a:ext cx="865822" cy="550151"/>
            </a:xfrm>
            <a:prstGeom prst="rect">
              <a:avLst/>
            </a:prstGeom>
            <a:noFill/>
          </p:spPr>
          <p:txBody>
            <a:bodyPr wrap="none" rtlCol="0">
              <a:spAutoFit/>
            </a:bodyPr>
            <a:lstStyle/>
            <a:p>
              <a:pPr algn="ctr"/>
              <a:r>
                <a:rPr lang="en-US" sz="2560">
                  <a:solidFill>
                    <a:srgbClr val="FFFFFF"/>
                  </a:solidFill>
                  <a:latin typeface="Amazon Ember" panose="020B0603020204020204" pitchFamily="34" charset="0"/>
                  <a:ea typeface="Amazon Ember" panose="020B0603020204020204" pitchFamily="34" charset="0"/>
                  <a:cs typeface="Amazon Ember" panose="020B0603020204020204" pitchFamily="34" charset="0"/>
                </a:rPr>
                <a:t>Facial</a:t>
              </a:r>
            </a:p>
            <a:p>
              <a:pPr algn="ctr"/>
              <a:r>
                <a:rPr lang="en-US" sz="2560">
                  <a:solidFill>
                    <a:srgbClr val="FFFFFF"/>
                  </a:solidFill>
                  <a:latin typeface="Amazon Ember" panose="020B0603020204020204" pitchFamily="34" charset="0"/>
                  <a:ea typeface="Amazon Ember" panose="020B0603020204020204" pitchFamily="34" charset="0"/>
                  <a:cs typeface="Amazon Ember" panose="020B0603020204020204" pitchFamily="34" charset="0"/>
                </a:rPr>
                <a:t>Analysis</a:t>
              </a:r>
            </a:p>
          </p:txBody>
        </p:sp>
        <p:sp>
          <p:nvSpPr>
            <p:cNvPr id="6" name="TextBox 5"/>
            <p:cNvSpPr txBox="1"/>
            <p:nvPr/>
          </p:nvSpPr>
          <p:spPr>
            <a:xfrm>
              <a:off x="5019100" y="3809422"/>
              <a:ext cx="1227499" cy="550151"/>
            </a:xfrm>
            <a:prstGeom prst="rect">
              <a:avLst/>
            </a:prstGeom>
            <a:noFill/>
          </p:spPr>
          <p:txBody>
            <a:bodyPr wrap="none" rtlCol="0">
              <a:spAutoFit/>
            </a:bodyPr>
            <a:lstStyle/>
            <a:p>
              <a:pPr algn="ctr"/>
              <a:r>
                <a:rPr lang="en-US" sz="2560">
                  <a:solidFill>
                    <a:srgbClr val="FFFFFF"/>
                  </a:solidFill>
                  <a:latin typeface="Amazon Ember" panose="020B0603020204020204" pitchFamily="34" charset="0"/>
                  <a:ea typeface="Amazon Ember" panose="020B0603020204020204" pitchFamily="34" charset="0"/>
                  <a:cs typeface="Amazon Ember" panose="020B0603020204020204" pitchFamily="34" charset="0"/>
                </a:rPr>
                <a:t>Face</a:t>
              </a:r>
            </a:p>
            <a:p>
              <a:pPr algn="ctr"/>
              <a:r>
                <a:rPr lang="en-US" sz="2560">
                  <a:solidFill>
                    <a:srgbClr val="FFFFFF"/>
                  </a:solidFill>
                  <a:latin typeface="Amazon Ember" panose="020B0603020204020204" pitchFamily="34" charset="0"/>
                  <a:ea typeface="Amazon Ember" panose="020B0603020204020204" pitchFamily="34" charset="0"/>
                  <a:cs typeface="Amazon Ember" panose="020B0603020204020204" pitchFamily="34" charset="0"/>
                </a:rPr>
                <a:t>Comparison</a:t>
              </a:r>
            </a:p>
          </p:txBody>
        </p:sp>
        <p:sp>
          <p:nvSpPr>
            <p:cNvPr id="7" name="TextBox 6"/>
            <p:cNvSpPr txBox="1"/>
            <p:nvPr/>
          </p:nvSpPr>
          <p:spPr>
            <a:xfrm>
              <a:off x="7282911" y="3809388"/>
              <a:ext cx="1224494" cy="550151"/>
            </a:xfrm>
            <a:prstGeom prst="rect">
              <a:avLst/>
            </a:prstGeom>
            <a:noFill/>
          </p:spPr>
          <p:txBody>
            <a:bodyPr wrap="none" rtlCol="0">
              <a:spAutoFit/>
            </a:bodyPr>
            <a:lstStyle/>
            <a:p>
              <a:pPr algn="ctr"/>
              <a:r>
                <a:rPr lang="en-US" sz="2560">
                  <a:solidFill>
                    <a:srgbClr val="FFFFFF"/>
                  </a:solidFill>
                  <a:latin typeface="Amazon Ember" panose="020B0603020204020204" pitchFamily="34" charset="0"/>
                  <a:ea typeface="Amazon Ember" panose="020B0603020204020204" pitchFamily="34" charset="0"/>
                  <a:cs typeface="Amazon Ember" panose="020B0603020204020204" pitchFamily="34" charset="0"/>
                </a:rPr>
                <a:t>Facial</a:t>
              </a:r>
            </a:p>
            <a:p>
              <a:pPr algn="ctr"/>
              <a:r>
                <a:rPr lang="en-US" sz="2560">
                  <a:solidFill>
                    <a:srgbClr val="FFFFFF"/>
                  </a:solidFill>
                  <a:latin typeface="Amazon Ember" panose="020B0603020204020204" pitchFamily="34" charset="0"/>
                  <a:ea typeface="Amazon Ember" panose="020B0603020204020204" pitchFamily="34" charset="0"/>
                  <a:cs typeface="Amazon Ember" panose="020B0603020204020204" pitchFamily="34" charset="0"/>
                </a:rPr>
                <a:t>Recognition</a:t>
              </a:r>
            </a:p>
          </p:txBody>
        </p:sp>
        <p:pic>
          <p:nvPicPr>
            <p:cNvPr id="9" name="Picture 8" descr="intro-img-03.png"/>
            <p:cNvPicPr>
              <a:picLocks noChangeAspect="1"/>
            </p:cNvPicPr>
            <p:nvPr/>
          </p:nvPicPr>
          <p:blipFill rotWithShape="1">
            <a:blip r:embed="rId3">
              <a:extLst>
                <a:ext uri="{28A0092B-C50C-407E-A947-70E740481C1C}">
                  <a14:useLocalDpi xmlns:a14="http://schemas.microsoft.com/office/drawing/2010/main" val="0"/>
                </a:ext>
              </a:extLst>
            </a:blip>
            <a:srcRect t="30669" b="24106"/>
            <a:stretch/>
          </p:blipFill>
          <p:spPr>
            <a:xfrm>
              <a:off x="0" y="1577474"/>
              <a:ext cx="9130473" cy="2326105"/>
            </a:xfrm>
            <a:prstGeom prst="rect">
              <a:avLst/>
            </a:prstGeom>
          </p:spPr>
        </p:pic>
      </p:grpSp>
      <p:sp>
        <p:nvSpPr>
          <p:cNvPr id="2" name="Title 1">
            <a:extLst>
              <a:ext uri="{FF2B5EF4-FFF2-40B4-BE49-F238E27FC236}">
                <a16:creationId xmlns:a16="http://schemas.microsoft.com/office/drawing/2014/main" id="{015BBBB9-E6A7-1747-8E77-0626B3A8874E}"/>
              </a:ext>
            </a:extLst>
          </p:cNvPr>
          <p:cNvSpPr>
            <a:spLocks noGrp="1"/>
          </p:cNvSpPr>
          <p:nvPr>
            <p:ph type="title"/>
          </p:nvPr>
        </p:nvSpPr>
        <p:spPr/>
        <p:txBody>
          <a:bodyPr/>
          <a:lstStyle/>
          <a:p>
            <a:r>
              <a:rPr lang="en-US" dirty="0"/>
              <a:t>Amazon </a:t>
            </a:r>
            <a:r>
              <a:rPr lang="en-US" dirty="0" err="1"/>
              <a:t>Rekognition</a:t>
            </a:r>
            <a:br>
              <a:rPr lang="en-US" dirty="0"/>
            </a:br>
            <a:endParaRPr lang="en-US" dirty="0"/>
          </a:p>
        </p:txBody>
      </p:sp>
      <p:sp>
        <p:nvSpPr>
          <p:cNvPr id="12" name="Text Placeholder 11">
            <a:extLst>
              <a:ext uri="{FF2B5EF4-FFF2-40B4-BE49-F238E27FC236}">
                <a16:creationId xmlns:a16="http://schemas.microsoft.com/office/drawing/2014/main" id="{1E9F82B2-ED8E-5140-BFD5-A75959BC77DE}"/>
              </a:ext>
            </a:extLst>
          </p:cNvPr>
          <p:cNvSpPr>
            <a:spLocks noGrp="1"/>
          </p:cNvSpPr>
          <p:nvPr>
            <p:ph type="body" sz="quarter" idx="11"/>
          </p:nvPr>
        </p:nvSpPr>
        <p:spPr/>
        <p:txBody>
          <a:bodyPr/>
          <a:lstStyle/>
          <a:p>
            <a:r>
              <a:rPr lang="en-US" dirty="0"/>
              <a:t>Deep learning-based image recognition service</a:t>
            </a:r>
          </a:p>
          <a:p>
            <a:r>
              <a:rPr lang="en-US" dirty="0"/>
              <a:t>Search, verify, and organize millions of images</a:t>
            </a:r>
          </a:p>
        </p:txBody>
      </p:sp>
    </p:spTree>
    <p:extLst>
      <p:ext uri="{BB962C8B-B14F-4D97-AF65-F5344CB8AC3E}">
        <p14:creationId xmlns:p14="http://schemas.microsoft.com/office/powerpoint/2010/main" val="20380654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0" y="2523959"/>
            <a:ext cx="14608757" cy="4472691"/>
            <a:chOff x="0" y="1577474"/>
            <a:chExt cx="9130473" cy="2795432"/>
          </a:xfrm>
        </p:grpSpPr>
        <p:sp>
          <p:nvSpPr>
            <p:cNvPr id="4" name="TextBox 3"/>
            <p:cNvSpPr txBox="1"/>
            <p:nvPr/>
          </p:nvSpPr>
          <p:spPr>
            <a:xfrm>
              <a:off x="410152" y="3785870"/>
              <a:ext cx="1734449" cy="550151"/>
            </a:xfrm>
            <a:prstGeom prst="rect">
              <a:avLst/>
            </a:prstGeom>
            <a:noFill/>
          </p:spPr>
          <p:txBody>
            <a:bodyPr wrap="none" rtlCol="0">
              <a:spAutoFit/>
            </a:bodyPr>
            <a:lstStyle/>
            <a:p>
              <a:pPr algn="ctr"/>
              <a:r>
                <a:rPr lang="en-US" sz="2560">
                  <a:solidFill>
                    <a:srgbClr val="FFFFFF"/>
                  </a:solidFill>
                  <a:latin typeface="Amazon Ember" panose="020B0603020204020204" pitchFamily="34" charset="0"/>
                  <a:ea typeface="Amazon Ember" panose="020B0603020204020204" pitchFamily="34" charset="0"/>
                  <a:cs typeface="Amazon Ember" panose="020B0603020204020204" pitchFamily="34" charset="0"/>
                </a:rPr>
                <a:t>Object and Scene</a:t>
              </a:r>
            </a:p>
            <a:p>
              <a:pPr algn="ctr"/>
              <a:r>
                <a:rPr lang="en-US" sz="2560">
                  <a:solidFill>
                    <a:srgbClr val="FFFFFF"/>
                  </a:solidFill>
                  <a:latin typeface="Amazon Ember" panose="020B0603020204020204" pitchFamily="34" charset="0"/>
                  <a:ea typeface="Amazon Ember" panose="020B0603020204020204" pitchFamily="34" charset="0"/>
                  <a:cs typeface="Amazon Ember" panose="020B0603020204020204" pitchFamily="34" charset="0"/>
                </a:rPr>
                <a:t>Detection</a:t>
              </a:r>
            </a:p>
          </p:txBody>
        </p:sp>
        <p:sp>
          <p:nvSpPr>
            <p:cNvPr id="5" name="TextBox 4"/>
            <p:cNvSpPr txBox="1"/>
            <p:nvPr/>
          </p:nvSpPr>
          <p:spPr>
            <a:xfrm>
              <a:off x="3018661" y="3822755"/>
              <a:ext cx="865822" cy="550151"/>
            </a:xfrm>
            <a:prstGeom prst="rect">
              <a:avLst/>
            </a:prstGeom>
            <a:noFill/>
          </p:spPr>
          <p:txBody>
            <a:bodyPr wrap="none" rtlCol="0">
              <a:spAutoFit/>
            </a:bodyPr>
            <a:lstStyle/>
            <a:p>
              <a:pPr algn="ctr"/>
              <a:r>
                <a:rPr lang="en-US" sz="2560">
                  <a:solidFill>
                    <a:srgbClr val="FFFFFF"/>
                  </a:solidFill>
                  <a:latin typeface="Amazon Ember" panose="020B0603020204020204" pitchFamily="34" charset="0"/>
                  <a:ea typeface="Amazon Ember" panose="020B0603020204020204" pitchFamily="34" charset="0"/>
                  <a:cs typeface="Amazon Ember" panose="020B0603020204020204" pitchFamily="34" charset="0"/>
                </a:rPr>
                <a:t>Facial</a:t>
              </a:r>
            </a:p>
            <a:p>
              <a:pPr algn="ctr"/>
              <a:r>
                <a:rPr lang="en-US" sz="2560">
                  <a:solidFill>
                    <a:srgbClr val="FFFFFF"/>
                  </a:solidFill>
                  <a:latin typeface="Amazon Ember" panose="020B0603020204020204" pitchFamily="34" charset="0"/>
                  <a:ea typeface="Amazon Ember" panose="020B0603020204020204" pitchFamily="34" charset="0"/>
                  <a:cs typeface="Amazon Ember" panose="020B0603020204020204" pitchFamily="34" charset="0"/>
                </a:rPr>
                <a:t>Analysis</a:t>
              </a:r>
            </a:p>
          </p:txBody>
        </p:sp>
        <p:sp>
          <p:nvSpPr>
            <p:cNvPr id="6" name="TextBox 5"/>
            <p:cNvSpPr txBox="1"/>
            <p:nvPr/>
          </p:nvSpPr>
          <p:spPr>
            <a:xfrm>
              <a:off x="5019100" y="3809422"/>
              <a:ext cx="1227499" cy="550151"/>
            </a:xfrm>
            <a:prstGeom prst="rect">
              <a:avLst/>
            </a:prstGeom>
            <a:noFill/>
          </p:spPr>
          <p:txBody>
            <a:bodyPr wrap="none" rtlCol="0">
              <a:spAutoFit/>
            </a:bodyPr>
            <a:lstStyle/>
            <a:p>
              <a:pPr algn="ctr"/>
              <a:r>
                <a:rPr lang="en-US" sz="2560">
                  <a:solidFill>
                    <a:srgbClr val="FFFFFF"/>
                  </a:solidFill>
                  <a:latin typeface="Amazon Ember" panose="020B0603020204020204" pitchFamily="34" charset="0"/>
                  <a:ea typeface="Amazon Ember" panose="020B0603020204020204" pitchFamily="34" charset="0"/>
                  <a:cs typeface="Amazon Ember" panose="020B0603020204020204" pitchFamily="34" charset="0"/>
                </a:rPr>
                <a:t>Face</a:t>
              </a:r>
            </a:p>
            <a:p>
              <a:pPr algn="ctr"/>
              <a:r>
                <a:rPr lang="en-US" sz="2560">
                  <a:solidFill>
                    <a:srgbClr val="FFFFFF"/>
                  </a:solidFill>
                  <a:latin typeface="Amazon Ember" panose="020B0603020204020204" pitchFamily="34" charset="0"/>
                  <a:ea typeface="Amazon Ember" panose="020B0603020204020204" pitchFamily="34" charset="0"/>
                  <a:cs typeface="Amazon Ember" panose="020B0603020204020204" pitchFamily="34" charset="0"/>
                </a:rPr>
                <a:t>Comparison</a:t>
              </a:r>
            </a:p>
          </p:txBody>
        </p:sp>
        <p:sp>
          <p:nvSpPr>
            <p:cNvPr id="7" name="TextBox 6"/>
            <p:cNvSpPr txBox="1"/>
            <p:nvPr/>
          </p:nvSpPr>
          <p:spPr>
            <a:xfrm>
              <a:off x="7282911" y="3809388"/>
              <a:ext cx="1224494" cy="550151"/>
            </a:xfrm>
            <a:prstGeom prst="rect">
              <a:avLst/>
            </a:prstGeom>
            <a:noFill/>
          </p:spPr>
          <p:txBody>
            <a:bodyPr wrap="none" rtlCol="0">
              <a:spAutoFit/>
            </a:bodyPr>
            <a:lstStyle/>
            <a:p>
              <a:pPr algn="ctr"/>
              <a:r>
                <a:rPr lang="en-US" sz="2560">
                  <a:solidFill>
                    <a:srgbClr val="FFFFFF"/>
                  </a:solidFill>
                  <a:latin typeface="Amazon Ember" panose="020B0603020204020204" pitchFamily="34" charset="0"/>
                  <a:ea typeface="Amazon Ember" panose="020B0603020204020204" pitchFamily="34" charset="0"/>
                  <a:cs typeface="Amazon Ember" panose="020B0603020204020204" pitchFamily="34" charset="0"/>
                </a:rPr>
                <a:t>Facial</a:t>
              </a:r>
            </a:p>
            <a:p>
              <a:pPr algn="ctr"/>
              <a:r>
                <a:rPr lang="en-US" sz="2560">
                  <a:solidFill>
                    <a:srgbClr val="FFFFFF"/>
                  </a:solidFill>
                  <a:latin typeface="Amazon Ember" panose="020B0603020204020204" pitchFamily="34" charset="0"/>
                  <a:ea typeface="Amazon Ember" panose="020B0603020204020204" pitchFamily="34" charset="0"/>
                  <a:cs typeface="Amazon Ember" panose="020B0603020204020204" pitchFamily="34" charset="0"/>
                </a:rPr>
                <a:t>Recognition</a:t>
              </a:r>
            </a:p>
          </p:txBody>
        </p:sp>
        <p:pic>
          <p:nvPicPr>
            <p:cNvPr id="9" name="Picture 8" descr="intro-img-03.png"/>
            <p:cNvPicPr>
              <a:picLocks noChangeAspect="1"/>
            </p:cNvPicPr>
            <p:nvPr/>
          </p:nvPicPr>
          <p:blipFill rotWithShape="1">
            <a:blip r:embed="rId3">
              <a:extLst>
                <a:ext uri="{28A0092B-C50C-407E-A947-70E740481C1C}">
                  <a14:useLocalDpi xmlns:a14="http://schemas.microsoft.com/office/drawing/2010/main" val="0"/>
                </a:ext>
              </a:extLst>
            </a:blip>
            <a:srcRect t="30669" b="24106"/>
            <a:stretch/>
          </p:blipFill>
          <p:spPr>
            <a:xfrm>
              <a:off x="0" y="1577474"/>
              <a:ext cx="9130473" cy="2326105"/>
            </a:xfrm>
            <a:prstGeom prst="rect">
              <a:avLst/>
            </a:prstGeom>
          </p:spPr>
        </p:pic>
      </p:grpSp>
      <p:sp>
        <p:nvSpPr>
          <p:cNvPr id="2" name="Title 1">
            <a:extLst>
              <a:ext uri="{FF2B5EF4-FFF2-40B4-BE49-F238E27FC236}">
                <a16:creationId xmlns:a16="http://schemas.microsoft.com/office/drawing/2014/main" id="{015BBBB9-E6A7-1747-8E77-0626B3A8874E}"/>
              </a:ext>
            </a:extLst>
          </p:cNvPr>
          <p:cNvSpPr>
            <a:spLocks noGrp="1"/>
          </p:cNvSpPr>
          <p:nvPr>
            <p:ph type="title"/>
          </p:nvPr>
        </p:nvSpPr>
        <p:spPr/>
        <p:txBody>
          <a:bodyPr/>
          <a:lstStyle/>
          <a:p>
            <a:r>
              <a:rPr lang="en-US" dirty="0"/>
              <a:t>Amazon </a:t>
            </a:r>
            <a:r>
              <a:rPr lang="en-US" dirty="0" err="1"/>
              <a:t>Rekognition</a:t>
            </a:r>
            <a:br>
              <a:rPr lang="en-US" dirty="0"/>
            </a:br>
            <a:endParaRPr lang="en-US" dirty="0"/>
          </a:p>
        </p:txBody>
      </p:sp>
      <p:sp>
        <p:nvSpPr>
          <p:cNvPr id="12" name="Text Placeholder 11">
            <a:extLst>
              <a:ext uri="{FF2B5EF4-FFF2-40B4-BE49-F238E27FC236}">
                <a16:creationId xmlns:a16="http://schemas.microsoft.com/office/drawing/2014/main" id="{1E9F82B2-ED8E-5140-BFD5-A75959BC77DE}"/>
              </a:ext>
            </a:extLst>
          </p:cNvPr>
          <p:cNvSpPr>
            <a:spLocks noGrp="1"/>
          </p:cNvSpPr>
          <p:nvPr>
            <p:ph type="body" sz="quarter" idx="11"/>
          </p:nvPr>
        </p:nvSpPr>
        <p:spPr/>
        <p:txBody>
          <a:bodyPr/>
          <a:lstStyle/>
          <a:p>
            <a:r>
              <a:rPr lang="en-US" dirty="0"/>
              <a:t>Deep learning-based image recognition service</a:t>
            </a:r>
          </a:p>
          <a:p>
            <a:r>
              <a:rPr lang="en-US" dirty="0"/>
              <a:t>Search, verify, and organize millions of images</a:t>
            </a:r>
          </a:p>
        </p:txBody>
      </p:sp>
      <p:sp>
        <p:nvSpPr>
          <p:cNvPr id="10" name="Rectangle 9">
            <a:extLst>
              <a:ext uri="{FF2B5EF4-FFF2-40B4-BE49-F238E27FC236}">
                <a16:creationId xmlns:a16="http://schemas.microsoft.com/office/drawing/2014/main" id="{DECD15F4-805D-3B4D-BC40-5C5E290CC103}"/>
              </a:ext>
            </a:extLst>
          </p:cNvPr>
          <p:cNvSpPr/>
          <p:nvPr/>
        </p:nvSpPr>
        <p:spPr>
          <a:xfrm>
            <a:off x="3618946" y="2503501"/>
            <a:ext cx="10989811" cy="4740205"/>
          </a:xfrm>
          <a:prstGeom prst="rect">
            <a:avLst/>
          </a:prstGeom>
          <a:solidFill>
            <a:srgbClr val="263444">
              <a:alpha val="7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389" dirty="0">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1207143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3425142" y="4567712"/>
            <a:ext cx="5303863" cy="1258182"/>
            <a:chOff x="2140713" y="2854821"/>
            <a:chExt cx="3314914" cy="786364"/>
          </a:xfrm>
        </p:grpSpPr>
        <p:sp>
          <p:nvSpPr>
            <p:cNvPr id="8" name="Rounded Rectangle 7"/>
            <p:cNvSpPr/>
            <p:nvPr/>
          </p:nvSpPr>
          <p:spPr>
            <a:xfrm>
              <a:off x="3197949" y="2971256"/>
              <a:ext cx="2257678" cy="669929"/>
            </a:xfrm>
            <a:prstGeom prst="roundRect">
              <a:avLst/>
            </a:prstGeom>
            <a:noFill/>
            <a:ln w="28575" cmpd="sng">
              <a:solidFill>
                <a:srgbClr val="49A8F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389">
                <a:latin typeface="Amazon Ember" panose="020B0603020204020204" pitchFamily="34" charset="0"/>
                <a:ea typeface="Amazon Ember" panose="020B0603020204020204" pitchFamily="34" charset="0"/>
                <a:cs typeface="Amazon Ember" panose="020B0603020204020204" pitchFamily="34" charset="0"/>
              </a:endParaRPr>
            </a:p>
          </p:txBody>
        </p:sp>
        <p:sp>
          <p:nvSpPr>
            <p:cNvPr id="17" name="TextBox 16"/>
            <p:cNvSpPr txBox="1"/>
            <p:nvPr/>
          </p:nvSpPr>
          <p:spPr>
            <a:xfrm>
              <a:off x="3463571" y="3147381"/>
              <a:ext cx="1726434" cy="327012"/>
            </a:xfrm>
            <a:prstGeom prst="rect">
              <a:avLst/>
            </a:prstGeom>
            <a:noFill/>
          </p:spPr>
          <p:txBody>
            <a:bodyPr wrap="none" rtlCol="0">
              <a:spAutoFit/>
            </a:bodyPr>
            <a:lstStyle/>
            <a:p>
              <a:pPr>
                <a:spcAft>
                  <a:spcPts val="2880"/>
                </a:spcAft>
              </a:pPr>
              <a:r>
                <a:rPr lang="en-US" sz="2800" dirty="0" err="1">
                  <a:solidFill>
                    <a:srgbClr val="FFFFFF"/>
                  </a:solidFill>
                  <a:latin typeface="Courier New" panose="02070309020205020404" pitchFamily="49" charset="0"/>
                  <a:ea typeface="Amazon Ember" panose="020B0603020204020204" pitchFamily="34" charset="0"/>
                  <a:cs typeface="Courier New" panose="02070309020205020404" pitchFamily="49" charset="0"/>
                </a:rPr>
                <a:t>DetectLabels</a:t>
              </a:r>
              <a:endParaRPr lang="en-US" sz="2800" dirty="0">
                <a:solidFill>
                  <a:srgbClr val="FFFFFF"/>
                </a:solidFill>
                <a:latin typeface="Courier New" panose="02070309020205020404" pitchFamily="49" charset="0"/>
                <a:ea typeface="Amazon Ember" panose="020B0603020204020204" pitchFamily="34" charset="0"/>
                <a:cs typeface="Courier New" panose="02070309020205020404" pitchFamily="49" charset="0"/>
              </a:endParaRPr>
            </a:p>
          </p:txBody>
        </p:sp>
        <p:cxnSp>
          <p:nvCxnSpPr>
            <p:cNvPr id="9" name="Elbow Connector 8"/>
            <p:cNvCxnSpPr>
              <a:cxnSpLocks/>
              <a:stCxn id="4" idx="2"/>
              <a:endCxn id="8" idx="1"/>
            </p:cNvCxnSpPr>
            <p:nvPr/>
          </p:nvCxnSpPr>
          <p:spPr>
            <a:xfrm rot="16200000" flipH="1">
              <a:off x="2443631" y="2551903"/>
              <a:ext cx="451400" cy="1057235"/>
            </a:xfrm>
            <a:prstGeom prst="bentConnector2">
              <a:avLst/>
            </a:prstGeom>
            <a:ln w="28575" cmpd="sng">
              <a:solidFill>
                <a:srgbClr val="49A8F2"/>
              </a:solidFill>
              <a:tailEnd type="arrow"/>
            </a:ln>
          </p:spPr>
          <p:style>
            <a:lnRef idx="2">
              <a:schemeClr val="accent1"/>
            </a:lnRef>
            <a:fillRef idx="0">
              <a:schemeClr val="accent1"/>
            </a:fillRef>
            <a:effectRef idx="1">
              <a:schemeClr val="accent1"/>
            </a:effectRef>
            <a:fontRef idx="minor">
              <a:schemeClr val="tx1"/>
            </a:fontRef>
          </p:style>
        </p:cxnSp>
      </p:grpSp>
      <p:grpSp>
        <p:nvGrpSpPr>
          <p:cNvPr id="6" name="Group 5"/>
          <p:cNvGrpSpPr/>
          <p:nvPr/>
        </p:nvGrpSpPr>
        <p:grpSpPr>
          <a:xfrm>
            <a:off x="8729004" y="3609067"/>
            <a:ext cx="5703013" cy="3293209"/>
            <a:chOff x="5455627" y="2255667"/>
            <a:chExt cx="3564383" cy="2058256"/>
          </a:xfrm>
        </p:grpSpPr>
        <p:sp>
          <p:nvSpPr>
            <p:cNvPr id="5" name="Rectangle 4"/>
            <p:cNvSpPr/>
            <p:nvPr/>
          </p:nvSpPr>
          <p:spPr>
            <a:xfrm>
              <a:off x="5550916" y="2255667"/>
              <a:ext cx="3469094" cy="2058256"/>
            </a:xfrm>
            <a:prstGeom prst="rect">
              <a:avLst/>
            </a:prstGeom>
            <a:solidFill>
              <a:schemeClr val="bg1"/>
            </a:solidFill>
          </p:spPr>
          <p:txBody>
            <a:bodyPr wrap="square">
              <a:spAutoFit/>
            </a:bodyPr>
            <a:lstStyle/>
            <a:p>
              <a:r>
                <a:rPr lang="en-US" sz="1600" b="1" dirty="0">
                  <a:solidFill>
                    <a:srgbClr val="00B050"/>
                  </a:solidFill>
                  <a:latin typeface="Courier New" panose="02070309020205020404" pitchFamily="49" charset="0"/>
                  <a:cs typeface="Courier New" panose="02070309020205020404" pitchFamily="49" charset="0"/>
                </a:rPr>
                <a:t>    {</a:t>
              </a:r>
            </a:p>
            <a:p>
              <a:r>
                <a:rPr lang="en-US" sz="1600" b="1" dirty="0">
                  <a:solidFill>
                    <a:srgbClr val="00B050"/>
                  </a:solidFill>
                  <a:latin typeface="Courier New" panose="02070309020205020404" pitchFamily="49" charset="0"/>
                  <a:cs typeface="Courier New" panose="02070309020205020404" pitchFamily="49" charset="0"/>
                </a:rPr>
                <a:t>        "Confidence": 94.62968444824219,</a:t>
              </a:r>
            </a:p>
            <a:p>
              <a:r>
                <a:rPr lang="en-US" sz="1600" b="1" dirty="0">
                  <a:solidFill>
                    <a:srgbClr val="00B050"/>
                  </a:solidFill>
                  <a:latin typeface="Courier New" panose="02070309020205020404" pitchFamily="49" charset="0"/>
                  <a:cs typeface="Courier New" panose="02070309020205020404" pitchFamily="49" charset="0"/>
                </a:rPr>
                <a:t>        "Name": "adventure"</a:t>
              </a:r>
            </a:p>
            <a:p>
              <a:r>
                <a:rPr lang="en-US" sz="1600" b="1" dirty="0">
                  <a:solidFill>
                    <a:srgbClr val="00B050"/>
                  </a:solidFill>
                  <a:latin typeface="Courier New" panose="02070309020205020404" pitchFamily="49" charset="0"/>
                  <a:cs typeface="Courier New" panose="02070309020205020404" pitchFamily="49" charset="0"/>
                </a:rPr>
                <a:t>    },</a:t>
              </a:r>
            </a:p>
            <a:p>
              <a:r>
                <a:rPr lang="en-US" sz="1600" b="1" dirty="0">
                  <a:solidFill>
                    <a:srgbClr val="00B050"/>
                  </a:solidFill>
                  <a:latin typeface="Courier New" panose="02070309020205020404" pitchFamily="49" charset="0"/>
                  <a:cs typeface="Courier New" panose="02070309020205020404" pitchFamily="49" charset="0"/>
                </a:rPr>
                <a:t>    {</a:t>
              </a:r>
            </a:p>
            <a:p>
              <a:r>
                <a:rPr lang="en-US" sz="1600" b="1" dirty="0">
                  <a:solidFill>
                    <a:srgbClr val="00B050"/>
                  </a:solidFill>
                  <a:latin typeface="Courier New" panose="02070309020205020404" pitchFamily="49" charset="0"/>
                  <a:cs typeface="Courier New" panose="02070309020205020404" pitchFamily="49" charset="0"/>
                </a:rPr>
                <a:t>        "Confidence": 94.62968444824219,</a:t>
              </a:r>
            </a:p>
            <a:p>
              <a:r>
                <a:rPr lang="en-US" sz="1600" b="1" dirty="0">
                  <a:solidFill>
                    <a:srgbClr val="00B050"/>
                  </a:solidFill>
                  <a:latin typeface="Courier New" panose="02070309020205020404" pitchFamily="49" charset="0"/>
                  <a:cs typeface="Courier New" panose="02070309020205020404" pitchFamily="49" charset="0"/>
                </a:rPr>
                <a:t>        "Name": "boat"</a:t>
              </a:r>
            </a:p>
            <a:p>
              <a:r>
                <a:rPr lang="en-US" sz="1600" b="1" dirty="0">
                  <a:solidFill>
                    <a:srgbClr val="00B050"/>
                  </a:solidFill>
                  <a:latin typeface="Courier New" panose="02070309020205020404" pitchFamily="49" charset="0"/>
                  <a:cs typeface="Courier New" panose="02070309020205020404" pitchFamily="49" charset="0"/>
                </a:rPr>
                <a:t>    },</a:t>
              </a:r>
            </a:p>
            <a:p>
              <a:r>
                <a:rPr lang="en-US" sz="1600" b="1" dirty="0">
                  <a:solidFill>
                    <a:srgbClr val="00B050"/>
                  </a:solidFill>
                  <a:latin typeface="Courier New" panose="02070309020205020404" pitchFamily="49" charset="0"/>
                  <a:cs typeface="Courier New" panose="02070309020205020404" pitchFamily="49" charset="0"/>
                </a:rPr>
                <a:t>    {</a:t>
              </a:r>
            </a:p>
            <a:p>
              <a:r>
                <a:rPr lang="en-US" sz="1600" b="1" dirty="0">
                  <a:solidFill>
                    <a:srgbClr val="00B050"/>
                  </a:solidFill>
                  <a:latin typeface="Courier New" panose="02070309020205020404" pitchFamily="49" charset="0"/>
                  <a:cs typeface="Courier New" panose="02070309020205020404" pitchFamily="49" charset="0"/>
                </a:rPr>
                <a:t>        "Confidence": 94.62968444824219,</a:t>
              </a:r>
            </a:p>
            <a:p>
              <a:r>
                <a:rPr lang="en-US" sz="1600" b="1" dirty="0">
                  <a:solidFill>
                    <a:srgbClr val="00B050"/>
                  </a:solidFill>
                  <a:latin typeface="Courier New" panose="02070309020205020404" pitchFamily="49" charset="0"/>
                  <a:cs typeface="Courier New" panose="02070309020205020404" pitchFamily="49" charset="0"/>
                </a:rPr>
                <a:t>        "Name": "rafting"</a:t>
              </a:r>
            </a:p>
            <a:p>
              <a:r>
                <a:rPr lang="en-US" sz="1600" b="1" dirty="0">
                  <a:solidFill>
                    <a:srgbClr val="00B050"/>
                  </a:solidFill>
                  <a:latin typeface="Courier New" panose="02070309020205020404" pitchFamily="49" charset="0"/>
                  <a:cs typeface="Courier New" panose="02070309020205020404" pitchFamily="49" charset="0"/>
                </a:rPr>
                <a:t>    },</a:t>
              </a:r>
            </a:p>
            <a:p>
              <a:r>
                <a:rPr lang="en-US" sz="1600" b="1" dirty="0">
                  <a:solidFill>
                    <a:srgbClr val="00B050"/>
                  </a:solidFill>
                  <a:latin typeface="Courier New" panose="02070309020205020404" pitchFamily="49" charset="0"/>
                  <a:cs typeface="Courier New" panose="02070309020205020404" pitchFamily="49" charset="0"/>
                </a:rPr>
                <a:t>    . . .</a:t>
              </a:r>
            </a:p>
          </p:txBody>
        </p:sp>
        <p:cxnSp>
          <p:nvCxnSpPr>
            <p:cNvPr id="11" name="Straight Arrow Connector 10"/>
            <p:cNvCxnSpPr>
              <a:stCxn id="8" idx="3"/>
            </p:cNvCxnSpPr>
            <p:nvPr/>
          </p:nvCxnSpPr>
          <p:spPr>
            <a:xfrm>
              <a:off x="5455627" y="3306221"/>
              <a:ext cx="509022" cy="4668"/>
            </a:xfrm>
            <a:prstGeom prst="straightConnector1">
              <a:avLst/>
            </a:prstGeom>
            <a:ln w="38100" cmpd="sng">
              <a:solidFill>
                <a:srgbClr val="49A8F2"/>
              </a:solidFill>
              <a:tailEnd type="arrow"/>
            </a:ln>
            <a:effectLst/>
          </p:spPr>
          <p:style>
            <a:lnRef idx="2">
              <a:schemeClr val="accent1"/>
            </a:lnRef>
            <a:fillRef idx="0">
              <a:schemeClr val="accent1"/>
            </a:fillRef>
            <a:effectRef idx="1">
              <a:schemeClr val="accent1"/>
            </a:effectRef>
            <a:fontRef idx="minor">
              <a:schemeClr val="tx1"/>
            </a:fontRef>
          </p:style>
        </p:cxnSp>
      </p:grpSp>
      <p:pic>
        <p:nvPicPr>
          <p:cNvPr id="4" name="Picture 3" descr="GettyImages-129943821.jpg.jpe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3247" y="1500388"/>
            <a:ext cx="5023792" cy="30673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Title 1">
            <a:extLst>
              <a:ext uri="{FF2B5EF4-FFF2-40B4-BE49-F238E27FC236}">
                <a16:creationId xmlns:a16="http://schemas.microsoft.com/office/drawing/2014/main" id="{03D43C54-E441-584D-B0DC-9CE7E2D5E4DC}"/>
              </a:ext>
            </a:extLst>
          </p:cNvPr>
          <p:cNvSpPr>
            <a:spLocks noGrp="1"/>
          </p:cNvSpPr>
          <p:nvPr>
            <p:ph type="title"/>
          </p:nvPr>
        </p:nvSpPr>
        <p:spPr/>
        <p:txBody>
          <a:bodyPr/>
          <a:lstStyle/>
          <a:p>
            <a:r>
              <a:rPr lang="en-US" dirty="0"/>
              <a:t>Amazon </a:t>
            </a:r>
            <a:r>
              <a:rPr lang="en-US" dirty="0" err="1"/>
              <a:t>Rekognition</a:t>
            </a:r>
            <a:r>
              <a:rPr lang="en-US" dirty="0"/>
              <a:t> </a:t>
            </a:r>
            <a:br>
              <a:rPr lang="en-US" dirty="0"/>
            </a:br>
            <a:br>
              <a:rPr lang="en-US" dirty="0"/>
            </a:br>
            <a:endParaRPr lang="en-US" dirty="0"/>
          </a:p>
        </p:txBody>
      </p:sp>
      <p:sp>
        <p:nvSpPr>
          <p:cNvPr id="10" name="Text Placeholder 9">
            <a:extLst>
              <a:ext uri="{FF2B5EF4-FFF2-40B4-BE49-F238E27FC236}">
                <a16:creationId xmlns:a16="http://schemas.microsoft.com/office/drawing/2014/main" id="{A849FC79-459D-534A-87D9-6DBEEC6708F4}"/>
              </a:ext>
            </a:extLst>
          </p:cNvPr>
          <p:cNvSpPr>
            <a:spLocks noGrp="1"/>
          </p:cNvSpPr>
          <p:nvPr>
            <p:ph type="body" sz="quarter" idx="11"/>
          </p:nvPr>
        </p:nvSpPr>
        <p:spPr/>
        <p:txBody>
          <a:bodyPr/>
          <a:lstStyle/>
          <a:p>
            <a:r>
              <a:rPr lang="en-US" dirty="0"/>
              <a:t>Object &amp; scene detection</a:t>
            </a:r>
          </a:p>
        </p:txBody>
      </p:sp>
    </p:spTree>
    <p:extLst>
      <p:ext uri="{BB962C8B-B14F-4D97-AF65-F5344CB8AC3E}">
        <p14:creationId xmlns:p14="http://schemas.microsoft.com/office/powerpoint/2010/main" val="4020040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par>
                          <p:cTn id="7" fill="hold">
                            <p:stCondLst>
                              <p:cond delay="0"/>
                            </p:stCondLst>
                            <p:childTnLst>
                              <p:par>
                                <p:cTn id="8" presetID="22" presetClass="entr" presetSubtype="8" fill="hold" nodeType="after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left)">
                                      <p:cBhvr>
                                        <p:cTn id="10" dur="500"/>
                                        <p:tgtEl>
                                          <p:spTgt spid="3"/>
                                        </p:tgtEl>
                                      </p:cBhvr>
                                    </p:animEffect>
                                  </p:childTnLst>
                                </p:cTn>
                              </p:par>
                            </p:childTnLst>
                          </p:cTn>
                        </p:par>
                        <p:par>
                          <p:cTn id="11" fill="hold">
                            <p:stCondLst>
                              <p:cond delay="500"/>
                            </p:stCondLst>
                            <p:childTnLst>
                              <p:par>
                                <p:cTn id="12" presetID="22" presetClass="entr" presetSubtype="8" fill="hold" nodeType="after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wipe(left)">
                                      <p:cBhvr>
                                        <p:cTn id="1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11091" y="1830355"/>
            <a:ext cx="9790446" cy="510865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 name="TextBox 5"/>
          <p:cNvSpPr txBox="1"/>
          <p:nvPr/>
        </p:nvSpPr>
        <p:spPr>
          <a:xfrm>
            <a:off x="-984613" y="3246803"/>
            <a:ext cx="412292" cy="613886"/>
          </a:xfrm>
          <a:prstGeom prst="rect">
            <a:avLst/>
          </a:prstGeom>
          <a:noFill/>
        </p:spPr>
        <p:txBody>
          <a:bodyPr wrap="none" rtlCol="0">
            <a:spAutoFit/>
          </a:bodyPr>
          <a:lstStyle/>
          <a:p>
            <a:r>
              <a:rPr lang="en-US" sz="3389">
                <a:latin typeface="Amazon Ember" panose="020B0603020204020204" pitchFamily="34" charset="0"/>
                <a:ea typeface="Amazon Ember" panose="020B0603020204020204" pitchFamily="34" charset="0"/>
                <a:cs typeface="Amazon Ember" panose="020B0603020204020204" pitchFamily="34" charset="0"/>
              </a:rPr>
              <a:t>  </a:t>
            </a:r>
          </a:p>
        </p:txBody>
      </p:sp>
      <p:grpSp>
        <p:nvGrpSpPr>
          <p:cNvPr id="13" name="Group 12"/>
          <p:cNvGrpSpPr/>
          <p:nvPr/>
        </p:nvGrpSpPr>
        <p:grpSpPr>
          <a:xfrm>
            <a:off x="3669714" y="2752307"/>
            <a:ext cx="2237466" cy="670310"/>
            <a:chOff x="1558111" y="1700504"/>
            <a:chExt cx="1398416" cy="418944"/>
          </a:xfrm>
        </p:grpSpPr>
        <p:sp>
          <p:nvSpPr>
            <p:cNvPr id="4" name="Pentagon 3"/>
            <p:cNvSpPr/>
            <p:nvPr/>
          </p:nvSpPr>
          <p:spPr>
            <a:xfrm rot="10800000">
              <a:off x="1717029" y="1700504"/>
              <a:ext cx="1075575" cy="418944"/>
            </a:xfrm>
            <a:prstGeom prst="homePlate">
              <a:avLst/>
            </a:prstGeom>
            <a:solidFill>
              <a:schemeClr val="tx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389">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7" name="TextBox 6"/>
            <p:cNvSpPr txBox="1"/>
            <p:nvPr/>
          </p:nvSpPr>
          <p:spPr>
            <a:xfrm>
              <a:off x="1831185" y="1708831"/>
              <a:ext cx="1125342" cy="383679"/>
            </a:xfrm>
            <a:prstGeom prst="rect">
              <a:avLst/>
            </a:prstGeom>
            <a:noFill/>
          </p:spPr>
          <p:txBody>
            <a:bodyPr wrap="square" rtlCol="0">
              <a:spAutoFit/>
            </a:bodyPr>
            <a:lstStyle/>
            <a:p>
              <a:r>
                <a:rPr lang="en-US" sz="3389"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Flower</a:t>
              </a:r>
            </a:p>
          </p:txBody>
        </p:sp>
        <p:grpSp>
          <p:nvGrpSpPr>
            <p:cNvPr id="12" name="Group 11"/>
            <p:cNvGrpSpPr/>
            <p:nvPr/>
          </p:nvGrpSpPr>
          <p:grpSpPr>
            <a:xfrm>
              <a:off x="1558111" y="1780506"/>
              <a:ext cx="261838" cy="261838"/>
              <a:chOff x="1558111" y="1780506"/>
              <a:chExt cx="261838" cy="261838"/>
            </a:xfrm>
          </p:grpSpPr>
          <p:sp>
            <p:nvSpPr>
              <p:cNvPr id="10" name="Oval 9"/>
              <p:cNvSpPr/>
              <p:nvPr/>
            </p:nvSpPr>
            <p:spPr>
              <a:xfrm>
                <a:off x="1558111" y="1780506"/>
                <a:ext cx="261838" cy="261838"/>
              </a:xfrm>
              <a:prstGeom prst="ellipse">
                <a:avLst/>
              </a:prstGeom>
              <a:solidFill>
                <a:srgbClr val="232323">
                  <a:alpha val="49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389">
                  <a:latin typeface="Amazon Ember" panose="020B0603020204020204" pitchFamily="34" charset="0"/>
                  <a:ea typeface="Amazon Ember" panose="020B0603020204020204" pitchFamily="34" charset="0"/>
                  <a:cs typeface="Amazon Ember" panose="020B0603020204020204" pitchFamily="34" charset="0"/>
                </a:endParaRPr>
              </a:p>
            </p:txBody>
          </p:sp>
          <p:sp>
            <p:nvSpPr>
              <p:cNvPr id="20" name="Oval 19"/>
              <p:cNvSpPr/>
              <p:nvPr/>
            </p:nvSpPr>
            <p:spPr>
              <a:xfrm>
                <a:off x="1619111" y="1841506"/>
                <a:ext cx="137722" cy="137722"/>
              </a:xfrm>
              <a:prstGeom prst="ellipse">
                <a:avLst/>
              </a:prstGeom>
              <a:solidFill>
                <a:srgbClr val="232323">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389">
                  <a:latin typeface="Amazon Ember" panose="020B0603020204020204" pitchFamily="34" charset="0"/>
                  <a:ea typeface="Amazon Ember" panose="020B0603020204020204" pitchFamily="34" charset="0"/>
                  <a:cs typeface="Amazon Ember" panose="020B0603020204020204" pitchFamily="34" charset="0"/>
                </a:endParaRPr>
              </a:p>
            </p:txBody>
          </p:sp>
        </p:grpSp>
      </p:grpSp>
      <p:grpSp>
        <p:nvGrpSpPr>
          <p:cNvPr id="48" name="Group 47"/>
          <p:cNvGrpSpPr/>
          <p:nvPr/>
        </p:nvGrpSpPr>
        <p:grpSpPr>
          <a:xfrm>
            <a:off x="7103106" y="4923164"/>
            <a:ext cx="1839021" cy="673243"/>
            <a:chOff x="5933441" y="3060111"/>
            <a:chExt cx="1149388" cy="420777"/>
          </a:xfrm>
        </p:grpSpPr>
        <p:grpSp>
          <p:nvGrpSpPr>
            <p:cNvPr id="21" name="Group 20"/>
            <p:cNvGrpSpPr/>
            <p:nvPr/>
          </p:nvGrpSpPr>
          <p:grpSpPr>
            <a:xfrm>
              <a:off x="6820991" y="3121626"/>
              <a:ext cx="261838" cy="261838"/>
              <a:chOff x="1558111" y="1780506"/>
              <a:chExt cx="261838" cy="261838"/>
            </a:xfrm>
          </p:grpSpPr>
          <p:sp>
            <p:nvSpPr>
              <p:cNvPr id="22" name="Oval 21"/>
              <p:cNvSpPr/>
              <p:nvPr/>
            </p:nvSpPr>
            <p:spPr>
              <a:xfrm>
                <a:off x="1558111" y="1780506"/>
                <a:ext cx="261838" cy="261838"/>
              </a:xfrm>
              <a:prstGeom prst="ellipse">
                <a:avLst/>
              </a:prstGeom>
              <a:solidFill>
                <a:srgbClr val="232323">
                  <a:alpha val="49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389">
                  <a:latin typeface="Amazon Ember" panose="020B0603020204020204" pitchFamily="34" charset="0"/>
                  <a:ea typeface="Amazon Ember" panose="020B0603020204020204" pitchFamily="34" charset="0"/>
                  <a:cs typeface="Amazon Ember" panose="020B0603020204020204" pitchFamily="34" charset="0"/>
                </a:endParaRPr>
              </a:p>
            </p:txBody>
          </p:sp>
          <p:sp>
            <p:nvSpPr>
              <p:cNvPr id="23" name="Oval 22"/>
              <p:cNvSpPr/>
              <p:nvPr/>
            </p:nvSpPr>
            <p:spPr>
              <a:xfrm>
                <a:off x="1619111" y="1841506"/>
                <a:ext cx="137722" cy="137722"/>
              </a:xfrm>
              <a:prstGeom prst="ellipse">
                <a:avLst/>
              </a:prstGeom>
              <a:solidFill>
                <a:srgbClr val="232323">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389">
                  <a:latin typeface="Amazon Ember" panose="020B0603020204020204" pitchFamily="34" charset="0"/>
                  <a:ea typeface="Amazon Ember" panose="020B0603020204020204" pitchFamily="34" charset="0"/>
                  <a:cs typeface="Amazon Ember" panose="020B0603020204020204" pitchFamily="34" charset="0"/>
                </a:endParaRPr>
              </a:p>
            </p:txBody>
          </p:sp>
        </p:grpSp>
        <p:sp>
          <p:nvSpPr>
            <p:cNvPr id="24" name="Pentagon 23"/>
            <p:cNvSpPr/>
            <p:nvPr/>
          </p:nvSpPr>
          <p:spPr>
            <a:xfrm>
              <a:off x="5974080" y="3061944"/>
              <a:ext cx="973964" cy="418944"/>
            </a:xfrm>
            <a:prstGeom prst="homePlate">
              <a:avLst/>
            </a:prstGeom>
            <a:solidFill>
              <a:schemeClr val="tx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389">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5" name="TextBox 24"/>
            <p:cNvSpPr txBox="1"/>
            <p:nvPr/>
          </p:nvSpPr>
          <p:spPr>
            <a:xfrm>
              <a:off x="5933441" y="3060111"/>
              <a:ext cx="820187" cy="383679"/>
            </a:xfrm>
            <a:prstGeom prst="rect">
              <a:avLst/>
            </a:prstGeom>
            <a:noFill/>
          </p:spPr>
          <p:txBody>
            <a:bodyPr wrap="square" rtlCol="0">
              <a:spAutoFit/>
            </a:bodyPr>
            <a:lstStyle/>
            <a:p>
              <a:r>
                <a:rPr lang="en-US" sz="3389">
                  <a:solidFill>
                    <a:srgbClr val="FFFFFF"/>
                  </a:solidFill>
                  <a:latin typeface="Amazon Ember" panose="020B0603020204020204" pitchFamily="34" charset="0"/>
                  <a:ea typeface="Amazon Ember" panose="020B0603020204020204" pitchFamily="34" charset="0"/>
                  <a:cs typeface="Amazon Ember" panose="020B0603020204020204" pitchFamily="34" charset="0"/>
                </a:rPr>
                <a:t>Chair</a:t>
              </a:r>
            </a:p>
          </p:txBody>
        </p:sp>
      </p:grpSp>
      <p:grpSp>
        <p:nvGrpSpPr>
          <p:cNvPr id="46" name="Group 45"/>
          <p:cNvGrpSpPr/>
          <p:nvPr/>
        </p:nvGrpSpPr>
        <p:grpSpPr>
          <a:xfrm>
            <a:off x="4368429" y="3837738"/>
            <a:ext cx="3273357" cy="670311"/>
            <a:chOff x="1740991" y="2919704"/>
            <a:chExt cx="2045848" cy="418944"/>
          </a:xfrm>
        </p:grpSpPr>
        <p:sp>
          <p:nvSpPr>
            <p:cNvPr id="26" name="Pentagon 25"/>
            <p:cNvSpPr/>
            <p:nvPr/>
          </p:nvSpPr>
          <p:spPr>
            <a:xfrm rot="10800000">
              <a:off x="1899907" y="2919704"/>
              <a:ext cx="1706892" cy="418944"/>
            </a:xfrm>
            <a:prstGeom prst="homePlate">
              <a:avLst/>
            </a:prstGeom>
            <a:solidFill>
              <a:schemeClr val="tx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389">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7" name="TextBox 26"/>
            <p:cNvSpPr txBox="1"/>
            <p:nvPr/>
          </p:nvSpPr>
          <p:spPr>
            <a:xfrm>
              <a:off x="2063828" y="2928031"/>
              <a:ext cx="1723011" cy="383679"/>
            </a:xfrm>
            <a:prstGeom prst="rect">
              <a:avLst/>
            </a:prstGeom>
            <a:noFill/>
          </p:spPr>
          <p:txBody>
            <a:bodyPr wrap="square" rtlCol="0">
              <a:spAutoFit/>
            </a:bodyPr>
            <a:lstStyle/>
            <a:p>
              <a:r>
                <a:rPr lang="en-US" sz="3389"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Coffee Table</a:t>
              </a:r>
            </a:p>
          </p:txBody>
        </p:sp>
        <p:grpSp>
          <p:nvGrpSpPr>
            <p:cNvPr id="28" name="Group 27"/>
            <p:cNvGrpSpPr/>
            <p:nvPr/>
          </p:nvGrpSpPr>
          <p:grpSpPr>
            <a:xfrm>
              <a:off x="1740991" y="2999706"/>
              <a:ext cx="261838" cy="261838"/>
              <a:chOff x="1558111" y="1780506"/>
              <a:chExt cx="261838" cy="261838"/>
            </a:xfrm>
          </p:grpSpPr>
          <p:sp>
            <p:nvSpPr>
              <p:cNvPr id="29" name="Oval 28"/>
              <p:cNvSpPr/>
              <p:nvPr/>
            </p:nvSpPr>
            <p:spPr>
              <a:xfrm>
                <a:off x="1558111" y="1780506"/>
                <a:ext cx="261838" cy="261838"/>
              </a:xfrm>
              <a:prstGeom prst="ellipse">
                <a:avLst/>
              </a:prstGeom>
              <a:solidFill>
                <a:srgbClr val="232323">
                  <a:alpha val="49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389">
                  <a:latin typeface="Amazon Ember" panose="020B0603020204020204" pitchFamily="34" charset="0"/>
                  <a:ea typeface="Amazon Ember" panose="020B0603020204020204" pitchFamily="34" charset="0"/>
                  <a:cs typeface="Amazon Ember" panose="020B0603020204020204" pitchFamily="34" charset="0"/>
                </a:endParaRPr>
              </a:p>
            </p:txBody>
          </p:sp>
          <p:sp>
            <p:nvSpPr>
              <p:cNvPr id="30" name="Oval 29"/>
              <p:cNvSpPr/>
              <p:nvPr/>
            </p:nvSpPr>
            <p:spPr>
              <a:xfrm>
                <a:off x="1619111" y="1841506"/>
                <a:ext cx="137722" cy="137722"/>
              </a:xfrm>
              <a:prstGeom prst="ellipse">
                <a:avLst/>
              </a:prstGeom>
              <a:solidFill>
                <a:srgbClr val="232323">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389">
                  <a:latin typeface="Amazon Ember" panose="020B0603020204020204" pitchFamily="34" charset="0"/>
                  <a:ea typeface="Amazon Ember" panose="020B0603020204020204" pitchFamily="34" charset="0"/>
                  <a:cs typeface="Amazon Ember" panose="020B0603020204020204" pitchFamily="34" charset="0"/>
                </a:endParaRPr>
              </a:p>
            </p:txBody>
          </p:sp>
        </p:grpSp>
      </p:grpSp>
      <p:grpSp>
        <p:nvGrpSpPr>
          <p:cNvPr id="47" name="Group 46"/>
          <p:cNvGrpSpPr/>
          <p:nvPr/>
        </p:nvGrpSpPr>
        <p:grpSpPr>
          <a:xfrm>
            <a:off x="2416014" y="5901562"/>
            <a:ext cx="3686611" cy="1148762"/>
            <a:chOff x="2988995" y="3803624"/>
            <a:chExt cx="1826845" cy="717976"/>
          </a:xfrm>
        </p:grpSpPr>
        <p:sp>
          <p:nvSpPr>
            <p:cNvPr id="31" name="Pentagon 30"/>
            <p:cNvSpPr/>
            <p:nvPr/>
          </p:nvSpPr>
          <p:spPr>
            <a:xfrm rot="10800000">
              <a:off x="3139440" y="3803624"/>
              <a:ext cx="1595120" cy="418944"/>
            </a:xfrm>
            <a:prstGeom prst="homePlate">
              <a:avLst/>
            </a:prstGeom>
            <a:solidFill>
              <a:schemeClr val="tx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389">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32" name="TextBox 31"/>
            <p:cNvSpPr txBox="1"/>
            <p:nvPr/>
          </p:nvSpPr>
          <p:spPr>
            <a:xfrm>
              <a:off x="3313899" y="3811951"/>
              <a:ext cx="1501941" cy="709649"/>
            </a:xfrm>
            <a:prstGeom prst="rect">
              <a:avLst/>
            </a:prstGeom>
            <a:noFill/>
          </p:spPr>
          <p:txBody>
            <a:bodyPr wrap="square" rtlCol="0">
              <a:spAutoFit/>
            </a:bodyPr>
            <a:lstStyle/>
            <a:p>
              <a:r>
                <a:rPr lang="en-US" sz="3389">
                  <a:solidFill>
                    <a:srgbClr val="FFFFFF"/>
                  </a:solidFill>
                  <a:latin typeface="Amazon Ember" panose="020B0603020204020204" pitchFamily="34" charset="0"/>
                  <a:ea typeface="Amazon Ember" panose="020B0603020204020204" pitchFamily="34" charset="0"/>
                  <a:cs typeface="Amazon Ember" panose="020B0603020204020204" pitchFamily="34" charset="0"/>
                </a:rPr>
                <a:t>Living Room</a:t>
              </a:r>
            </a:p>
          </p:txBody>
        </p:sp>
        <p:grpSp>
          <p:nvGrpSpPr>
            <p:cNvPr id="33" name="Group 32"/>
            <p:cNvGrpSpPr/>
            <p:nvPr/>
          </p:nvGrpSpPr>
          <p:grpSpPr>
            <a:xfrm>
              <a:off x="2988995" y="3883626"/>
              <a:ext cx="263514" cy="261838"/>
              <a:chOff x="1558111" y="1780506"/>
              <a:chExt cx="261838" cy="261838"/>
            </a:xfrm>
          </p:grpSpPr>
          <p:sp>
            <p:nvSpPr>
              <p:cNvPr id="34" name="Oval 33"/>
              <p:cNvSpPr/>
              <p:nvPr/>
            </p:nvSpPr>
            <p:spPr>
              <a:xfrm>
                <a:off x="1558111" y="1780506"/>
                <a:ext cx="261838" cy="261838"/>
              </a:xfrm>
              <a:prstGeom prst="ellipse">
                <a:avLst/>
              </a:prstGeom>
              <a:solidFill>
                <a:srgbClr val="232323">
                  <a:alpha val="49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389">
                  <a:latin typeface="Amazon Ember" panose="020B0603020204020204" pitchFamily="34" charset="0"/>
                  <a:ea typeface="Amazon Ember" panose="020B0603020204020204" pitchFamily="34" charset="0"/>
                  <a:cs typeface="Amazon Ember" panose="020B0603020204020204" pitchFamily="34" charset="0"/>
                </a:endParaRPr>
              </a:p>
            </p:txBody>
          </p:sp>
          <p:sp>
            <p:nvSpPr>
              <p:cNvPr id="35" name="Oval 34"/>
              <p:cNvSpPr/>
              <p:nvPr/>
            </p:nvSpPr>
            <p:spPr>
              <a:xfrm>
                <a:off x="1619111" y="1841506"/>
                <a:ext cx="137722" cy="137722"/>
              </a:xfrm>
              <a:prstGeom prst="ellipse">
                <a:avLst/>
              </a:prstGeom>
              <a:solidFill>
                <a:srgbClr val="232323">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389">
                  <a:latin typeface="Amazon Ember" panose="020B0603020204020204" pitchFamily="34" charset="0"/>
                  <a:ea typeface="Amazon Ember" panose="020B0603020204020204" pitchFamily="34" charset="0"/>
                  <a:cs typeface="Amazon Ember" panose="020B0603020204020204" pitchFamily="34" charset="0"/>
                </a:endParaRPr>
              </a:p>
            </p:txBody>
          </p:sp>
        </p:grpSp>
      </p:grpSp>
      <p:grpSp>
        <p:nvGrpSpPr>
          <p:cNvPr id="49" name="Group 48"/>
          <p:cNvGrpSpPr/>
          <p:nvPr/>
        </p:nvGrpSpPr>
        <p:grpSpPr>
          <a:xfrm>
            <a:off x="7759255" y="1757035"/>
            <a:ext cx="2091214" cy="1148761"/>
            <a:chOff x="5987871" y="1680184"/>
            <a:chExt cx="1307009" cy="717976"/>
          </a:xfrm>
        </p:grpSpPr>
        <p:sp>
          <p:nvSpPr>
            <p:cNvPr id="41" name="Pentagon 40"/>
            <p:cNvSpPr/>
            <p:nvPr/>
          </p:nvSpPr>
          <p:spPr>
            <a:xfrm rot="10800000">
              <a:off x="6146787" y="1680184"/>
              <a:ext cx="1148093" cy="418944"/>
            </a:xfrm>
            <a:prstGeom prst="homePlate">
              <a:avLst/>
            </a:prstGeom>
            <a:solidFill>
              <a:schemeClr val="tx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389">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42" name="TextBox 41"/>
            <p:cNvSpPr txBox="1"/>
            <p:nvPr/>
          </p:nvSpPr>
          <p:spPr>
            <a:xfrm>
              <a:off x="6348245" y="1688511"/>
              <a:ext cx="946635" cy="709649"/>
            </a:xfrm>
            <a:prstGeom prst="rect">
              <a:avLst/>
            </a:prstGeom>
            <a:noFill/>
          </p:spPr>
          <p:txBody>
            <a:bodyPr wrap="square" rtlCol="0">
              <a:spAutoFit/>
            </a:bodyPr>
            <a:lstStyle/>
            <a:p>
              <a:r>
                <a:rPr lang="en-US" sz="3389"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Indoors</a:t>
              </a:r>
            </a:p>
          </p:txBody>
        </p:sp>
        <p:grpSp>
          <p:nvGrpSpPr>
            <p:cNvPr id="43" name="Group 42"/>
            <p:cNvGrpSpPr/>
            <p:nvPr/>
          </p:nvGrpSpPr>
          <p:grpSpPr>
            <a:xfrm>
              <a:off x="5987871" y="1760186"/>
              <a:ext cx="261838" cy="261838"/>
              <a:chOff x="1558111" y="1780506"/>
              <a:chExt cx="261838" cy="261838"/>
            </a:xfrm>
          </p:grpSpPr>
          <p:sp>
            <p:nvSpPr>
              <p:cNvPr id="44" name="Oval 43"/>
              <p:cNvSpPr/>
              <p:nvPr/>
            </p:nvSpPr>
            <p:spPr>
              <a:xfrm>
                <a:off x="1558111" y="1780506"/>
                <a:ext cx="261838" cy="261838"/>
              </a:xfrm>
              <a:prstGeom prst="ellipse">
                <a:avLst/>
              </a:prstGeom>
              <a:solidFill>
                <a:srgbClr val="232323">
                  <a:alpha val="49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389">
                  <a:latin typeface="Amazon Ember" panose="020B0603020204020204" pitchFamily="34" charset="0"/>
                  <a:ea typeface="Amazon Ember" panose="020B0603020204020204" pitchFamily="34" charset="0"/>
                  <a:cs typeface="Amazon Ember" panose="020B0603020204020204" pitchFamily="34" charset="0"/>
                </a:endParaRPr>
              </a:p>
            </p:txBody>
          </p:sp>
          <p:sp>
            <p:nvSpPr>
              <p:cNvPr id="45" name="Oval 44"/>
              <p:cNvSpPr/>
              <p:nvPr/>
            </p:nvSpPr>
            <p:spPr>
              <a:xfrm>
                <a:off x="1619111" y="1841506"/>
                <a:ext cx="137722" cy="137722"/>
              </a:xfrm>
              <a:prstGeom prst="ellipse">
                <a:avLst/>
              </a:prstGeom>
              <a:solidFill>
                <a:srgbClr val="232323">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389">
                  <a:latin typeface="Amazon Ember" panose="020B0603020204020204" pitchFamily="34" charset="0"/>
                  <a:ea typeface="Amazon Ember" panose="020B0603020204020204" pitchFamily="34" charset="0"/>
                  <a:cs typeface="Amazon Ember" panose="020B0603020204020204" pitchFamily="34" charset="0"/>
                </a:endParaRPr>
              </a:p>
            </p:txBody>
          </p:sp>
        </p:grpSp>
      </p:grpSp>
      <p:sp>
        <p:nvSpPr>
          <p:cNvPr id="3" name="Title 2">
            <a:extLst>
              <a:ext uri="{FF2B5EF4-FFF2-40B4-BE49-F238E27FC236}">
                <a16:creationId xmlns:a16="http://schemas.microsoft.com/office/drawing/2014/main" id="{51DEDA1D-5EEF-DA4B-BA5D-AB1675C43E74}"/>
              </a:ext>
            </a:extLst>
          </p:cNvPr>
          <p:cNvSpPr>
            <a:spLocks noGrp="1"/>
          </p:cNvSpPr>
          <p:nvPr>
            <p:ph type="title"/>
          </p:nvPr>
        </p:nvSpPr>
        <p:spPr/>
        <p:txBody>
          <a:bodyPr/>
          <a:lstStyle/>
          <a:p>
            <a:r>
              <a:rPr lang="en-US" dirty="0"/>
              <a:t>Amazon </a:t>
            </a:r>
            <a:r>
              <a:rPr lang="en-US" dirty="0" err="1"/>
              <a:t>Rekognition</a:t>
            </a:r>
            <a:r>
              <a:rPr lang="en-US" dirty="0"/>
              <a:t> </a:t>
            </a:r>
            <a:br>
              <a:rPr lang="en-US" dirty="0"/>
            </a:br>
            <a:br>
              <a:rPr lang="en-US" dirty="0"/>
            </a:br>
            <a:endParaRPr lang="en-US" dirty="0"/>
          </a:p>
        </p:txBody>
      </p:sp>
      <p:sp>
        <p:nvSpPr>
          <p:cNvPr id="8" name="Text Placeholder 7">
            <a:extLst>
              <a:ext uri="{FF2B5EF4-FFF2-40B4-BE49-F238E27FC236}">
                <a16:creationId xmlns:a16="http://schemas.microsoft.com/office/drawing/2014/main" id="{DB70B513-E4AC-9D4A-A4BC-43C927968208}"/>
              </a:ext>
            </a:extLst>
          </p:cNvPr>
          <p:cNvSpPr>
            <a:spLocks noGrp="1"/>
          </p:cNvSpPr>
          <p:nvPr>
            <p:ph type="body" sz="quarter" idx="11"/>
          </p:nvPr>
        </p:nvSpPr>
        <p:spPr/>
        <p:txBody>
          <a:bodyPr/>
          <a:lstStyle/>
          <a:p>
            <a:r>
              <a:rPr lang="en-US" dirty="0"/>
              <a:t>Object &amp; scene detection</a:t>
            </a:r>
          </a:p>
        </p:txBody>
      </p:sp>
    </p:spTree>
    <p:extLst>
      <p:ext uri="{BB962C8B-B14F-4D97-AF65-F5344CB8AC3E}">
        <p14:creationId xmlns:p14="http://schemas.microsoft.com/office/powerpoint/2010/main" val="1843939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childTnLst>
                                </p:cTn>
                              </p:par>
                              <p:par>
                                <p:cTn id="8" presetID="10" presetClass="entr" presetSubtype="0" fill="hold" nodeType="withEffect">
                                  <p:stCondLst>
                                    <p:cond delay="0"/>
                                  </p:stCondLst>
                                  <p:childTnLst>
                                    <p:set>
                                      <p:cBhvr>
                                        <p:cTn id="9" dur="1" fill="hold">
                                          <p:stCondLst>
                                            <p:cond delay="0"/>
                                          </p:stCondLst>
                                        </p:cTn>
                                        <p:tgtEl>
                                          <p:spTgt spid="46"/>
                                        </p:tgtEl>
                                        <p:attrNameLst>
                                          <p:attrName>style.visibility</p:attrName>
                                        </p:attrNameLst>
                                      </p:cBhvr>
                                      <p:to>
                                        <p:strVal val="visible"/>
                                      </p:to>
                                    </p:set>
                                    <p:animEffect transition="in" filter="fade">
                                      <p:cBhvr>
                                        <p:cTn id="10" dur="500"/>
                                        <p:tgtEl>
                                          <p:spTgt spid="46"/>
                                        </p:tgtEl>
                                      </p:cBhvr>
                                    </p:animEffect>
                                  </p:childTnLst>
                                </p:cTn>
                              </p:par>
                              <p:par>
                                <p:cTn id="11" presetID="10" presetClass="entr" presetSubtype="0" fill="hold" nodeType="withEffect">
                                  <p:stCondLst>
                                    <p:cond delay="0"/>
                                  </p:stCondLst>
                                  <p:childTnLst>
                                    <p:set>
                                      <p:cBhvr>
                                        <p:cTn id="12" dur="1" fill="hold">
                                          <p:stCondLst>
                                            <p:cond delay="0"/>
                                          </p:stCondLst>
                                        </p:cTn>
                                        <p:tgtEl>
                                          <p:spTgt spid="47"/>
                                        </p:tgtEl>
                                        <p:attrNameLst>
                                          <p:attrName>style.visibility</p:attrName>
                                        </p:attrNameLst>
                                      </p:cBhvr>
                                      <p:to>
                                        <p:strVal val="visible"/>
                                      </p:to>
                                    </p:set>
                                    <p:animEffect transition="in" filter="fade">
                                      <p:cBhvr>
                                        <p:cTn id="13" dur="500"/>
                                        <p:tgtEl>
                                          <p:spTgt spid="47"/>
                                        </p:tgtEl>
                                      </p:cBhvr>
                                    </p:animEffect>
                                  </p:childTnLst>
                                </p:cTn>
                              </p:par>
                              <p:par>
                                <p:cTn id="14" presetID="10" presetClass="entr" presetSubtype="0" fill="hold" nodeType="withEffect">
                                  <p:stCondLst>
                                    <p:cond delay="0"/>
                                  </p:stCondLst>
                                  <p:childTnLst>
                                    <p:set>
                                      <p:cBhvr>
                                        <p:cTn id="15" dur="1" fill="hold">
                                          <p:stCondLst>
                                            <p:cond delay="0"/>
                                          </p:stCondLst>
                                        </p:cTn>
                                        <p:tgtEl>
                                          <p:spTgt spid="49"/>
                                        </p:tgtEl>
                                        <p:attrNameLst>
                                          <p:attrName>style.visibility</p:attrName>
                                        </p:attrNameLst>
                                      </p:cBhvr>
                                      <p:to>
                                        <p:strVal val="visible"/>
                                      </p:to>
                                    </p:set>
                                    <p:animEffect transition="in" filter="fade">
                                      <p:cBhvr>
                                        <p:cTn id="16" dur="500"/>
                                        <p:tgtEl>
                                          <p:spTgt spid="49"/>
                                        </p:tgtEl>
                                      </p:cBhvr>
                                    </p:animEffect>
                                  </p:childTnLst>
                                </p:cTn>
                              </p:par>
                              <p:par>
                                <p:cTn id="17" presetID="10" presetClass="entr" presetSubtype="0" fill="hold" nodeType="withEffect">
                                  <p:stCondLst>
                                    <p:cond delay="0"/>
                                  </p:stCondLst>
                                  <p:childTnLst>
                                    <p:set>
                                      <p:cBhvr>
                                        <p:cTn id="18" dur="1" fill="hold">
                                          <p:stCondLst>
                                            <p:cond delay="0"/>
                                          </p:stCondLst>
                                        </p:cTn>
                                        <p:tgtEl>
                                          <p:spTgt spid="48"/>
                                        </p:tgtEl>
                                        <p:attrNameLst>
                                          <p:attrName>style.visibility</p:attrName>
                                        </p:attrNameLst>
                                      </p:cBhvr>
                                      <p:to>
                                        <p:strVal val="visible"/>
                                      </p:to>
                                    </p:set>
                                    <p:animEffect transition="in" filter="fade">
                                      <p:cBhvr>
                                        <p:cTn id="19"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719681" y="222478"/>
            <a:ext cx="13688304" cy="748194"/>
          </a:xfrm>
        </p:spPr>
        <p:txBody>
          <a:bodyPr/>
          <a:lstStyle/>
          <a:p>
            <a:r>
              <a:rPr lang="en-US" dirty="0"/>
              <a:t>Module 7 Agenda</a:t>
            </a:r>
          </a:p>
        </p:txBody>
      </p:sp>
      <p:sp>
        <p:nvSpPr>
          <p:cNvPr id="5" name="Text Placeholder 4">
            <a:extLst>
              <a:ext uri="{FF2B5EF4-FFF2-40B4-BE49-F238E27FC236}">
                <a16:creationId xmlns:a16="http://schemas.microsoft.com/office/drawing/2014/main" id="{99FF7F21-AE3C-BD45-B32A-C070B9FEED8C}"/>
              </a:ext>
            </a:extLst>
          </p:cNvPr>
          <p:cNvSpPr>
            <a:spLocks noGrp="1"/>
          </p:cNvSpPr>
          <p:nvPr>
            <p:ph type="body" sz="quarter" idx="10"/>
          </p:nvPr>
        </p:nvSpPr>
        <p:spPr>
          <a:xfrm>
            <a:off x="776288" y="1544638"/>
            <a:ext cx="12661900" cy="8273034"/>
          </a:xfrm>
        </p:spPr>
        <p:txBody>
          <a:bodyPr/>
          <a:lstStyle/>
          <a:p>
            <a:r>
              <a:rPr lang="en-US" dirty="0"/>
              <a:t>Last time, on </a:t>
            </a:r>
            <a:r>
              <a:rPr lang="en-US" dirty="0" err="1"/>
              <a:t>DevAx</a:t>
            </a:r>
            <a:r>
              <a:rPr lang="en-US" dirty="0"/>
              <a:t>::academy</a:t>
            </a:r>
          </a:p>
          <a:p>
            <a:endParaRPr lang="en-US" dirty="0"/>
          </a:p>
          <a:p>
            <a:r>
              <a:rPr lang="en-US" dirty="0"/>
              <a:t>Adding multiple modalities to your applications with </a:t>
            </a:r>
            <a:br>
              <a:rPr lang="en-US" dirty="0"/>
            </a:br>
            <a:r>
              <a:rPr lang="en-US" dirty="0"/>
              <a:t>Amazon AI services </a:t>
            </a:r>
            <a:r>
              <a:rPr lang="mr-IN" dirty="0"/>
              <a:t>–</a:t>
            </a:r>
            <a:r>
              <a:rPr lang="en-US" dirty="0"/>
              <a:t> Amazon Polly, Amazon Lex, </a:t>
            </a:r>
            <a:br>
              <a:rPr lang="en-US" dirty="0"/>
            </a:br>
            <a:r>
              <a:rPr lang="en-US" dirty="0"/>
              <a:t>Amazon </a:t>
            </a:r>
            <a:r>
              <a:rPr lang="en-US" dirty="0" err="1"/>
              <a:t>Rekognition</a:t>
            </a:r>
            <a:br>
              <a:rPr lang="en-US" dirty="0"/>
            </a:br>
            <a:endParaRPr lang="en-US" dirty="0"/>
          </a:p>
          <a:p>
            <a:r>
              <a:rPr lang="en-US" dirty="0"/>
              <a:t>Demonstrations of real-world AI integration with apps</a:t>
            </a:r>
          </a:p>
          <a:p>
            <a:endParaRPr lang="en-US" dirty="0"/>
          </a:p>
          <a:p>
            <a:r>
              <a:rPr lang="en-US" dirty="0"/>
              <a:t>The final </a:t>
            </a:r>
            <a:r>
              <a:rPr lang="en-US" dirty="0" err="1"/>
              <a:t>interation</a:t>
            </a:r>
            <a:r>
              <a:rPr lang="en-US" dirty="0"/>
              <a:t> of </a:t>
            </a:r>
            <a:r>
              <a:rPr lang="en-US" dirty="0" err="1"/>
              <a:t>TravelBuddy</a:t>
            </a:r>
            <a:r>
              <a:rPr lang="en-US" dirty="0"/>
              <a:t> </a:t>
            </a:r>
            <a:r>
              <a:rPr lang="mr-IN" dirty="0"/>
              <a:t>–</a:t>
            </a:r>
            <a:r>
              <a:rPr lang="en-US" dirty="0"/>
              <a:t> SPA, microservices, serverless, polyglot and chatbot!</a:t>
            </a:r>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592533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9" name="Picture 98">
            <a:extLst>
              <a:ext uri="{FF2B5EF4-FFF2-40B4-BE49-F238E27FC236}">
                <a16:creationId xmlns:a16="http://schemas.microsoft.com/office/drawing/2014/main" id="{8D22B43E-670C-8D4A-B3A8-8BDE08291B03}"/>
              </a:ext>
            </a:extLst>
          </p:cNvPr>
          <p:cNvPicPr>
            <a:picLocks noChangeAspect="1"/>
          </p:cNvPicPr>
          <p:nvPr/>
        </p:nvPicPr>
        <p:blipFill rotWithShape="1">
          <a:blip r:embed="rId3">
            <a:extLst>
              <a:ext uri="{28A0092B-C50C-407E-A947-70E740481C1C}">
                <a14:useLocalDpi xmlns:a14="http://schemas.microsoft.com/office/drawing/2010/main" val="0"/>
              </a:ext>
            </a:extLst>
          </a:blip>
          <a:srcRect t="13096" b="2487"/>
          <a:stretch/>
        </p:blipFill>
        <p:spPr>
          <a:xfrm>
            <a:off x="2299095" y="1767561"/>
            <a:ext cx="9442058" cy="531644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 name="TextBox 5"/>
          <p:cNvSpPr txBox="1"/>
          <p:nvPr/>
        </p:nvSpPr>
        <p:spPr>
          <a:xfrm>
            <a:off x="-984613" y="3246803"/>
            <a:ext cx="412292" cy="613886"/>
          </a:xfrm>
          <a:prstGeom prst="rect">
            <a:avLst/>
          </a:prstGeom>
          <a:noFill/>
        </p:spPr>
        <p:txBody>
          <a:bodyPr wrap="none" rtlCol="0">
            <a:spAutoFit/>
          </a:bodyPr>
          <a:lstStyle/>
          <a:p>
            <a:r>
              <a:rPr lang="en-US" sz="3389">
                <a:latin typeface="Amazon Ember" panose="020B0603020204020204" pitchFamily="34" charset="0"/>
                <a:ea typeface="Amazon Ember" panose="020B0603020204020204" pitchFamily="34" charset="0"/>
                <a:cs typeface="Amazon Ember" panose="020B0603020204020204" pitchFamily="34" charset="0"/>
              </a:rPr>
              <a:t>  </a:t>
            </a:r>
          </a:p>
        </p:txBody>
      </p:sp>
      <p:sp>
        <p:nvSpPr>
          <p:cNvPr id="3" name="Title 2">
            <a:extLst>
              <a:ext uri="{FF2B5EF4-FFF2-40B4-BE49-F238E27FC236}">
                <a16:creationId xmlns:a16="http://schemas.microsoft.com/office/drawing/2014/main" id="{51DEDA1D-5EEF-DA4B-BA5D-AB1675C43E74}"/>
              </a:ext>
            </a:extLst>
          </p:cNvPr>
          <p:cNvSpPr>
            <a:spLocks noGrp="1"/>
          </p:cNvSpPr>
          <p:nvPr>
            <p:ph type="title"/>
          </p:nvPr>
        </p:nvSpPr>
        <p:spPr/>
        <p:txBody>
          <a:bodyPr/>
          <a:lstStyle/>
          <a:p>
            <a:r>
              <a:rPr lang="en-US" dirty="0"/>
              <a:t>Amazon </a:t>
            </a:r>
            <a:r>
              <a:rPr lang="en-US" dirty="0" err="1"/>
              <a:t>Rekognition</a:t>
            </a:r>
            <a:r>
              <a:rPr lang="en-US" dirty="0"/>
              <a:t> </a:t>
            </a:r>
            <a:br>
              <a:rPr lang="en-US" dirty="0"/>
            </a:br>
            <a:br>
              <a:rPr lang="en-US" dirty="0"/>
            </a:br>
            <a:endParaRPr lang="en-US" dirty="0"/>
          </a:p>
        </p:txBody>
      </p:sp>
      <p:sp>
        <p:nvSpPr>
          <p:cNvPr id="8" name="Text Placeholder 7">
            <a:extLst>
              <a:ext uri="{FF2B5EF4-FFF2-40B4-BE49-F238E27FC236}">
                <a16:creationId xmlns:a16="http://schemas.microsoft.com/office/drawing/2014/main" id="{DB70B513-E4AC-9D4A-A4BC-43C927968208}"/>
              </a:ext>
            </a:extLst>
          </p:cNvPr>
          <p:cNvSpPr>
            <a:spLocks noGrp="1"/>
          </p:cNvSpPr>
          <p:nvPr>
            <p:ph type="body" sz="quarter" idx="11"/>
          </p:nvPr>
        </p:nvSpPr>
        <p:spPr/>
        <p:txBody>
          <a:bodyPr/>
          <a:lstStyle/>
          <a:p>
            <a:r>
              <a:rPr lang="en-US" dirty="0"/>
              <a:t>Object &amp; scene detection</a:t>
            </a:r>
          </a:p>
        </p:txBody>
      </p:sp>
      <p:grpSp>
        <p:nvGrpSpPr>
          <p:cNvPr id="36" name="Group 35">
            <a:extLst>
              <a:ext uri="{FF2B5EF4-FFF2-40B4-BE49-F238E27FC236}">
                <a16:creationId xmlns:a16="http://schemas.microsoft.com/office/drawing/2014/main" id="{4FC1C3AE-7DB3-5041-B8C4-E784E5FFD77E}"/>
              </a:ext>
            </a:extLst>
          </p:cNvPr>
          <p:cNvGrpSpPr/>
          <p:nvPr/>
        </p:nvGrpSpPr>
        <p:grpSpPr>
          <a:xfrm>
            <a:off x="3719325" y="1724631"/>
            <a:ext cx="2072725" cy="670311"/>
            <a:chOff x="1558111" y="1700504"/>
            <a:chExt cx="1295453" cy="418944"/>
          </a:xfrm>
        </p:grpSpPr>
        <p:sp>
          <p:nvSpPr>
            <p:cNvPr id="37" name="Pentagon 36">
              <a:extLst>
                <a:ext uri="{FF2B5EF4-FFF2-40B4-BE49-F238E27FC236}">
                  <a16:creationId xmlns:a16="http://schemas.microsoft.com/office/drawing/2014/main" id="{1D291204-DD47-F943-AE27-3E869FE28190}"/>
                </a:ext>
              </a:extLst>
            </p:cNvPr>
            <p:cNvSpPr/>
            <p:nvPr/>
          </p:nvSpPr>
          <p:spPr>
            <a:xfrm rot="10800000">
              <a:off x="1717029" y="1700504"/>
              <a:ext cx="1075575" cy="418944"/>
            </a:xfrm>
            <a:prstGeom prst="homePlate">
              <a:avLst/>
            </a:prstGeom>
            <a:solidFill>
              <a:schemeClr val="tx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38" name="TextBox 37">
              <a:extLst>
                <a:ext uri="{FF2B5EF4-FFF2-40B4-BE49-F238E27FC236}">
                  <a16:creationId xmlns:a16="http://schemas.microsoft.com/office/drawing/2014/main" id="{C4E215FD-1A0B-2043-85C5-52A3589A9E60}"/>
                </a:ext>
              </a:extLst>
            </p:cNvPr>
            <p:cNvSpPr txBox="1"/>
            <p:nvPr/>
          </p:nvSpPr>
          <p:spPr>
            <a:xfrm>
              <a:off x="1918485" y="1708831"/>
              <a:ext cx="935079" cy="365484"/>
            </a:xfrm>
            <a:prstGeom prst="rect">
              <a:avLst/>
            </a:prstGeom>
            <a:noFill/>
          </p:spPr>
          <p:txBody>
            <a:bodyPr wrap="square" rtlCol="0">
              <a:spAutoFit/>
            </a:bodyPr>
            <a:lstStyle/>
            <a:p>
              <a:r>
                <a:rPr lang="en-US" sz="320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rPr>
                <a:t>Maple</a:t>
              </a:r>
            </a:p>
          </p:txBody>
        </p:sp>
        <p:grpSp>
          <p:nvGrpSpPr>
            <p:cNvPr id="39" name="Group 38">
              <a:extLst>
                <a:ext uri="{FF2B5EF4-FFF2-40B4-BE49-F238E27FC236}">
                  <a16:creationId xmlns:a16="http://schemas.microsoft.com/office/drawing/2014/main" id="{7E5B3AA2-D733-184D-BED0-55C9597A76D0}"/>
                </a:ext>
              </a:extLst>
            </p:cNvPr>
            <p:cNvGrpSpPr/>
            <p:nvPr/>
          </p:nvGrpSpPr>
          <p:grpSpPr>
            <a:xfrm>
              <a:off x="1558111" y="1780506"/>
              <a:ext cx="261838" cy="261838"/>
              <a:chOff x="1558111" y="1780506"/>
              <a:chExt cx="261838" cy="261838"/>
            </a:xfrm>
          </p:grpSpPr>
          <p:sp>
            <p:nvSpPr>
              <p:cNvPr id="40" name="Oval 39">
                <a:extLst>
                  <a:ext uri="{FF2B5EF4-FFF2-40B4-BE49-F238E27FC236}">
                    <a16:creationId xmlns:a16="http://schemas.microsoft.com/office/drawing/2014/main" id="{53F028FD-AEB9-B244-9868-E0734EA67CF2}"/>
                  </a:ext>
                </a:extLst>
              </p:cNvPr>
              <p:cNvSpPr/>
              <p:nvPr/>
            </p:nvSpPr>
            <p:spPr>
              <a:xfrm>
                <a:off x="1558111" y="1780506"/>
                <a:ext cx="261838" cy="261838"/>
              </a:xfrm>
              <a:prstGeom prst="ellipse">
                <a:avLst/>
              </a:prstGeom>
              <a:solidFill>
                <a:srgbClr val="232323">
                  <a:alpha val="49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50" name="Oval 49">
                <a:extLst>
                  <a:ext uri="{FF2B5EF4-FFF2-40B4-BE49-F238E27FC236}">
                    <a16:creationId xmlns:a16="http://schemas.microsoft.com/office/drawing/2014/main" id="{694E10E8-B5B8-9E4D-9AF0-975F05ADC0D6}"/>
                  </a:ext>
                </a:extLst>
              </p:cNvPr>
              <p:cNvSpPr/>
              <p:nvPr/>
            </p:nvSpPr>
            <p:spPr>
              <a:xfrm>
                <a:off x="1619111" y="1841506"/>
                <a:ext cx="137722" cy="137722"/>
              </a:xfrm>
              <a:prstGeom prst="ellipse">
                <a:avLst/>
              </a:prstGeom>
              <a:solidFill>
                <a:srgbClr val="232323">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grpSp>
      <p:grpSp>
        <p:nvGrpSpPr>
          <p:cNvPr id="51" name="Group 50">
            <a:extLst>
              <a:ext uri="{FF2B5EF4-FFF2-40B4-BE49-F238E27FC236}">
                <a16:creationId xmlns:a16="http://schemas.microsoft.com/office/drawing/2014/main" id="{96BA5B68-00DC-F443-BE63-5E2C0BDAF5F2}"/>
              </a:ext>
            </a:extLst>
          </p:cNvPr>
          <p:cNvGrpSpPr/>
          <p:nvPr/>
        </p:nvGrpSpPr>
        <p:grpSpPr>
          <a:xfrm>
            <a:off x="6880064" y="2555314"/>
            <a:ext cx="1636045" cy="670310"/>
            <a:chOff x="1558111" y="1700504"/>
            <a:chExt cx="1022528" cy="418944"/>
          </a:xfrm>
        </p:grpSpPr>
        <p:sp>
          <p:nvSpPr>
            <p:cNvPr id="52" name="Pentagon 51">
              <a:extLst>
                <a:ext uri="{FF2B5EF4-FFF2-40B4-BE49-F238E27FC236}">
                  <a16:creationId xmlns:a16="http://schemas.microsoft.com/office/drawing/2014/main" id="{AEFC06C7-3E40-4E40-99BE-914F03B51EC6}"/>
                </a:ext>
              </a:extLst>
            </p:cNvPr>
            <p:cNvSpPr/>
            <p:nvPr/>
          </p:nvSpPr>
          <p:spPr>
            <a:xfrm rot="10800000">
              <a:off x="1717028" y="1700504"/>
              <a:ext cx="863611" cy="418944"/>
            </a:xfrm>
            <a:prstGeom prst="homePlate">
              <a:avLst/>
            </a:prstGeom>
            <a:solidFill>
              <a:schemeClr val="tx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53" name="TextBox 52">
              <a:extLst>
                <a:ext uri="{FF2B5EF4-FFF2-40B4-BE49-F238E27FC236}">
                  <a16:creationId xmlns:a16="http://schemas.microsoft.com/office/drawing/2014/main" id="{E8E4D463-E145-C14F-8F78-1BD3FE62C1F0}"/>
                </a:ext>
              </a:extLst>
            </p:cNvPr>
            <p:cNvSpPr txBox="1"/>
            <p:nvPr/>
          </p:nvSpPr>
          <p:spPr>
            <a:xfrm>
              <a:off x="1918485" y="1708831"/>
              <a:ext cx="651995" cy="365485"/>
            </a:xfrm>
            <a:prstGeom prst="rect">
              <a:avLst/>
            </a:prstGeom>
            <a:noFill/>
          </p:spPr>
          <p:txBody>
            <a:bodyPr wrap="square" rtlCol="0">
              <a:spAutoFit/>
            </a:bodyPr>
            <a:lstStyle/>
            <a:p>
              <a:r>
                <a:rPr lang="en-US" sz="320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rPr>
                <a:t>Villa</a:t>
              </a:r>
            </a:p>
          </p:txBody>
        </p:sp>
        <p:grpSp>
          <p:nvGrpSpPr>
            <p:cNvPr id="54" name="Group 53">
              <a:extLst>
                <a:ext uri="{FF2B5EF4-FFF2-40B4-BE49-F238E27FC236}">
                  <a16:creationId xmlns:a16="http://schemas.microsoft.com/office/drawing/2014/main" id="{F29C0418-C1F2-9B4B-9544-47453C3B4CB6}"/>
                </a:ext>
              </a:extLst>
            </p:cNvPr>
            <p:cNvGrpSpPr/>
            <p:nvPr/>
          </p:nvGrpSpPr>
          <p:grpSpPr>
            <a:xfrm>
              <a:off x="1558111" y="1780506"/>
              <a:ext cx="261838" cy="261838"/>
              <a:chOff x="1558111" y="1780506"/>
              <a:chExt cx="261838" cy="261838"/>
            </a:xfrm>
          </p:grpSpPr>
          <p:sp>
            <p:nvSpPr>
              <p:cNvPr id="55" name="Oval 54">
                <a:extLst>
                  <a:ext uri="{FF2B5EF4-FFF2-40B4-BE49-F238E27FC236}">
                    <a16:creationId xmlns:a16="http://schemas.microsoft.com/office/drawing/2014/main" id="{656DC3B5-E3F1-474B-A268-DB99D873F598}"/>
                  </a:ext>
                </a:extLst>
              </p:cNvPr>
              <p:cNvSpPr/>
              <p:nvPr/>
            </p:nvSpPr>
            <p:spPr>
              <a:xfrm>
                <a:off x="1558111" y="1780506"/>
                <a:ext cx="261838" cy="261838"/>
              </a:xfrm>
              <a:prstGeom prst="ellipse">
                <a:avLst/>
              </a:prstGeom>
              <a:solidFill>
                <a:srgbClr val="232323">
                  <a:alpha val="49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56" name="Oval 55">
                <a:extLst>
                  <a:ext uri="{FF2B5EF4-FFF2-40B4-BE49-F238E27FC236}">
                    <a16:creationId xmlns:a16="http://schemas.microsoft.com/office/drawing/2014/main" id="{8D0B2A34-1CAD-6442-8305-4D7C7B02AFBD}"/>
                  </a:ext>
                </a:extLst>
              </p:cNvPr>
              <p:cNvSpPr/>
              <p:nvPr/>
            </p:nvSpPr>
            <p:spPr>
              <a:xfrm>
                <a:off x="1619111" y="1841506"/>
                <a:ext cx="137722" cy="137722"/>
              </a:xfrm>
              <a:prstGeom prst="ellipse">
                <a:avLst/>
              </a:prstGeom>
              <a:solidFill>
                <a:srgbClr val="232323">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grpSp>
      <p:grpSp>
        <p:nvGrpSpPr>
          <p:cNvPr id="57" name="Group 56">
            <a:extLst>
              <a:ext uri="{FF2B5EF4-FFF2-40B4-BE49-F238E27FC236}">
                <a16:creationId xmlns:a16="http://schemas.microsoft.com/office/drawing/2014/main" id="{C227C10D-C567-724E-BB2C-5540E211A741}"/>
              </a:ext>
            </a:extLst>
          </p:cNvPr>
          <p:cNvGrpSpPr/>
          <p:nvPr/>
        </p:nvGrpSpPr>
        <p:grpSpPr>
          <a:xfrm>
            <a:off x="2275819" y="3390180"/>
            <a:ext cx="2048256" cy="725043"/>
            <a:chOff x="1558111" y="1700504"/>
            <a:chExt cx="1195249" cy="418944"/>
          </a:xfrm>
        </p:grpSpPr>
        <p:sp>
          <p:nvSpPr>
            <p:cNvPr id="58" name="Pentagon 57">
              <a:extLst>
                <a:ext uri="{FF2B5EF4-FFF2-40B4-BE49-F238E27FC236}">
                  <a16:creationId xmlns:a16="http://schemas.microsoft.com/office/drawing/2014/main" id="{07CF26C4-7B33-B645-B85F-2BEA01992875}"/>
                </a:ext>
              </a:extLst>
            </p:cNvPr>
            <p:cNvSpPr/>
            <p:nvPr/>
          </p:nvSpPr>
          <p:spPr>
            <a:xfrm rot="10800000">
              <a:off x="1717027" y="1700504"/>
              <a:ext cx="944893" cy="418944"/>
            </a:xfrm>
            <a:prstGeom prst="homePlate">
              <a:avLst/>
            </a:prstGeom>
            <a:solidFill>
              <a:schemeClr val="tx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59" name="TextBox 58">
              <a:extLst>
                <a:ext uri="{FF2B5EF4-FFF2-40B4-BE49-F238E27FC236}">
                  <a16:creationId xmlns:a16="http://schemas.microsoft.com/office/drawing/2014/main" id="{313A3B1E-65EA-EF43-A2C2-FF2FA7B955A6}"/>
                </a:ext>
              </a:extLst>
            </p:cNvPr>
            <p:cNvSpPr txBox="1"/>
            <p:nvPr/>
          </p:nvSpPr>
          <p:spPr>
            <a:xfrm>
              <a:off x="1918485" y="1708831"/>
              <a:ext cx="834875" cy="337894"/>
            </a:xfrm>
            <a:prstGeom prst="rect">
              <a:avLst/>
            </a:prstGeom>
            <a:noFill/>
          </p:spPr>
          <p:txBody>
            <a:bodyPr wrap="square" rtlCol="0">
              <a:spAutoFit/>
            </a:bodyPr>
            <a:lstStyle/>
            <a:p>
              <a:r>
                <a:rPr lang="en-US" sz="320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rPr>
                <a:t>Plant</a:t>
              </a:r>
            </a:p>
          </p:txBody>
        </p:sp>
        <p:grpSp>
          <p:nvGrpSpPr>
            <p:cNvPr id="60" name="Group 59">
              <a:extLst>
                <a:ext uri="{FF2B5EF4-FFF2-40B4-BE49-F238E27FC236}">
                  <a16:creationId xmlns:a16="http://schemas.microsoft.com/office/drawing/2014/main" id="{296860FA-0A48-AE4F-B9A0-CD5BB526306D}"/>
                </a:ext>
              </a:extLst>
            </p:cNvPr>
            <p:cNvGrpSpPr/>
            <p:nvPr/>
          </p:nvGrpSpPr>
          <p:grpSpPr>
            <a:xfrm>
              <a:off x="1558111" y="1780506"/>
              <a:ext cx="261838" cy="261838"/>
              <a:chOff x="1558111" y="1780506"/>
              <a:chExt cx="261838" cy="261838"/>
            </a:xfrm>
          </p:grpSpPr>
          <p:sp>
            <p:nvSpPr>
              <p:cNvPr id="61" name="Oval 60">
                <a:extLst>
                  <a:ext uri="{FF2B5EF4-FFF2-40B4-BE49-F238E27FC236}">
                    <a16:creationId xmlns:a16="http://schemas.microsoft.com/office/drawing/2014/main" id="{DC088C2E-ED8D-0B4F-A120-EBA7C30C2EAB}"/>
                  </a:ext>
                </a:extLst>
              </p:cNvPr>
              <p:cNvSpPr/>
              <p:nvPr/>
            </p:nvSpPr>
            <p:spPr>
              <a:xfrm>
                <a:off x="1558111" y="1780506"/>
                <a:ext cx="261838" cy="261838"/>
              </a:xfrm>
              <a:prstGeom prst="ellipse">
                <a:avLst/>
              </a:prstGeom>
              <a:solidFill>
                <a:srgbClr val="232323">
                  <a:alpha val="49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62" name="Oval 61">
                <a:extLst>
                  <a:ext uri="{FF2B5EF4-FFF2-40B4-BE49-F238E27FC236}">
                    <a16:creationId xmlns:a16="http://schemas.microsoft.com/office/drawing/2014/main" id="{6C206E23-093C-7B4B-A3C4-07E9923967BF}"/>
                  </a:ext>
                </a:extLst>
              </p:cNvPr>
              <p:cNvSpPr/>
              <p:nvPr/>
            </p:nvSpPr>
            <p:spPr>
              <a:xfrm>
                <a:off x="1619111" y="1841506"/>
                <a:ext cx="137722" cy="137722"/>
              </a:xfrm>
              <a:prstGeom prst="ellipse">
                <a:avLst/>
              </a:prstGeom>
              <a:solidFill>
                <a:srgbClr val="232323">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grpSp>
      <p:grpSp>
        <p:nvGrpSpPr>
          <p:cNvPr id="63" name="Group 62">
            <a:extLst>
              <a:ext uri="{FF2B5EF4-FFF2-40B4-BE49-F238E27FC236}">
                <a16:creationId xmlns:a16="http://schemas.microsoft.com/office/drawing/2014/main" id="{26E542FA-6917-8E4E-AFD7-9B6B75283472}"/>
              </a:ext>
            </a:extLst>
          </p:cNvPr>
          <p:cNvGrpSpPr/>
          <p:nvPr/>
        </p:nvGrpSpPr>
        <p:grpSpPr>
          <a:xfrm>
            <a:off x="3627929" y="4713569"/>
            <a:ext cx="2329219" cy="670311"/>
            <a:chOff x="1558111" y="1700504"/>
            <a:chExt cx="1455762" cy="418944"/>
          </a:xfrm>
        </p:grpSpPr>
        <p:sp>
          <p:nvSpPr>
            <p:cNvPr id="64" name="Pentagon 63">
              <a:extLst>
                <a:ext uri="{FF2B5EF4-FFF2-40B4-BE49-F238E27FC236}">
                  <a16:creationId xmlns:a16="http://schemas.microsoft.com/office/drawing/2014/main" id="{DA3A7817-FD52-9B48-99EA-BE63A8CB65F0}"/>
                </a:ext>
              </a:extLst>
            </p:cNvPr>
            <p:cNvSpPr/>
            <p:nvPr/>
          </p:nvSpPr>
          <p:spPr>
            <a:xfrm rot="10800000">
              <a:off x="1717026" y="1700504"/>
              <a:ext cx="1137933" cy="418944"/>
            </a:xfrm>
            <a:prstGeom prst="homePlate">
              <a:avLst/>
            </a:prstGeom>
            <a:solidFill>
              <a:schemeClr val="tx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65" name="TextBox 64">
              <a:extLst>
                <a:ext uri="{FF2B5EF4-FFF2-40B4-BE49-F238E27FC236}">
                  <a16:creationId xmlns:a16="http://schemas.microsoft.com/office/drawing/2014/main" id="{CDD59BE4-C7C8-5D48-9E3E-7EC658797FA3}"/>
                </a:ext>
              </a:extLst>
            </p:cNvPr>
            <p:cNvSpPr txBox="1"/>
            <p:nvPr/>
          </p:nvSpPr>
          <p:spPr>
            <a:xfrm>
              <a:off x="1893432" y="1708831"/>
              <a:ext cx="1120441" cy="365484"/>
            </a:xfrm>
            <a:prstGeom prst="rect">
              <a:avLst/>
            </a:prstGeom>
            <a:noFill/>
          </p:spPr>
          <p:txBody>
            <a:bodyPr wrap="square" rtlCol="0">
              <a:spAutoFit/>
            </a:bodyPr>
            <a:lstStyle/>
            <a:p>
              <a:r>
                <a:rPr lang="en-US" sz="3200"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rPr>
                <a:t>Garden</a:t>
              </a:r>
            </a:p>
          </p:txBody>
        </p:sp>
        <p:grpSp>
          <p:nvGrpSpPr>
            <p:cNvPr id="66" name="Group 65">
              <a:extLst>
                <a:ext uri="{FF2B5EF4-FFF2-40B4-BE49-F238E27FC236}">
                  <a16:creationId xmlns:a16="http://schemas.microsoft.com/office/drawing/2014/main" id="{2AEB405F-C9C7-DA4B-BFD4-E281DDEF9303}"/>
                </a:ext>
              </a:extLst>
            </p:cNvPr>
            <p:cNvGrpSpPr/>
            <p:nvPr/>
          </p:nvGrpSpPr>
          <p:grpSpPr>
            <a:xfrm>
              <a:off x="1558111" y="1780506"/>
              <a:ext cx="261838" cy="261838"/>
              <a:chOff x="1558111" y="1780506"/>
              <a:chExt cx="261838" cy="261838"/>
            </a:xfrm>
          </p:grpSpPr>
          <p:sp>
            <p:nvSpPr>
              <p:cNvPr id="67" name="Oval 66">
                <a:extLst>
                  <a:ext uri="{FF2B5EF4-FFF2-40B4-BE49-F238E27FC236}">
                    <a16:creationId xmlns:a16="http://schemas.microsoft.com/office/drawing/2014/main" id="{B5E281D1-F70C-FE4E-8831-EA1ACC6742C3}"/>
                  </a:ext>
                </a:extLst>
              </p:cNvPr>
              <p:cNvSpPr/>
              <p:nvPr/>
            </p:nvSpPr>
            <p:spPr>
              <a:xfrm>
                <a:off x="1558111" y="1780506"/>
                <a:ext cx="261838" cy="261838"/>
              </a:xfrm>
              <a:prstGeom prst="ellipse">
                <a:avLst/>
              </a:prstGeom>
              <a:solidFill>
                <a:srgbClr val="232323">
                  <a:alpha val="49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68" name="Oval 67">
                <a:extLst>
                  <a:ext uri="{FF2B5EF4-FFF2-40B4-BE49-F238E27FC236}">
                    <a16:creationId xmlns:a16="http://schemas.microsoft.com/office/drawing/2014/main" id="{92FEAFDC-5DD7-A544-861F-C68963B2519C}"/>
                  </a:ext>
                </a:extLst>
              </p:cNvPr>
              <p:cNvSpPr/>
              <p:nvPr/>
            </p:nvSpPr>
            <p:spPr>
              <a:xfrm>
                <a:off x="1619111" y="1841506"/>
                <a:ext cx="137722" cy="137722"/>
              </a:xfrm>
              <a:prstGeom prst="ellipse">
                <a:avLst/>
              </a:prstGeom>
              <a:solidFill>
                <a:srgbClr val="232323">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grpSp>
      <p:grpSp>
        <p:nvGrpSpPr>
          <p:cNvPr id="69" name="Group 68">
            <a:extLst>
              <a:ext uri="{FF2B5EF4-FFF2-40B4-BE49-F238E27FC236}">
                <a16:creationId xmlns:a16="http://schemas.microsoft.com/office/drawing/2014/main" id="{AEEDED8E-A022-FB4A-9962-864EEF0B7890}"/>
              </a:ext>
            </a:extLst>
          </p:cNvPr>
          <p:cNvGrpSpPr/>
          <p:nvPr/>
        </p:nvGrpSpPr>
        <p:grpSpPr>
          <a:xfrm>
            <a:off x="10224276" y="5383879"/>
            <a:ext cx="2170907" cy="670311"/>
            <a:chOff x="1558111" y="1700504"/>
            <a:chExt cx="1356817" cy="418944"/>
          </a:xfrm>
        </p:grpSpPr>
        <p:sp>
          <p:nvSpPr>
            <p:cNvPr id="70" name="Pentagon 69">
              <a:extLst>
                <a:ext uri="{FF2B5EF4-FFF2-40B4-BE49-F238E27FC236}">
                  <a16:creationId xmlns:a16="http://schemas.microsoft.com/office/drawing/2014/main" id="{AD079C61-C8A3-6049-A912-25C6AF0CF7BC}"/>
                </a:ext>
              </a:extLst>
            </p:cNvPr>
            <p:cNvSpPr/>
            <p:nvPr/>
          </p:nvSpPr>
          <p:spPr>
            <a:xfrm rot="10800000">
              <a:off x="1717027" y="1700504"/>
              <a:ext cx="944893" cy="418944"/>
            </a:xfrm>
            <a:prstGeom prst="homePlate">
              <a:avLst/>
            </a:prstGeom>
            <a:solidFill>
              <a:schemeClr val="tx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71" name="TextBox 70">
              <a:extLst>
                <a:ext uri="{FF2B5EF4-FFF2-40B4-BE49-F238E27FC236}">
                  <a16:creationId xmlns:a16="http://schemas.microsoft.com/office/drawing/2014/main" id="{3A106B99-D22F-7A44-BFE7-FC54A7F8FAC9}"/>
                </a:ext>
              </a:extLst>
            </p:cNvPr>
            <p:cNvSpPr txBox="1"/>
            <p:nvPr/>
          </p:nvSpPr>
          <p:spPr>
            <a:xfrm>
              <a:off x="1893432" y="1708831"/>
              <a:ext cx="1021496" cy="365484"/>
            </a:xfrm>
            <a:prstGeom prst="rect">
              <a:avLst/>
            </a:prstGeom>
            <a:noFill/>
          </p:spPr>
          <p:txBody>
            <a:bodyPr wrap="square" rtlCol="0">
              <a:spAutoFit/>
            </a:bodyPr>
            <a:lstStyle/>
            <a:p>
              <a:r>
                <a:rPr lang="en-US" sz="3200"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rPr>
                <a:t>Water</a:t>
              </a:r>
            </a:p>
          </p:txBody>
        </p:sp>
        <p:grpSp>
          <p:nvGrpSpPr>
            <p:cNvPr id="72" name="Group 71">
              <a:extLst>
                <a:ext uri="{FF2B5EF4-FFF2-40B4-BE49-F238E27FC236}">
                  <a16:creationId xmlns:a16="http://schemas.microsoft.com/office/drawing/2014/main" id="{36955426-A75F-F94C-89F8-26E062F8DBAB}"/>
                </a:ext>
              </a:extLst>
            </p:cNvPr>
            <p:cNvGrpSpPr/>
            <p:nvPr/>
          </p:nvGrpSpPr>
          <p:grpSpPr>
            <a:xfrm>
              <a:off x="1558111" y="1780506"/>
              <a:ext cx="261838" cy="261838"/>
              <a:chOff x="1558111" y="1780506"/>
              <a:chExt cx="261838" cy="261838"/>
            </a:xfrm>
          </p:grpSpPr>
          <p:sp>
            <p:nvSpPr>
              <p:cNvPr id="73" name="Oval 72">
                <a:extLst>
                  <a:ext uri="{FF2B5EF4-FFF2-40B4-BE49-F238E27FC236}">
                    <a16:creationId xmlns:a16="http://schemas.microsoft.com/office/drawing/2014/main" id="{2F1674BD-EBAA-3C46-8780-5CF141889517}"/>
                  </a:ext>
                </a:extLst>
              </p:cNvPr>
              <p:cNvSpPr/>
              <p:nvPr/>
            </p:nvSpPr>
            <p:spPr>
              <a:xfrm>
                <a:off x="1558111" y="1780506"/>
                <a:ext cx="261838" cy="261838"/>
              </a:xfrm>
              <a:prstGeom prst="ellipse">
                <a:avLst/>
              </a:prstGeom>
              <a:solidFill>
                <a:srgbClr val="232323">
                  <a:alpha val="49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74" name="Oval 73">
                <a:extLst>
                  <a:ext uri="{FF2B5EF4-FFF2-40B4-BE49-F238E27FC236}">
                    <a16:creationId xmlns:a16="http://schemas.microsoft.com/office/drawing/2014/main" id="{860D20C0-984F-724F-860B-35DF40F04548}"/>
                  </a:ext>
                </a:extLst>
              </p:cNvPr>
              <p:cNvSpPr/>
              <p:nvPr/>
            </p:nvSpPr>
            <p:spPr>
              <a:xfrm>
                <a:off x="1619111" y="1841506"/>
                <a:ext cx="137722" cy="137722"/>
              </a:xfrm>
              <a:prstGeom prst="ellipse">
                <a:avLst/>
              </a:prstGeom>
              <a:solidFill>
                <a:srgbClr val="232323">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grpSp>
      <p:grpSp>
        <p:nvGrpSpPr>
          <p:cNvPr id="75" name="Group 74">
            <a:extLst>
              <a:ext uri="{FF2B5EF4-FFF2-40B4-BE49-F238E27FC236}">
                <a16:creationId xmlns:a16="http://schemas.microsoft.com/office/drawing/2014/main" id="{8F2D2CBF-E894-D242-ACC2-422CD4207763}"/>
              </a:ext>
            </a:extLst>
          </p:cNvPr>
          <p:cNvGrpSpPr/>
          <p:nvPr/>
        </p:nvGrpSpPr>
        <p:grpSpPr>
          <a:xfrm>
            <a:off x="5017123" y="6129770"/>
            <a:ext cx="4358339" cy="670310"/>
            <a:chOff x="5039360" y="3061944"/>
            <a:chExt cx="2043469" cy="418944"/>
          </a:xfrm>
        </p:grpSpPr>
        <p:grpSp>
          <p:nvGrpSpPr>
            <p:cNvPr id="76" name="Group 75">
              <a:extLst>
                <a:ext uri="{FF2B5EF4-FFF2-40B4-BE49-F238E27FC236}">
                  <a16:creationId xmlns:a16="http://schemas.microsoft.com/office/drawing/2014/main" id="{13016F39-B2EA-C74B-9051-049B58225B08}"/>
                </a:ext>
              </a:extLst>
            </p:cNvPr>
            <p:cNvGrpSpPr/>
            <p:nvPr/>
          </p:nvGrpSpPr>
          <p:grpSpPr>
            <a:xfrm>
              <a:off x="6820991" y="3121626"/>
              <a:ext cx="261838" cy="261838"/>
              <a:chOff x="1558111" y="1780506"/>
              <a:chExt cx="261838" cy="261838"/>
            </a:xfrm>
          </p:grpSpPr>
          <p:sp>
            <p:nvSpPr>
              <p:cNvPr id="79" name="Oval 78">
                <a:extLst>
                  <a:ext uri="{FF2B5EF4-FFF2-40B4-BE49-F238E27FC236}">
                    <a16:creationId xmlns:a16="http://schemas.microsoft.com/office/drawing/2014/main" id="{8DE27304-EA02-774C-9A68-77C0FC092F51}"/>
                  </a:ext>
                </a:extLst>
              </p:cNvPr>
              <p:cNvSpPr/>
              <p:nvPr/>
            </p:nvSpPr>
            <p:spPr>
              <a:xfrm>
                <a:off x="1558111" y="1780506"/>
                <a:ext cx="261838" cy="261838"/>
              </a:xfrm>
              <a:prstGeom prst="ellipse">
                <a:avLst/>
              </a:prstGeom>
              <a:solidFill>
                <a:srgbClr val="232323">
                  <a:alpha val="49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80" name="Oval 79">
                <a:extLst>
                  <a:ext uri="{FF2B5EF4-FFF2-40B4-BE49-F238E27FC236}">
                    <a16:creationId xmlns:a16="http://schemas.microsoft.com/office/drawing/2014/main" id="{7C8977B9-4219-9A47-A221-C5BE81EC6C04}"/>
                  </a:ext>
                </a:extLst>
              </p:cNvPr>
              <p:cNvSpPr/>
              <p:nvPr/>
            </p:nvSpPr>
            <p:spPr>
              <a:xfrm>
                <a:off x="1619111" y="1841506"/>
                <a:ext cx="137722" cy="137722"/>
              </a:xfrm>
              <a:prstGeom prst="ellipse">
                <a:avLst/>
              </a:prstGeom>
              <a:solidFill>
                <a:srgbClr val="232323">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sp>
          <p:nvSpPr>
            <p:cNvPr id="77" name="Pentagon 76">
              <a:extLst>
                <a:ext uri="{FF2B5EF4-FFF2-40B4-BE49-F238E27FC236}">
                  <a16:creationId xmlns:a16="http://schemas.microsoft.com/office/drawing/2014/main" id="{4EDDFDC1-A550-E540-A23D-54FDD317A6E5}"/>
                </a:ext>
              </a:extLst>
            </p:cNvPr>
            <p:cNvSpPr/>
            <p:nvPr/>
          </p:nvSpPr>
          <p:spPr>
            <a:xfrm>
              <a:off x="5039360" y="3061944"/>
              <a:ext cx="1908684" cy="418944"/>
            </a:xfrm>
            <a:prstGeom prst="homePlate">
              <a:avLst/>
            </a:prstGeom>
            <a:solidFill>
              <a:schemeClr val="tx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78" name="TextBox 77">
              <a:extLst>
                <a:ext uri="{FF2B5EF4-FFF2-40B4-BE49-F238E27FC236}">
                  <a16:creationId xmlns:a16="http://schemas.microsoft.com/office/drawing/2014/main" id="{97F4D763-A73E-874B-8B56-1F9B25936D22}"/>
                </a:ext>
              </a:extLst>
            </p:cNvPr>
            <p:cNvSpPr txBox="1"/>
            <p:nvPr/>
          </p:nvSpPr>
          <p:spPr>
            <a:xfrm>
              <a:off x="5069840" y="3070272"/>
              <a:ext cx="1688035" cy="365485"/>
            </a:xfrm>
            <a:prstGeom prst="rect">
              <a:avLst/>
            </a:prstGeom>
            <a:noFill/>
          </p:spPr>
          <p:txBody>
            <a:bodyPr wrap="square" rtlCol="0">
              <a:spAutoFit/>
            </a:bodyPr>
            <a:lstStyle/>
            <a:p>
              <a:r>
                <a:rPr lang="en-US" sz="3200"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rPr>
                <a:t>Swimming Pool</a:t>
              </a:r>
            </a:p>
          </p:txBody>
        </p:sp>
      </p:grpSp>
      <p:grpSp>
        <p:nvGrpSpPr>
          <p:cNvPr id="81" name="Group 80">
            <a:extLst>
              <a:ext uri="{FF2B5EF4-FFF2-40B4-BE49-F238E27FC236}">
                <a16:creationId xmlns:a16="http://schemas.microsoft.com/office/drawing/2014/main" id="{B5C3E030-53AD-194F-9E90-A2C96FFD3D49}"/>
              </a:ext>
            </a:extLst>
          </p:cNvPr>
          <p:cNvGrpSpPr/>
          <p:nvPr/>
        </p:nvGrpSpPr>
        <p:grpSpPr>
          <a:xfrm>
            <a:off x="9381531" y="2590524"/>
            <a:ext cx="1465134" cy="673243"/>
            <a:chOff x="6167120" y="3060111"/>
            <a:chExt cx="915709" cy="420777"/>
          </a:xfrm>
        </p:grpSpPr>
        <p:grpSp>
          <p:nvGrpSpPr>
            <p:cNvPr id="82" name="Group 81">
              <a:extLst>
                <a:ext uri="{FF2B5EF4-FFF2-40B4-BE49-F238E27FC236}">
                  <a16:creationId xmlns:a16="http://schemas.microsoft.com/office/drawing/2014/main" id="{F125C2C8-E763-5D49-AA35-652AC0EBA438}"/>
                </a:ext>
              </a:extLst>
            </p:cNvPr>
            <p:cNvGrpSpPr/>
            <p:nvPr/>
          </p:nvGrpSpPr>
          <p:grpSpPr>
            <a:xfrm>
              <a:off x="6820991" y="3121626"/>
              <a:ext cx="261838" cy="261838"/>
              <a:chOff x="1558111" y="1780506"/>
              <a:chExt cx="261838" cy="261838"/>
            </a:xfrm>
          </p:grpSpPr>
          <p:sp>
            <p:nvSpPr>
              <p:cNvPr id="85" name="Oval 84">
                <a:extLst>
                  <a:ext uri="{FF2B5EF4-FFF2-40B4-BE49-F238E27FC236}">
                    <a16:creationId xmlns:a16="http://schemas.microsoft.com/office/drawing/2014/main" id="{1DB07B8B-E289-8D4D-BBB1-4BD580C3F059}"/>
                  </a:ext>
                </a:extLst>
              </p:cNvPr>
              <p:cNvSpPr/>
              <p:nvPr/>
            </p:nvSpPr>
            <p:spPr>
              <a:xfrm>
                <a:off x="1558111" y="1780506"/>
                <a:ext cx="261838" cy="261838"/>
              </a:xfrm>
              <a:prstGeom prst="ellipse">
                <a:avLst/>
              </a:prstGeom>
              <a:solidFill>
                <a:srgbClr val="232323">
                  <a:alpha val="49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86" name="Oval 85">
                <a:extLst>
                  <a:ext uri="{FF2B5EF4-FFF2-40B4-BE49-F238E27FC236}">
                    <a16:creationId xmlns:a16="http://schemas.microsoft.com/office/drawing/2014/main" id="{F2EE9AF0-76BF-3947-824F-B2387AB91B7F}"/>
                  </a:ext>
                </a:extLst>
              </p:cNvPr>
              <p:cNvSpPr/>
              <p:nvPr/>
            </p:nvSpPr>
            <p:spPr>
              <a:xfrm>
                <a:off x="1619111" y="1841506"/>
                <a:ext cx="137722" cy="137722"/>
              </a:xfrm>
              <a:prstGeom prst="ellipse">
                <a:avLst/>
              </a:prstGeom>
              <a:solidFill>
                <a:srgbClr val="232323">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sp>
          <p:nvSpPr>
            <p:cNvPr id="83" name="Pentagon 82">
              <a:extLst>
                <a:ext uri="{FF2B5EF4-FFF2-40B4-BE49-F238E27FC236}">
                  <a16:creationId xmlns:a16="http://schemas.microsoft.com/office/drawing/2014/main" id="{4A364A0D-2A73-2447-85EC-D0E2B0F23444}"/>
                </a:ext>
              </a:extLst>
            </p:cNvPr>
            <p:cNvSpPr/>
            <p:nvPr/>
          </p:nvSpPr>
          <p:spPr>
            <a:xfrm>
              <a:off x="6167120" y="3061944"/>
              <a:ext cx="780924" cy="418944"/>
            </a:xfrm>
            <a:prstGeom prst="homePlate">
              <a:avLst/>
            </a:prstGeom>
            <a:solidFill>
              <a:schemeClr val="tx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84" name="TextBox 83">
              <a:extLst>
                <a:ext uri="{FF2B5EF4-FFF2-40B4-BE49-F238E27FC236}">
                  <a16:creationId xmlns:a16="http://schemas.microsoft.com/office/drawing/2014/main" id="{D3E85E97-AE5A-DB44-B891-56D69E5BF0D2}"/>
                </a:ext>
              </a:extLst>
            </p:cNvPr>
            <p:cNvSpPr txBox="1"/>
            <p:nvPr/>
          </p:nvSpPr>
          <p:spPr>
            <a:xfrm>
              <a:off x="6228080" y="3060111"/>
              <a:ext cx="792480" cy="365484"/>
            </a:xfrm>
            <a:prstGeom prst="rect">
              <a:avLst/>
            </a:prstGeom>
            <a:noFill/>
          </p:spPr>
          <p:txBody>
            <a:bodyPr wrap="square" rtlCol="0">
              <a:spAutoFit/>
            </a:bodyPr>
            <a:lstStyle/>
            <a:p>
              <a:r>
                <a:rPr lang="en-US" sz="3200"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rPr>
                <a:t>Tree</a:t>
              </a:r>
            </a:p>
          </p:txBody>
        </p:sp>
      </p:grpSp>
      <p:grpSp>
        <p:nvGrpSpPr>
          <p:cNvPr id="87" name="Group 86">
            <a:extLst>
              <a:ext uri="{FF2B5EF4-FFF2-40B4-BE49-F238E27FC236}">
                <a16:creationId xmlns:a16="http://schemas.microsoft.com/office/drawing/2014/main" id="{7E9D88B3-9934-B644-9627-FDB3A289A8E0}"/>
              </a:ext>
            </a:extLst>
          </p:cNvPr>
          <p:cNvGrpSpPr/>
          <p:nvPr/>
        </p:nvGrpSpPr>
        <p:grpSpPr>
          <a:xfrm>
            <a:off x="6546919" y="4122515"/>
            <a:ext cx="3269550" cy="670311"/>
            <a:chOff x="5039360" y="3061944"/>
            <a:chExt cx="2043469" cy="418944"/>
          </a:xfrm>
        </p:grpSpPr>
        <p:grpSp>
          <p:nvGrpSpPr>
            <p:cNvPr id="88" name="Group 87">
              <a:extLst>
                <a:ext uri="{FF2B5EF4-FFF2-40B4-BE49-F238E27FC236}">
                  <a16:creationId xmlns:a16="http://schemas.microsoft.com/office/drawing/2014/main" id="{D84894F6-7F66-0947-8EF0-F7BEAA442D73}"/>
                </a:ext>
              </a:extLst>
            </p:cNvPr>
            <p:cNvGrpSpPr/>
            <p:nvPr/>
          </p:nvGrpSpPr>
          <p:grpSpPr>
            <a:xfrm>
              <a:off x="6820991" y="3121626"/>
              <a:ext cx="261838" cy="261838"/>
              <a:chOff x="1558111" y="1780506"/>
              <a:chExt cx="261838" cy="261838"/>
            </a:xfrm>
          </p:grpSpPr>
          <p:sp>
            <p:nvSpPr>
              <p:cNvPr id="91" name="Oval 90">
                <a:extLst>
                  <a:ext uri="{FF2B5EF4-FFF2-40B4-BE49-F238E27FC236}">
                    <a16:creationId xmlns:a16="http://schemas.microsoft.com/office/drawing/2014/main" id="{218B1640-6845-124C-A1D4-B41169BAD30B}"/>
                  </a:ext>
                </a:extLst>
              </p:cNvPr>
              <p:cNvSpPr/>
              <p:nvPr/>
            </p:nvSpPr>
            <p:spPr>
              <a:xfrm>
                <a:off x="1558111" y="1780506"/>
                <a:ext cx="261838" cy="261838"/>
              </a:xfrm>
              <a:prstGeom prst="ellipse">
                <a:avLst/>
              </a:prstGeom>
              <a:solidFill>
                <a:srgbClr val="232323">
                  <a:alpha val="49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92" name="Oval 91">
                <a:extLst>
                  <a:ext uri="{FF2B5EF4-FFF2-40B4-BE49-F238E27FC236}">
                    <a16:creationId xmlns:a16="http://schemas.microsoft.com/office/drawing/2014/main" id="{74DCCE47-3D98-D846-BDAF-CCC2CF0864AD}"/>
                  </a:ext>
                </a:extLst>
              </p:cNvPr>
              <p:cNvSpPr/>
              <p:nvPr/>
            </p:nvSpPr>
            <p:spPr>
              <a:xfrm>
                <a:off x="1619111" y="1841506"/>
                <a:ext cx="137722" cy="137722"/>
              </a:xfrm>
              <a:prstGeom prst="ellipse">
                <a:avLst/>
              </a:prstGeom>
              <a:solidFill>
                <a:srgbClr val="232323">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sp>
          <p:nvSpPr>
            <p:cNvPr id="89" name="Pentagon 88">
              <a:extLst>
                <a:ext uri="{FF2B5EF4-FFF2-40B4-BE49-F238E27FC236}">
                  <a16:creationId xmlns:a16="http://schemas.microsoft.com/office/drawing/2014/main" id="{8FEF49FE-B8A8-9143-ABDA-48B22EB88087}"/>
                </a:ext>
              </a:extLst>
            </p:cNvPr>
            <p:cNvSpPr/>
            <p:nvPr/>
          </p:nvSpPr>
          <p:spPr>
            <a:xfrm>
              <a:off x="5039360" y="3061944"/>
              <a:ext cx="1908684" cy="418944"/>
            </a:xfrm>
            <a:prstGeom prst="homePlate">
              <a:avLst/>
            </a:prstGeom>
            <a:solidFill>
              <a:schemeClr val="tx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90" name="TextBox 89">
              <a:extLst>
                <a:ext uri="{FF2B5EF4-FFF2-40B4-BE49-F238E27FC236}">
                  <a16:creationId xmlns:a16="http://schemas.microsoft.com/office/drawing/2014/main" id="{71E3AEE8-1992-874E-B9E1-97F378E6623C}"/>
                </a:ext>
              </a:extLst>
            </p:cNvPr>
            <p:cNvSpPr txBox="1"/>
            <p:nvPr/>
          </p:nvSpPr>
          <p:spPr>
            <a:xfrm>
              <a:off x="5069840" y="3070271"/>
              <a:ext cx="1737360" cy="365484"/>
            </a:xfrm>
            <a:prstGeom prst="rect">
              <a:avLst/>
            </a:prstGeom>
            <a:noFill/>
          </p:spPr>
          <p:txBody>
            <a:bodyPr wrap="square" rtlCol="0">
              <a:spAutoFit/>
            </a:bodyPr>
            <a:lstStyle/>
            <a:p>
              <a:r>
                <a:rPr lang="en-US" sz="320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rPr>
                <a:t>Potted Plant</a:t>
              </a:r>
            </a:p>
          </p:txBody>
        </p:sp>
      </p:grpSp>
      <p:grpSp>
        <p:nvGrpSpPr>
          <p:cNvPr id="93" name="Group 92">
            <a:extLst>
              <a:ext uri="{FF2B5EF4-FFF2-40B4-BE49-F238E27FC236}">
                <a16:creationId xmlns:a16="http://schemas.microsoft.com/office/drawing/2014/main" id="{0709CAD9-C50B-434F-8FE8-329795FEFA53}"/>
              </a:ext>
            </a:extLst>
          </p:cNvPr>
          <p:cNvGrpSpPr/>
          <p:nvPr/>
        </p:nvGrpSpPr>
        <p:grpSpPr>
          <a:xfrm>
            <a:off x="9906321" y="3572274"/>
            <a:ext cx="2678865" cy="670311"/>
            <a:chOff x="1558111" y="1700504"/>
            <a:chExt cx="1674291" cy="418944"/>
          </a:xfrm>
        </p:grpSpPr>
        <p:sp>
          <p:nvSpPr>
            <p:cNvPr id="94" name="Pentagon 93">
              <a:extLst>
                <a:ext uri="{FF2B5EF4-FFF2-40B4-BE49-F238E27FC236}">
                  <a16:creationId xmlns:a16="http://schemas.microsoft.com/office/drawing/2014/main" id="{C613C968-3566-A541-A65C-13F69A96C443}"/>
                </a:ext>
              </a:extLst>
            </p:cNvPr>
            <p:cNvSpPr/>
            <p:nvPr/>
          </p:nvSpPr>
          <p:spPr>
            <a:xfrm rot="10800000">
              <a:off x="1717028" y="1700504"/>
              <a:ext cx="1356698" cy="418944"/>
            </a:xfrm>
            <a:prstGeom prst="homePlate">
              <a:avLst/>
            </a:prstGeom>
            <a:solidFill>
              <a:schemeClr val="tx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95" name="TextBox 94">
              <a:extLst>
                <a:ext uri="{FF2B5EF4-FFF2-40B4-BE49-F238E27FC236}">
                  <a16:creationId xmlns:a16="http://schemas.microsoft.com/office/drawing/2014/main" id="{FC3B6DBF-3BE5-6C47-9725-123A34C9CEB9}"/>
                </a:ext>
              </a:extLst>
            </p:cNvPr>
            <p:cNvSpPr txBox="1"/>
            <p:nvPr/>
          </p:nvSpPr>
          <p:spPr>
            <a:xfrm>
              <a:off x="1918485" y="1708831"/>
              <a:ext cx="1313917" cy="365484"/>
            </a:xfrm>
            <a:prstGeom prst="rect">
              <a:avLst/>
            </a:prstGeom>
            <a:noFill/>
          </p:spPr>
          <p:txBody>
            <a:bodyPr wrap="square" rtlCol="0">
              <a:spAutoFit/>
            </a:bodyPr>
            <a:lstStyle/>
            <a:p>
              <a:r>
                <a:rPr lang="en-US" sz="3200"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rPr>
                <a:t>Backyard</a:t>
              </a:r>
            </a:p>
          </p:txBody>
        </p:sp>
        <p:grpSp>
          <p:nvGrpSpPr>
            <p:cNvPr id="96" name="Group 95">
              <a:extLst>
                <a:ext uri="{FF2B5EF4-FFF2-40B4-BE49-F238E27FC236}">
                  <a16:creationId xmlns:a16="http://schemas.microsoft.com/office/drawing/2014/main" id="{FAB15EF1-D3EE-B64A-8A5A-2A051E7FE545}"/>
                </a:ext>
              </a:extLst>
            </p:cNvPr>
            <p:cNvGrpSpPr/>
            <p:nvPr/>
          </p:nvGrpSpPr>
          <p:grpSpPr>
            <a:xfrm>
              <a:off x="1558111" y="1780506"/>
              <a:ext cx="261838" cy="261838"/>
              <a:chOff x="1558111" y="1780506"/>
              <a:chExt cx="261838" cy="261838"/>
            </a:xfrm>
          </p:grpSpPr>
          <p:sp>
            <p:nvSpPr>
              <p:cNvPr id="97" name="Oval 96">
                <a:extLst>
                  <a:ext uri="{FF2B5EF4-FFF2-40B4-BE49-F238E27FC236}">
                    <a16:creationId xmlns:a16="http://schemas.microsoft.com/office/drawing/2014/main" id="{0090BEE2-EB7B-B04D-9FAB-E58FEDFAFCD5}"/>
                  </a:ext>
                </a:extLst>
              </p:cNvPr>
              <p:cNvSpPr/>
              <p:nvPr/>
            </p:nvSpPr>
            <p:spPr>
              <a:xfrm>
                <a:off x="1558111" y="1780506"/>
                <a:ext cx="261838" cy="261838"/>
              </a:xfrm>
              <a:prstGeom prst="ellipse">
                <a:avLst/>
              </a:prstGeom>
              <a:solidFill>
                <a:srgbClr val="232323">
                  <a:alpha val="49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98" name="Oval 97">
                <a:extLst>
                  <a:ext uri="{FF2B5EF4-FFF2-40B4-BE49-F238E27FC236}">
                    <a16:creationId xmlns:a16="http://schemas.microsoft.com/office/drawing/2014/main" id="{9D95FCA1-73BD-0D46-9334-ABB97447204B}"/>
                  </a:ext>
                </a:extLst>
              </p:cNvPr>
              <p:cNvSpPr/>
              <p:nvPr/>
            </p:nvSpPr>
            <p:spPr>
              <a:xfrm>
                <a:off x="1619111" y="1841506"/>
                <a:ext cx="137722" cy="137722"/>
              </a:xfrm>
              <a:prstGeom prst="ellipse">
                <a:avLst/>
              </a:prstGeom>
              <a:solidFill>
                <a:srgbClr val="232323">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grpSp>
    </p:spTree>
    <p:extLst>
      <p:ext uri="{BB962C8B-B14F-4D97-AF65-F5344CB8AC3E}">
        <p14:creationId xmlns:p14="http://schemas.microsoft.com/office/powerpoint/2010/main" val="26197361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1000"/>
                                        <p:tgtEl>
                                          <p:spTgt spid="36"/>
                                        </p:tgtEl>
                                      </p:cBhvr>
                                    </p:animEffect>
                                  </p:childTnLst>
                                </p:cTn>
                              </p:par>
                              <p:par>
                                <p:cTn id="8" presetID="10" presetClass="entr" presetSubtype="0" fill="hold" nodeType="withEffect">
                                  <p:stCondLst>
                                    <p:cond delay="0"/>
                                  </p:stCondLst>
                                  <p:childTnLst>
                                    <p:set>
                                      <p:cBhvr>
                                        <p:cTn id="9" dur="1" fill="hold">
                                          <p:stCondLst>
                                            <p:cond delay="0"/>
                                          </p:stCondLst>
                                        </p:cTn>
                                        <p:tgtEl>
                                          <p:spTgt spid="51"/>
                                        </p:tgtEl>
                                        <p:attrNameLst>
                                          <p:attrName>style.visibility</p:attrName>
                                        </p:attrNameLst>
                                      </p:cBhvr>
                                      <p:to>
                                        <p:strVal val="visible"/>
                                      </p:to>
                                    </p:set>
                                    <p:animEffect transition="in" filter="fade">
                                      <p:cBhvr>
                                        <p:cTn id="10" dur="500"/>
                                        <p:tgtEl>
                                          <p:spTgt spid="51"/>
                                        </p:tgtEl>
                                      </p:cBhvr>
                                    </p:animEffect>
                                  </p:childTnLst>
                                </p:cTn>
                              </p:par>
                              <p:par>
                                <p:cTn id="11" presetID="10" presetClass="entr" presetSubtype="0" fill="hold" nodeType="withEffect">
                                  <p:stCondLst>
                                    <p:cond delay="0"/>
                                  </p:stCondLst>
                                  <p:childTnLst>
                                    <p:set>
                                      <p:cBhvr>
                                        <p:cTn id="12" dur="1" fill="hold">
                                          <p:stCondLst>
                                            <p:cond delay="0"/>
                                          </p:stCondLst>
                                        </p:cTn>
                                        <p:tgtEl>
                                          <p:spTgt spid="57"/>
                                        </p:tgtEl>
                                        <p:attrNameLst>
                                          <p:attrName>style.visibility</p:attrName>
                                        </p:attrNameLst>
                                      </p:cBhvr>
                                      <p:to>
                                        <p:strVal val="visible"/>
                                      </p:to>
                                    </p:set>
                                    <p:animEffect transition="in" filter="fade">
                                      <p:cBhvr>
                                        <p:cTn id="13" dur="500"/>
                                        <p:tgtEl>
                                          <p:spTgt spid="57"/>
                                        </p:tgtEl>
                                      </p:cBhvr>
                                    </p:animEffect>
                                  </p:childTnLst>
                                </p:cTn>
                              </p:par>
                              <p:par>
                                <p:cTn id="14" presetID="10" presetClass="entr" presetSubtype="0" fill="hold" nodeType="withEffect">
                                  <p:stCondLst>
                                    <p:cond delay="0"/>
                                  </p:stCondLst>
                                  <p:childTnLst>
                                    <p:set>
                                      <p:cBhvr>
                                        <p:cTn id="15" dur="1" fill="hold">
                                          <p:stCondLst>
                                            <p:cond delay="0"/>
                                          </p:stCondLst>
                                        </p:cTn>
                                        <p:tgtEl>
                                          <p:spTgt spid="63"/>
                                        </p:tgtEl>
                                        <p:attrNameLst>
                                          <p:attrName>style.visibility</p:attrName>
                                        </p:attrNameLst>
                                      </p:cBhvr>
                                      <p:to>
                                        <p:strVal val="visible"/>
                                      </p:to>
                                    </p:set>
                                    <p:animEffect transition="in" filter="fade">
                                      <p:cBhvr>
                                        <p:cTn id="16" dur="500"/>
                                        <p:tgtEl>
                                          <p:spTgt spid="63"/>
                                        </p:tgtEl>
                                      </p:cBhvr>
                                    </p:animEffect>
                                  </p:childTnLst>
                                </p:cTn>
                              </p:par>
                              <p:par>
                                <p:cTn id="17" presetID="10" presetClass="entr" presetSubtype="0" fill="hold" nodeType="withEffect">
                                  <p:stCondLst>
                                    <p:cond delay="0"/>
                                  </p:stCondLst>
                                  <p:childTnLst>
                                    <p:set>
                                      <p:cBhvr>
                                        <p:cTn id="18" dur="1" fill="hold">
                                          <p:stCondLst>
                                            <p:cond delay="0"/>
                                          </p:stCondLst>
                                        </p:cTn>
                                        <p:tgtEl>
                                          <p:spTgt spid="69"/>
                                        </p:tgtEl>
                                        <p:attrNameLst>
                                          <p:attrName>style.visibility</p:attrName>
                                        </p:attrNameLst>
                                      </p:cBhvr>
                                      <p:to>
                                        <p:strVal val="visible"/>
                                      </p:to>
                                    </p:set>
                                    <p:animEffect transition="in" filter="fade">
                                      <p:cBhvr>
                                        <p:cTn id="19" dur="500"/>
                                        <p:tgtEl>
                                          <p:spTgt spid="69"/>
                                        </p:tgtEl>
                                      </p:cBhvr>
                                    </p:animEffect>
                                  </p:childTnLst>
                                </p:cTn>
                              </p:par>
                              <p:par>
                                <p:cTn id="20" presetID="10" presetClass="entr" presetSubtype="0" fill="hold" nodeType="withEffect">
                                  <p:stCondLst>
                                    <p:cond delay="0"/>
                                  </p:stCondLst>
                                  <p:childTnLst>
                                    <p:set>
                                      <p:cBhvr>
                                        <p:cTn id="21" dur="1" fill="hold">
                                          <p:stCondLst>
                                            <p:cond delay="0"/>
                                          </p:stCondLst>
                                        </p:cTn>
                                        <p:tgtEl>
                                          <p:spTgt spid="75"/>
                                        </p:tgtEl>
                                        <p:attrNameLst>
                                          <p:attrName>style.visibility</p:attrName>
                                        </p:attrNameLst>
                                      </p:cBhvr>
                                      <p:to>
                                        <p:strVal val="visible"/>
                                      </p:to>
                                    </p:set>
                                    <p:animEffect transition="in" filter="fade">
                                      <p:cBhvr>
                                        <p:cTn id="22" dur="500"/>
                                        <p:tgtEl>
                                          <p:spTgt spid="75"/>
                                        </p:tgtEl>
                                      </p:cBhvr>
                                    </p:animEffect>
                                  </p:childTnLst>
                                </p:cTn>
                              </p:par>
                              <p:par>
                                <p:cTn id="23" presetID="10" presetClass="entr" presetSubtype="0" fill="hold" nodeType="withEffect">
                                  <p:stCondLst>
                                    <p:cond delay="0"/>
                                  </p:stCondLst>
                                  <p:childTnLst>
                                    <p:set>
                                      <p:cBhvr>
                                        <p:cTn id="24" dur="1" fill="hold">
                                          <p:stCondLst>
                                            <p:cond delay="0"/>
                                          </p:stCondLst>
                                        </p:cTn>
                                        <p:tgtEl>
                                          <p:spTgt spid="81"/>
                                        </p:tgtEl>
                                        <p:attrNameLst>
                                          <p:attrName>style.visibility</p:attrName>
                                        </p:attrNameLst>
                                      </p:cBhvr>
                                      <p:to>
                                        <p:strVal val="visible"/>
                                      </p:to>
                                    </p:set>
                                    <p:animEffect transition="in" filter="fade">
                                      <p:cBhvr>
                                        <p:cTn id="25" dur="500"/>
                                        <p:tgtEl>
                                          <p:spTgt spid="81"/>
                                        </p:tgtEl>
                                      </p:cBhvr>
                                    </p:animEffect>
                                  </p:childTnLst>
                                </p:cTn>
                              </p:par>
                              <p:par>
                                <p:cTn id="26" presetID="10" presetClass="entr" presetSubtype="0" fill="hold" nodeType="withEffect">
                                  <p:stCondLst>
                                    <p:cond delay="0"/>
                                  </p:stCondLst>
                                  <p:childTnLst>
                                    <p:set>
                                      <p:cBhvr>
                                        <p:cTn id="27" dur="1" fill="hold">
                                          <p:stCondLst>
                                            <p:cond delay="0"/>
                                          </p:stCondLst>
                                        </p:cTn>
                                        <p:tgtEl>
                                          <p:spTgt spid="87"/>
                                        </p:tgtEl>
                                        <p:attrNameLst>
                                          <p:attrName>style.visibility</p:attrName>
                                        </p:attrNameLst>
                                      </p:cBhvr>
                                      <p:to>
                                        <p:strVal val="visible"/>
                                      </p:to>
                                    </p:set>
                                    <p:animEffect transition="in" filter="fade">
                                      <p:cBhvr>
                                        <p:cTn id="28" dur="500"/>
                                        <p:tgtEl>
                                          <p:spTgt spid="87"/>
                                        </p:tgtEl>
                                      </p:cBhvr>
                                    </p:animEffect>
                                  </p:childTnLst>
                                </p:cTn>
                              </p:par>
                              <p:par>
                                <p:cTn id="29" presetID="10" presetClass="entr" presetSubtype="0" fill="hold" nodeType="withEffect">
                                  <p:stCondLst>
                                    <p:cond delay="0"/>
                                  </p:stCondLst>
                                  <p:childTnLst>
                                    <p:set>
                                      <p:cBhvr>
                                        <p:cTn id="30" dur="1" fill="hold">
                                          <p:stCondLst>
                                            <p:cond delay="0"/>
                                          </p:stCondLst>
                                        </p:cTn>
                                        <p:tgtEl>
                                          <p:spTgt spid="93"/>
                                        </p:tgtEl>
                                        <p:attrNameLst>
                                          <p:attrName>style.visibility</p:attrName>
                                        </p:attrNameLst>
                                      </p:cBhvr>
                                      <p:to>
                                        <p:strVal val="visible"/>
                                      </p:to>
                                    </p:set>
                                    <p:animEffect transition="in" filter="fade">
                                      <p:cBhvr>
                                        <p:cTn id="31" dur="500"/>
                                        <p:tgtEl>
                                          <p:spTgt spid="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984613" y="3246803"/>
            <a:ext cx="412292" cy="613886"/>
          </a:xfrm>
          <a:prstGeom prst="rect">
            <a:avLst/>
          </a:prstGeom>
          <a:noFill/>
        </p:spPr>
        <p:txBody>
          <a:bodyPr wrap="none" rtlCol="0">
            <a:spAutoFit/>
          </a:bodyPr>
          <a:lstStyle/>
          <a:p>
            <a:r>
              <a:rPr lang="en-US" sz="3389">
                <a:latin typeface="Amazon Ember" panose="020B0603020204020204" pitchFamily="34" charset="0"/>
                <a:ea typeface="Amazon Ember" panose="020B0603020204020204" pitchFamily="34" charset="0"/>
                <a:cs typeface="Amazon Ember" panose="020B0603020204020204" pitchFamily="34" charset="0"/>
              </a:rPr>
              <a:t>  </a:t>
            </a:r>
          </a:p>
        </p:txBody>
      </p:sp>
      <p:sp>
        <p:nvSpPr>
          <p:cNvPr id="3" name="Title 2">
            <a:extLst>
              <a:ext uri="{FF2B5EF4-FFF2-40B4-BE49-F238E27FC236}">
                <a16:creationId xmlns:a16="http://schemas.microsoft.com/office/drawing/2014/main" id="{51DEDA1D-5EEF-DA4B-BA5D-AB1675C43E74}"/>
              </a:ext>
            </a:extLst>
          </p:cNvPr>
          <p:cNvSpPr>
            <a:spLocks noGrp="1"/>
          </p:cNvSpPr>
          <p:nvPr>
            <p:ph type="title"/>
          </p:nvPr>
        </p:nvSpPr>
        <p:spPr/>
        <p:txBody>
          <a:bodyPr/>
          <a:lstStyle/>
          <a:p>
            <a:r>
              <a:rPr lang="en-US" dirty="0"/>
              <a:t>Amazon </a:t>
            </a:r>
            <a:r>
              <a:rPr lang="en-US" dirty="0" err="1"/>
              <a:t>Rekognition</a:t>
            </a:r>
            <a:r>
              <a:rPr lang="en-US" dirty="0"/>
              <a:t> </a:t>
            </a:r>
            <a:br>
              <a:rPr lang="en-US" dirty="0"/>
            </a:br>
            <a:br>
              <a:rPr lang="en-US" dirty="0"/>
            </a:br>
            <a:endParaRPr lang="en-US" dirty="0"/>
          </a:p>
        </p:txBody>
      </p:sp>
      <p:sp>
        <p:nvSpPr>
          <p:cNvPr id="8" name="Text Placeholder 7">
            <a:extLst>
              <a:ext uri="{FF2B5EF4-FFF2-40B4-BE49-F238E27FC236}">
                <a16:creationId xmlns:a16="http://schemas.microsoft.com/office/drawing/2014/main" id="{DB70B513-E4AC-9D4A-A4BC-43C927968208}"/>
              </a:ext>
            </a:extLst>
          </p:cNvPr>
          <p:cNvSpPr>
            <a:spLocks noGrp="1"/>
          </p:cNvSpPr>
          <p:nvPr>
            <p:ph type="body" sz="quarter" idx="11"/>
          </p:nvPr>
        </p:nvSpPr>
        <p:spPr/>
        <p:txBody>
          <a:bodyPr/>
          <a:lstStyle/>
          <a:p>
            <a:r>
              <a:rPr lang="en-US" dirty="0"/>
              <a:t>Object &amp; scene detection</a:t>
            </a:r>
          </a:p>
        </p:txBody>
      </p:sp>
      <p:pic>
        <p:nvPicPr>
          <p:cNvPr id="100" name="Picture 99">
            <a:extLst>
              <a:ext uri="{FF2B5EF4-FFF2-40B4-BE49-F238E27FC236}">
                <a16:creationId xmlns:a16="http://schemas.microsoft.com/office/drawing/2014/main" id="{093A8AE2-D2DF-8747-98E8-79DC36EB0C89}"/>
              </a:ext>
            </a:extLst>
          </p:cNvPr>
          <p:cNvPicPr>
            <a:picLocks noChangeAspect="1"/>
          </p:cNvPicPr>
          <p:nvPr/>
        </p:nvPicPr>
        <p:blipFill>
          <a:blip r:embed="rId3"/>
          <a:stretch>
            <a:fillRect/>
          </a:stretch>
        </p:blipFill>
        <p:spPr>
          <a:xfrm>
            <a:off x="1731364" y="1536446"/>
            <a:ext cx="10663970" cy="563866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1361254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7D7C2C-112A-EB4D-9A00-C4D74E5A5ACB}"/>
              </a:ext>
            </a:extLst>
          </p:cNvPr>
          <p:cNvSpPr>
            <a:spLocks noGrp="1"/>
          </p:cNvSpPr>
          <p:nvPr>
            <p:ph type="title"/>
          </p:nvPr>
        </p:nvSpPr>
        <p:spPr>
          <a:xfrm>
            <a:off x="719681" y="222478"/>
            <a:ext cx="13688304" cy="748194"/>
          </a:xfrm>
        </p:spPr>
        <p:txBody>
          <a:bodyPr/>
          <a:lstStyle/>
          <a:p>
            <a:r>
              <a:rPr lang="en-US" dirty="0"/>
              <a:t>Amazon </a:t>
            </a:r>
            <a:r>
              <a:rPr lang="en-US" dirty="0" err="1"/>
              <a:t>Rekognition</a:t>
            </a:r>
            <a:r>
              <a:rPr lang="en-US" dirty="0"/>
              <a:t> </a:t>
            </a:r>
            <a:br>
              <a:rPr lang="en-US" dirty="0"/>
            </a:br>
            <a:br>
              <a:rPr lang="en-US" dirty="0"/>
            </a:br>
            <a:endParaRPr lang="en-US" dirty="0"/>
          </a:p>
        </p:txBody>
      </p:sp>
      <p:sp>
        <p:nvSpPr>
          <p:cNvPr id="3" name="Content Placeholder 2"/>
          <p:cNvSpPr>
            <a:spLocks noGrp="1"/>
          </p:cNvSpPr>
          <p:nvPr>
            <p:ph type="body" sz="quarter" idx="10"/>
          </p:nvPr>
        </p:nvSpPr>
        <p:spPr>
          <a:xfrm>
            <a:off x="775952" y="1693336"/>
            <a:ext cx="9648208" cy="6112443"/>
          </a:xfrm>
        </p:spPr>
        <p:txBody>
          <a:bodyPr/>
          <a:lstStyle/>
          <a:p>
            <a:r>
              <a:rPr lang="en-US" dirty="0"/>
              <a:t>Photo-sharing apps can power smart searches and quickly find cherished memories, such as weddings, hiking, </a:t>
            </a:r>
            <a:br>
              <a:rPr lang="en-US" dirty="0"/>
            </a:br>
            <a:r>
              <a:rPr lang="en-US" dirty="0"/>
              <a:t>or sunsets.</a:t>
            </a:r>
          </a:p>
          <a:p>
            <a:r>
              <a:rPr lang="en-US" dirty="0"/>
              <a:t>Vacation rental markets can automatically label host-uploaded images with tags, such as fireplace, kitchen, or swimming pool.</a:t>
            </a:r>
          </a:p>
          <a:p>
            <a:r>
              <a:rPr lang="en-US" dirty="0"/>
              <a:t>Travel sites and forums can classify user generated images with labels such as beach, camping, or mountains.</a:t>
            </a:r>
          </a:p>
          <a:p>
            <a:endParaRPr lang="en-US" dirty="0"/>
          </a:p>
        </p:txBody>
      </p:sp>
      <p:sp>
        <p:nvSpPr>
          <p:cNvPr id="6" name="Text Placeholder 5">
            <a:extLst>
              <a:ext uri="{FF2B5EF4-FFF2-40B4-BE49-F238E27FC236}">
                <a16:creationId xmlns:a16="http://schemas.microsoft.com/office/drawing/2014/main" id="{6A33676C-88A0-8B4D-A99A-216548D5D80B}"/>
              </a:ext>
            </a:extLst>
          </p:cNvPr>
          <p:cNvSpPr>
            <a:spLocks noGrp="1"/>
          </p:cNvSpPr>
          <p:nvPr>
            <p:ph type="body" sz="quarter" idx="11"/>
          </p:nvPr>
        </p:nvSpPr>
        <p:spPr>
          <a:xfrm>
            <a:off x="774699" y="908582"/>
            <a:ext cx="13633285" cy="627864"/>
          </a:xfrm>
        </p:spPr>
        <p:txBody>
          <a:bodyPr/>
          <a:lstStyle/>
          <a:p>
            <a:r>
              <a:rPr lang="en-US" dirty="0"/>
              <a:t>Object &amp; scene detection use cases</a:t>
            </a:r>
          </a:p>
        </p:txBody>
      </p:sp>
      <p:sp>
        <p:nvSpPr>
          <p:cNvPr id="4" name="TextBox 3"/>
          <p:cNvSpPr txBox="1"/>
          <p:nvPr/>
        </p:nvSpPr>
        <p:spPr>
          <a:xfrm>
            <a:off x="-684463" y="4962358"/>
            <a:ext cx="184731" cy="613886"/>
          </a:xfrm>
          <a:prstGeom prst="rect">
            <a:avLst/>
          </a:prstGeom>
          <a:noFill/>
        </p:spPr>
        <p:txBody>
          <a:bodyPr wrap="none" rtlCol="0">
            <a:spAutoFit/>
          </a:bodyPr>
          <a:lstStyle/>
          <a:p>
            <a:endParaRPr lang="en-US" sz="3389">
              <a:latin typeface="Amazon Ember Thin" panose="020B0303020204020204" pitchFamily="34" charset="0"/>
              <a:ea typeface="Amazon Ember Thin" panose="020B0303020204020204" pitchFamily="34" charset="0"/>
              <a:cs typeface="Amazon Ember Thin" panose="020B0303020204020204" pitchFamily="34" charset="0"/>
            </a:endParaRPr>
          </a:p>
        </p:txBody>
      </p:sp>
      <p:pic>
        <p:nvPicPr>
          <p:cNvPr id="5" name="Picture 4" descr="GettyImages-174773295.jpg.jpe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93595" y="2109448"/>
            <a:ext cx="3654341" cy="401070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9772195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335EEA6-AB9E-1645-9BD1-F007E9CCC0C9}"/>
              </a:ext>
            </a:extLst>
          </p:cNvPr>
          <p:cNvSpPr>
            <a:spLocks noGrp="1"/>
          </p:cNvSpPr>
          <p:nvPr>
            <p:ph type="title"/>
          </p:nvPr>
        </p:nvSpPr>
        <p:spPr/>
        <p:txBody>
          <a:bodyPr/>
          <a:lstStyle/>
          <a:p>
            <a:r>
              <a:rPr lang="en-US" dirty="0"/>
              <a:t>Amazon </a:t>
            </a:r>
            <a:r>
              <a:rPr lang="en-US" dirty="0" err="1"/>
              <a:t>Rekognition</a:t>
            </a:r>
            <a:r>
              <a:rPr lang="en-US" dirty="0"/>
              <a:t> </a:t>
            </a:r>
            <a:br>
              <a:rPr lang="en-US" dirty="0"/>
            </a:br>
            <a:endParaRPr lang="en-US" dirty="0"/>
          </a:p>
        </p:txBody>
      </p:sp>
      <p:sp>
        <p:nvSpPr>
          <p:cNvPr id="10" name="Text Placeholder 9">
            <a:extLst>
              <a:ext uri="{FF2B5EF4-FFF2-40B4-BE49-F238E27FC236}">
                <a16:creationId xmlns:a16="http://schemas.microsoft.com/office/drawing/2014/main" id="{19C01BC4-3961-7648-BB55-CD4BE62DA288}"/>
              </a:ext>
            </a:extLst>
          </p:cNvPr>
          <p:cNvSpPr>
            <a:spLocks noGrp="1"/>
          </p:cNvSpPr>
          <p:nvPr>
            <p:ph type="body" sz="quarter" idx="11"/>
          </p:nvPr>
        </p:nvSpPr>
        <p:spPr/>
        <p:txBody>
          <a:bodyPr/>
          <a:lstStyle/>
          <a:p>
            <a:r>
              <a:rPr lang="en-US" dirty="0"/>
              <a:t>Example: Property Search</a:t>
            </a:r>
          </a:p>
        </p:txBody>
      </p:sp>
      <p:pic>
        <p:nvPicPr>
          <p:cNvPr id="7" name="Picture 6">
            <a:extLst>
              <a:ext uri="{FF2B5EF4-FFF2-40B4-BE49-F238E27FC236}">
                <a16:creationId xmlns:a16="http://schemas.microsoft.com/office/drawing/2014/main" id="{0413F957-7E4D-034B-8838-283DAD5E26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24418" y="2200975"/>
            <a:ext cx="589654" cy="900000"/>
          </a:xfrm>
          <a:prstGeom prst="rect">
            <a:avLst/>
          </a:prstGeom>
        </p:spPr>
      </p:pic>
      <p:pic>
        <p:nvPicPr>
          <p:cNvPr id="8" name="Graphic 7">
            <a:extLst>
              <a:ext uri="{FF2B5EF4-FFF2-40B4-BE49-F238E27FC236}">
                <a16:creationId xmlns:a16="http://schemas.microsoft.com/office/drawing/2014/main" id="{67D1F832-FC38-3B47-8BBB-F3458FAE2DB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653010" y="2219535"/>
            <a:ext cx="905581" cy="900000"/>
          </a:xfrm>
          <a:prstGeom prst="rect">
            <a:avLst/>
          </a:prstGeom>
        </p:spPr>
      </p:pic>
      <p:pic>
        <p:nvPicPr>
          <p:cNvPr id="11" name="Graphic 10">
            <a:extLst>
              <a:ext uri="{FF2B5EF4-FFF2-40B4-BE49-F238E27FC236}">
                <a16:creationId xmlns:a16="http://schemas.microsoft.com/office/drawing/2014/main" id="{FA956241-69C8-5A48-9DE9-E94406460A5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800400" y="2200975"/>
            <a:ext cx="900000" cy="900000"/>
          </a:xfrm>
          <a:prstGeom prst="rect">
            <a:avLst/>
          </a:prstGeom>
        </p:spPr>
      </p:pic>
      <p:pic>
        <p:nvPicPr>
          <p:cNvPr id="12" name="Graphic 11">
            <a:extLst>
              <a:ext uri="{FF2B5EF4-FFF2-40B4-BE49-F238E27FC236}">
                <a16:creationId xmlns:a16="http://schemas.microsoft.com/office/drawing/2014/main" id="{4B7A91BE-9B37-7E46-BA21-60C5667E2CD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653010" y="4635476"/>
            <a:ext cx="900000" cy="900000"/>
          </a:xfrm>
          <a:prstGeom prst="rect">
            <a:avLst/>
          </a:prstGeom>
        </p:spPr>
      </p:pic>
      <p:pic>
        <p:nvPicPr>
          <p:cNvPr id="13" name="Picture 12">
            <a:extLst>
              <a:ext uri="{FF2B5EF4-FFF2-40B4-BE49-F238E27FC236}">
                <a16:creationId xmlns:a16="http://schemas.microsoft.com/office/drawing/2014/main" id="{ECDBE8AD-7F8C-C24D-BC10-2F30BD857A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00400" y="4635476"/>
            <a:ext cx="589654" cy="900000"/>
          </a:xfrm>
          <a:prstGeom prst="rect">
            <a:avLst/>
          </a:prstGeom>
        </p:spPr>
      </p:pic>
      <p:pic>
        <p:nvPicPr>
          <p:cNvPr id="14" name="Graphic 13">
            <a:extLst>
              <a:ext uri="{FF2B5EF4-FFF2-40B4-BE49-F238E27FC236}">
                <a16:creationId xmlns:a16="http://schemas.microsoft.com/office/drawing/2014/main" id="{40D8E695-2C12-FF43-BE76-926A6D38315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1511201" y="2262372"/>
            <a:ext cx="900000" cy="900000"/>
          </a:xfrm>
          <a:prstGeom prst="rect">
            <a:avLst/>
          </a:prstGeom>
        </p:spPr>
      </p:pic>
      <p:cxnSp>
        <p:nvCxnSpPr>
          <p:cNvPr id="15" name="Straight Arrow Connector 14">
            <a:extLst>
              <a:ext uri="{FF2B5EF4-FFF2-40B4-BE49-F238E27FC236}">
                <a16:creationId xmlns:a16="http://schemas.microsoft.com/office/drawing/2014/main" id="{00485DD7-0F71-F946-BE54-C4378D09FF83}"/>
              </a:ext>
            </a:extLst>
          </p:cNvPr>
          <p:cNvCxnSpPr>
            <a:cxnSpLocks/>
            <a:stCxn id="7" idx="3"/>
          </p:cNvCxnSpPr>
          <p:nvPr/>
        </p:nvCxnSpPr>
        <p:spPr>
          <a:xfrm>
            <a:off x="3814072" y="2650975"/>
            <a:ext cx="1747172"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B8A3B641-08F6-4D46-8631-AFE2A682B0FD}"/>
              </a:ext>
            </a:extLst>
          </p:cNvPr>
          <p:cNvCxnSpPr>
            <a:cxnSpLocks/>
          </p:cNvCxnSpPr>
          <p:nvPr/>
        </p:nvCxnSpPr>
        <p:spPr>
          <a:xfrm flipV="1">
            <a:off x="6694452" y="2626905"/>
            <a:ext cx="1958191" cy="1856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BB5F3778-C5E4-6A47-B748-70FA7C24A87C}"/>
              </a:ext>
            </a:extLst>
          </p:cNvPr>
          <p:cNvCxnSpPr>
            <a:cxnSpLocks/>
          </p:cNvCxnSpPr>
          <p:nvPr/>
        </p:nvCxnSpPr>
        <p:spPr>
          <a:xfrm flipV="1">
            <a:off x="9553010" y="2441956"/>
            <a:ext cx="1958191" cy="1856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F48DD86D-07DF-2249-AFBA-C69328531F41}"/>
              </a:ext>
            </a:extLst>
          </p:cNvPr>
          <p:cNvCxnSpPr>
            <a:cxnSpLocks/>
            <a:stCxn id="14" idx="1"/>
          </p:cNvCxnSpPr>
          <p:nvPr/>
        </p:nvCxnSpPr>
        <p:spPr>
          <a:xfrm flipH="1">
            <a:off x="9553011" y="2712372"/>
            <a:ext cx="1958190" cy="6546"/>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F6E33C70-7D3D-6E4F-8056-692863D5FCA0}"/>
              </a:ext>
            </a:extLst>
          </p:cNvPr>
          <p:cNvCxnSpPr>
            <a:cxnSpLocks/>
            <a:endCxn id="12" idx="0"/>
          </p:cNvCxnSpPr>
          <p:nvPr/>
        </p:nvCxnSpPr>
        <p:spPr>
          <a:xfrm>
            <a:off x="9103010" y="4111785"/>
            <a:ext cx="0" cy="523691"/>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D6477105-E949-9A44-9426-7AE5CFE39D6A}"/>
              </a:ext>
            </a:extLst>
          </p:cNvPr>
          <p:cNvCxnSpPr>
            <a:cxnSpLocks/>
            <a:stCxn id="12" idx="1"/>
          </p:cNvCxnSpPr>
          <p:nvPr/>
        </p:nvCxnSpPr>
        <p:spPr>
          <a:xfrm flipH="1">
            <a:off x="6409020" y="5085476"/>
            <a:ext cx="2243990"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CFC9EE12-2E40-2E48-9186-AFAD40421EE7}"/>
              </a:ext>
            </a:extLst>
          </p:cNvPr>
          <p:cNvSpPr txBox="1"/>
          <p:nvPr/>
        </p:nvSpPr>
        <p:spPr>
          <a:xfrm>
            <a:off x="7678151" y="5631253"/>
            <a:ext cx="2853954" cy="572464"/>
          </a:xfrm>
          <a:prstGeom prst="rect">
            <a:avLst/>
          </a:prstGeom>
          <a:noFill/>
        </p:spPr>
        <p:txBody>
          <a:bodyPr wrap="square" lIns="182880" tIns="146304" rIns="182880" bIns="146304" rtlCol="0">
            <a:spAutoFit/>
          </a:bodyPr>
          <a:lstStyle/>
          <a:p>
            <a:pPr>
              <a:lnSpc>
                <a:spcPct val="90000"/>
              </a:lnSpc>
              <a:spcAft>
                <a:spcPts val="1800"/>
              </a:spcAft>
            </a:pPr>
            <a:r>
              <a:rPr lang="en-US" sz="2000" b="1" dirty="0">
                <a:gradFill>
                  <a:gsLst>
                    <a:gs pos="2917">
                      <a:schemeClr val="tx1"/>
                    </a:gs>
                    <a:gs pos="30000">
                      <a:schemeClr val="tx1"/>
                    </a:gs>
                  </a:gsLst>
                  <a:lin ang="5400000" scaled="0"/>
                </a:gradFill>
                <a:latin typeface="Amazon Ember Thin" panose="020B0303020204020204" pitchFamily="34" charset="0"/>
                <a:ea typeface="Amazon Ember Thin" panose="020B0303020204020204" pitchFamily="34" charset="0"/>
                <a:cs typeface="Amazon Ember Thin" panose="020B0303020204020204" pitchFamily="34" charset="0"/>
              </a:rPr>
              <a:t>Amazon Elasticsearch</a:t>
            </a:r>
          </a:p>
        </p:txBody>
      </p:sp>
      <p:sp>
        <p:nvSpPr>
          <p:cNvPr id="27" name="TextBox 26">
            <a:extLst>
              <a:ext uri="{FF2B5EF4-FFF2-40B4-BE49-F238E27FC236}">
                <a16:creationId xmlns:a16="http://schemas.microsoft.com/office/drawing/2014/main" id="{6348D3F0-FD25-624E-8475-208A6B9E716A}"/>
              </a:ext>
            </a:extLst>
          </p:cNvPr>
          <p:cNvSpPr txBox="1"/>
          <p:nvPr/>
        </p:nvSpPr>
        <p:spPr>
          <a:xfrm>
            <a:off x="8445415" y="1539514"/>
            <a:ext cx="2853954" cy="572464"/>
          </a:xfrm>
          <a:prstGeom prst="rect">
            <a:avLst/>
          </a:prstGeom>
          <a:noFill/>
        </p:spPr>
        <p:txBody>
          <a:bodyPr wrap="square" lIns="182880" tIns="146304" rIns="182880" bIns="146304" rtlCol="0">
            <a:spAutoFit/>
          </a:bodyPr>
          <a:lstStyle/>
          <a:p>
            <a:pPr>
              <a:lnSpc>
                <a:spcPct val="90000"/>
              </a:lnSpc>
              <a:spcAft>
                <a:spcPts val="1800"/>
              </a:spcAft>
            </a:pPr>
            <a:r>
              <a:rPr lang="en-US" sz="2000" b="1" dirty="0">
                <a:gradFill>
                  <a:gsLst>
                    <a:gs pos="2917">
                      <a:schemeClr val="tx1"/>
                    </a:gs>
                    <a:gs pos="30000">
                      <a:schemeClr val="tx1"/>
                    </a:gs>
                  </a:gsLst>
                  <a:lin ang="5400000" scaled="0"/>
                </a:gradFill>
                <a:latin typeface="Amazon Ember Thin" panose="020B0303020204020204" pitchFamily="34" charset="0"/>
                <a:ea typeface="Amazon Ember Thin" panose="020B0303020204020204" pitchFamily="34" charset="0"/>
                <a:cs typeface="Amazon Ember Thin" panose="020B0303020204020204" pitchFamily="34" charset="0"/>
              </a:rPr>
              <a:t>Lambda</a:t>
            </a:r>
          </a:p>
        </p:txBody>
      </p:sp>
      <p:sp>
        <p:nvSpPr>
          <p:cNvPr id="28" name="TextBox 27">
            <a:extLst>
              <a:ext uri="{FF2B5EF4-FFF2-40B4-BE49-F238E27FC236}">
                <a16:creationId xmlns:a16="http://schemas.microsoft.com/office/drawing/2014/main" id="{A0217F63-BBF2-A14D-AB10-FE5329704F15}"/>
              </a:ext>
            </a:extLst>
          </p:cNvPr>
          <p:cNvSpPr txBox="1"/>
          <p:nvPr/>
        </p:nvSpPr>
        <p:spPr>
          <a:xfrm>
            <a:off x="10546505" y="1539514"/>
            <a:ext cx="3140406" cy="572464"/>
          </a:xfrm>
          <a:prstGeom prst="rect">
            <a:avLst/>
          </a:prstGeom>
          <a:noFill/>
        </p:spPr>
        <p:txBody>
          <a:bodyPr wrap="square" lIns="182880" tIns="146304" rIns="182880" bIns="146304" rtlCol="0">
            <a:spAutoFit/>
          </a:bodyPr>
          <a:lstStyle/>
          <a:p>
            <a:pPr algn="ctr">
              <a:lnSpc>
                <a:spcPct val="90000"/>
              </a:lnSpc>
              <a:spcAft>
                <a:spcPts val="1800"/>
              </a:spcAft>
            </a:pPr>
            <a:r>
              <a:rPr lang="en-US" sz="2000" b="1" dirty="0">
                <a:gradFill>
                  <a:gsLst>
                    <a:gs pos="2917">
                      <a:schemeClr val="tx1"/>
                    </a:gs>
                    <a:gs pos="30000">
                      <a:schemeClr val="tx1"/>
                    </a:gs>
                  </a:gsLst>
                  <a:lin ang="5400000" scaled="0"/>
                </a:gradFill>
                <a:latin typeface="Amazon Ember Thin" panose="020B0303020204020204" pitchFamily="34" charset="0"/>
                <a:ea typeface="Amazon Ember Thin" panose="020B0303020204020204" pitchFamily="34" charset="0"/>
                <a:cs typeface="Amazon Ember Thin" panose="020B0303020204020204" pitchFamily="34" charset="0"/>
              </a:rPr>
              <a:t>Detect objects &amp; scenes</a:t>
            </a:r>
          </a:p>
        </p:txBody>
      </p:sp>
      <p:sp>
        <p:nvSpPr>
          <p:cNvPr id="29" name="TextBox 28">
            <a:extLst>
              <a:ext uri="{FF2B5EF4-FFF2-40B4-BE49-F238E27FC236}">
                <a16:creationId xmlns:a16="http://schemas.microsoft.com/office/drawing/2014/main" id="{301EBCCC-2D0D-344C-B541-2D2F3D78684D}"/>
              </a:ext>
            </a:extLst>
          </p:cNvPr>
          <p:cNvSpPr txBox="1"/>
          <p:nvPr/>
        </p:nvSpPr>
        <p:spPr>
          <a:xfrm>
            <a:off x="5394369" y="1539514"/>
            <a:ext cx="1709815" cy="572464"/>
          </a:xfrm>
          <a:prstGeom prst="rect">
            <a:avLst/>
          </a:prstGeom>
          <a:noFill/>
        </p:spPr>
        <p:txBody>
          <a:bodyPr wrap="square" lIns="182880" tIns="146304" rIns="182880" bIns="146304" rtlCol="0">
            <a:spAutoFit/>
          </a:bodyPr>
          <a:lstStyle/>
          <a:p>
            <a:pPr algn="ctr">
              <a:lnSpc>
                <a:spcPct val="90000"/>
              </a:lnSpc>
              <a:spcAft>
                <a:spcPts val="1800"/>
              </a:spcAft>
            </a:pPr>
            <a:r>
              <a:rPr lang="en-US" sz="2000" b="1" dirty="0">
                <a:gradFill>
                  <a:gsLst>
                    <a:gs pos="2917">
                      <a:schemeClr val="tx1"/>
                    </a:gs>
                    <a:gs pos="30000">
                      <a:schemeClr val="tx1"/>
                    </a:gs>
                  </a:gsLst>
                  <a:lin ang="5400000" scaled="0"/>
                </a:gradFill>
                <a:latin typeface="Amazon Ember Thin" panose="020B0303020204020204" pitchFamily="34" charset="0"/>
                <a:ea typeface="Amazon Ember Thin" panose="020B0303020204020204" pitchFamily="34" charset="0"/>
                <a:cs typeface="Amazon Ember Thin" panose="020B0303020204020204" pitchFamily="34" charset="0"/>
              </a:rPr>
              <a:t>Amazon S3</a:t>
            </a:r>
          </a:p>
        </p:txBody>
      </p:sp>
      <p:sp>
        <p:nvSpPr>
          <p:cNvPr id="30" name="TextBox 29">
            <a:extLst>
              <a:ext uri="{FF2B5EF4-FFF2-40B4-BE49-F238E27FC236}">
                <a16:creationId xmlns:a16="http://schemas.microsoft.com/office/drawing/2014/main" id="{588DE229-0567-B244-9D03-08D9DC35DD64}"/>
              </a:ext>
            </a:extLst>
          </p:cNvPr>
          <p:cNvSpPr txBox="1"/>
          <p:nvPr/>
        </p:nvSpPr>
        <p:spPr>
          <a:xfrm>
            <a:off x="2592076" y="1539514"/>
            <a:ext cx="1891970" cy="572464"/>
          </a:xfrm>
          <a:prstGeom prst="rect">
            <a:avLst/>
          </a:prstGeom>
          <a:noFill/>
        </p:spPr>
        <p:txBody>
          <a:bodyPr wrap="square" lIns="182880" tIns="146304" rIns="182880" bIns="146304" rtlCol="0">
            <a:spAutoFit/>
          </a:bodyPr>
          <a:lstStyle/>
          <a:p>
            <a:pPr algn="ctr">
              <a:lnSpc>
                <a:spcPct val="90000"/>
              </a:lnSpc>
              <a:spcAft>
                <a:spcPts val="1800"/>
              </a:spcAft>
            </a:pPr>
            <a:r>
              <a:rPr lang="en-US" sz="2000" b="1" dirty="0">
                <a:gradFill>
                  <a:gsLst>
                    <a:gs pos="2917">
                      <a:schemeClr val="tx1"/>
                    </a:gs>
                    <a:gs pos="30000">
                      <a:schemeClr val="tx1"/>
                    </a:gs>
                  </a:gsLst>
                  <a:lin ang="5400000" scaled="0"/>
                </a:gradFill>
                <a:latin typeface="Amazon Ember Thin" panose="020B0303020204020204" pitchFamily="34" charset="0"/>
                <a:ea typeface="Amazon Ember Thin" panose="020B0303020204020204" pitchFamily="34" charset="0"/>
                <a:cs typeface="Amazon Ember Thin" panose="020B0303020204020204" pitchFamily="34" charset="0"/>
              </a:rPr>
              <a:t>Mobile app</a:t>
            </a:r>
          </a:p>
        </p:txBody>
      </p:sp>
      <p:pic>
        <p:nvPicPr>
          <p:cNvPr id="31" name="Graphic 30">
            <a:extLst>
              <a:ext uri="{FF2B5EF4-FFF2-40B4-BE49-F238E27FC236}">
                <a16:creationId xmlns:a16="http://schemas.microsoft.com/office/drawing/2014/main" id="{E99752DB-BB51-8F4A-BFBF-05A833B48BB5}"/>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17439" y="2200975"/>
            <a:ext cx="900000" cy="900000"/>
          </a:xfrm>
          <a:prstGeom prst="rect">
            <a:avLst/>
          </a:prstGeom>
        </p:spPr>
      </p:pic>
      <p:cxnSp>
        <p:nvCxnSpPr>
          <p:cNvPr id="33" name="Straight Arrow Connector 32">
            <a:extLst>
              <a:ext uri="{FF2B5EF4-FFF2-40B4-BE49-F238E27FC236}">
                <a16:creationId xmlns:a16="http://schemas.microsoft.com/office/drawing/2014/main" id="{926F6D17-C03B-C84D-ACC7-93BDD4C5D816}"/>
              </a:ext>
            </a:extLst>
          </p:cNvPr>
          <p:cNvCxnSpPr>
            <a:cxnSpLocks/>
            <a:stCxn id="31" idx="3"/>
            <a:endCxn id="7" idx="1"/>
          </p:cNvCxnSpPr>
          <p:nvPr/>
        </p:nvCxnSpPr>
        <p:spPr>
          <a:xfrm>
            <a:off x="1817439" y="2650975"/>
            <a:ext cx="1406979"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pic>
        <p:nvPicPr>
          <p:cNvPr id="36" name="Graphic 35">
            <a:extLst>
              <a:ext uri="{FF2B5EF4-FFF2-40B4-BE49-F238E27FC236}">
                <a16:creationId xmlns:a16="http://schemas.microsoft.com/office/drawing/2014/main" id="{3532DF67-C3CD-9845-A1BF-C133E5E5DB49}"/>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2425120" y="2262372"/>
            <a:ext cx="900000" cy="900000"/>
          </a:xfrm>
          <a:prstGeom prst="rect">
            <a:avLst/>
          </a:prstGeom>
        </p:spPr>
      </p:pic>
      <p:pic>
        <p:nvPicPr>
          <p:cNvPr id="37" name="Graphic 36">
            <a:extLst>
              <a:ext uri="{FF2B5EF4-FFF2-40B4-BE49-F238E27FC236}">
                <a16:creationId xmlns:a16="http://schemas.microsoft.com/office/drawing/2014/main" id="{460F4F4A-F3B6-934F-ADEC-C61D73954440}"/>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783342" y="4768368"/>
            <a:ext cx="616195" cy="625206"/>
          </a:xfrm>
          <a:prstGeom prst="rect">
            <a:avLst/>
          </a:prstGeom>
        </p:spPr>
      </p:pic>
      <p:sp>
        <p:nvSpPr>
          <p:cNvPr id="38" name="TextBox 37">
            <a:extLst>
              <a:ext uri="{FF2B5EF4-FFF2-40B4-BE49-F238E27FC236}">
                <a16:creationId xmlns:a16="http://schemas.microsoft.com/office/drawing/2014/main" id="{0E8F4A45-5E16-8344-A7FD-ECF9B4CA7FBA}"/>
              </a:ext>
            </a:extLst>
          </p:cNvPr>
          <p:cNvSpPr txBox="1"/>
          <p:nvPr/>
        </p:nvSpPr>
        <p:spPr>
          <a:xfrm>
            <a:off x="5000225" y="5631253"/>
            <a:ext cx="2853954" cy="572464"/>
          </a:xfrm>
          <a:prstGeom prst="rect">
            <a:avLst/>
          </a:prstGeom>
          <a:noFill/>
        </p:spPr>
        <p:txBody>
          <a:bodyPr wrap="square" lIns="182880" tIns="146304" rIns="182880" bIns="146304" rtlCol="0">
            <a:spAutoFit/>
          </a:bodyPr>
          <a:lstStyle/>
          <a:p>
            <a:pPr>
              <a:lnSpc>
                <a:spcPct val="90000"/>
              </a:lnSpc>
              <a:spcAft>
                <a:spcPts val="1800"/>
              </a:spcAft>
            </a:pPr>
            <a:r>
              <a:rPr lang="en-US" sz="2000" b="1" dirty="0">
                <a:gradFill>
                  <a:gsLst>
                    <a:gs pos="2917">
                      <a:schemeClr val="tx1"/>
                    </a:gs>
                    <a:gs pos="30000">
                      <a:schemeClr val="tx1"/>
                    </a:gs>
                  </a:gsLst>
                  <a:lin ang="5400000" scaled="0"/>
                </a:gradFill>
                <a:latin typeface="Amazon Ember Thin" panose="020B0303020204020204" pitchFamily="34" charset="0"/>
                <a:ea typeface="Amazon Ember Thin" panose="020B0303020204020204" pitchFamily="34" charset="0"/>
                <a:cs typeface="Amazon Ember Thin" panose="020B0303020204020204" pitchFamily="34" charset="0"/>
              </a:rPr>
              <a:t>Property search</a:t>
            </a:r>
          </a:p>
        </p:txBody>
      </p:sp>
      <p:sp>
        <p:nvSpPr>
          <p:cNvPr id="39" name="TextBox 38">
            <a:extLst>
              <a:ext uri="{FF2B5EF4-FFF2-40B4-BE49-F238E27FC236}">
                <a16:creationId xmlns:a16="http://schemas.microsoft.com/office/drawing/2014/main" id="{73CC24CB-21B3-1F40-BB62-28C84733486B}"/>
              </a:ext>
            </a:extLst>
          </p:cNvPr>
          <p:cNvSpPr txBox="1"/>
          <p:nvPr/>
        </p:nvSpPr>
        <p:spPr>
          <a:xfrm>
            <a:off x="2466387" y="3166228"/>
            <a:ext cx="2450030" cy="726353"/>
          </a:xfrm>
          <a:prstGeom prst="rect">
            <a:avLst/>
          </a:prstGeom>
          <a:noFill/>
        </p:spPr>
        <p:txBody>
          <a:bodyPr wrap="none" lIns="182880" tIns="146304" rIns="182880" bIns="146304" rtlCol="0">
            <a:spAutoFit/>
          </a:bodyPr>
          <a:lstStyle/>
          <a:p>
            <a:r>
              <a:rPr lang="en-US" sz="1400" dirty="0">
                <a:gradFill>
                  <a:gsLst>
                    <a:gs pos="2917">
                      <a:schemeClr val="tx1"/>
                    </a:gs>
                    <a:gs pos="30000">
                      <a:schemeClr val="tx1"/>
                    </a:gs>
                  </a:gsLst>
                  <a:lin ang="5400000" scaled="0"/>
                </a:gradFill>
                <a:latin typeface="Amazon Ember Light" panose="020B0403020204020204" pitchFamily="34" charset="0"/>
                <a:ea typeface="Amazon Ember Light" panose="020B0403020204020204" pitchFamily="34" charset="0"/>
                <a:cs typeface="Amazon Ember Light" panose="020B0403020204020204" pitchFamily="34" charset="0"/>
              </a:rPr>
              <a:t>1. User captures an image </a:t>
            </a:r>
            <a:br>
              <a:rPr lang="en-US" sz="1400" dirty="0">
                <a:gradFill>
                  <a:gsLst>
                    <a:gs pos="2917">
                      <a:schemeClr val="tx1"/>
                    </a:gs>
                    <a:gs pos="30000">
                      <a:schemeClr val="tx1"/>
                    </a:gs>
                  </a:gsLst>
                  <a:lin ang="5400000" scaled="0"/>
                </a:gradFill>
                <a:latin typeface="Amazon Ember Light" panose="020B0403020204020204" pitchFamily="34" charset="0"/>
                <a:ea typeface="Amazon Ember Light" panose="020B0403020204020204" pitchFamily="34" charset="0"/>
                <a:cs typeface="Amazon Ember Light" panose="020B0403020204020204" pitchFamily="34" charset="0"/>
              </a:rPr>
            </a:br>
            <a:r>
              <a:rPr lang="en-US" sz="1400" dirty="0">
                <a:gradFill>
                  <a:gsLst>
                    <a:gs pos="2917">
                      <a:schemeClr val="tx1"/>
                    </a:gs>
                    <a:gs pos="30000">
                      <a:schemeClr val="tx1"/>
                    </a:gs>
                  </a:gsLst>
                  <a:lin ang="5400000" scaled="0"/>
                </a:gradFill>
                <a:latin typeface="Amazon Ember Light" panose="020B0403020204020204" pitchFamily="34" charset="0"/>
                <a:ea typeface="Amazon Ember Light" panose="020B0403020204020204" pitchFamily="34" charset="0"/>
                <a:cs typeface="Amazon Ember Light" panose="020B0403020204020204" pitchFamily="34" charset="0"/>
              </a:rPr>
              <a:t>for their property</a:t>
            </a:r>
          </a:p>
        </p:txBody>
      </p:sp>
      <p:sp>
        <p:nvSpPr>
          <p:cNvPr id="40" name="TextBox 39">
            <a:extLst>
              <a:ext uri="{FF2B5EF4-FFF2-40B4-BE49-F238E27FC236}">
                <a16:creationId xmlns:a16="http://schemas.microsoft.com/office/drawing/2014/main" id="{19ED1567-F781-984A-A06B-D69354E3F128}"/>
              </a:ext>
            </a:extLst>
          </p:cNvPr>
          <p:cNvSpPr txBox="1"/>
          <p:nvPr/>
        </p:nvSpPr>
        <p:spPr>
          <a:xfrm>
            <a:off x="5218090" y="3208532"/>
            <a:ext cx="1831271" cy="941796"/>
          </a:xfrm>
          <a:prstGeom prst="rect">
            <a:avLst/>
          </a:prstGeom>
          <a:noFill/>
        </p:spPr>
        <p:txBody>
          <a:bodyPr wrap="none" lIns="182880" tIns="146304" rIns="182880" bIns="146304" rtlCol="0">
            <a:spAutoFit/>
          </a:bodyPr>
          <a:lstStyle>
            <a:defPPr>
              <a:defRPr lang="en-US"/>
            </a:defPPr>
            <a:lvl1pPr marL="514350" indent="-514350">
              <a:buAutoNum type="arabicPeriod"/>
              <a:defRPr sz="1400" b="1">
                <a:gradFill>
                  <a:gsLst>
                    <a:gs pos="2917">
                      <a:schemeClr val="tx1"/>
                    </a:gs>
                    <a:gs pos="30000">
                      <a:schemeClr val="tx1"/>
                    </a:gs>
                  </a:gsLst>
                  <a:lin ang="5400000" scaled="0"/>
                </a:gradFill>
                <a:latin typeface="Amazon Ember" panose="020B0603020204020204" pitchFamily="34" charset="0"/>
                <a:ea typeface="Amazon Ember" panose="020B0603020204020204" pitchFamily="34" charset="0"/>
                <a:cs typeface="Amazon Ember" panose="020B0603020204020204" pitchFamily="34" charset="0"/>
              </a:defRPr>
            </a:lvl1pPr>
          </a:lstStyle>
          <a:p>
            <a:pPr marL="0" indent="0">
              <a:buNone/>
            </a:pPr>
            <a:r>
              <a:rPr lang="en-US" b="0" dirty="0">
                <a:latin typeface="Amazon Ember Light" panose="020B0403020204020204" pitchFamily="34" charset="0"/>
                <a:ea typeface="Amazon Ember Light" panose="020B0403020204020204" pitchFamily="34" charset="0"/>
                <a:cs typeface="Amazon Ember Light" panose="020B0403020204020204" pitchFamily="34" charset="0"/>
              </a:rPr>
              <a:t>2. The mobile app </a:t>
            </a:r>
            <a:br>
              <a:rPr lang="en-US" b="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b="0" dirty="0">
                <a:latin typeface="Amazon Ember Light" panose="020B0403020204020204" pitchFamily="34" charset="0"/>
                <a:ea typeface="Amazon Ember Light" panose="020B0403020204020204" pitchFamily="34" charset="0"/>
                <a:cs typeface="Amazon Ember Light" panose="020B0403020204020204" pitchFamily="34" charset="0"/>
              </a:rPr>
              <a:t>uploads the new </a:t>
            </a:r>
            <a:br>
              <a:rPr lang="en-US" b="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b="0" dirty="0">
                <a:latin typeface="Amazon Ember Light" panose="020B0403020204020204" pitchFamily="34" charset="0"/>
                <a:ea typeface="Amazon Ember Light" panose="020B0403020204020204" pitchFamily="34" charset="0"/>
                <a:cs typeface="Amazon Ember Light" panose="020B0403020204020204" pitchFamily="34" charset="0"/>
              </a:rPr>
              <a:t>image to S3</a:t>
            </a:r>
          </a:p>
        </p:txBody>
      </p:sp>
      <p:sp>
        <p:nvSpPr>
          <p:cNvPr id="42" name="TextBox 41">
            <a:extLst>
              <a:ext uri="{FF2B5EF4-FFF2-40B4-BE49-F238E27FC236}">
                <a16:creationId xmlns:a16="http://schemas.microsoft.com/office/drawing/2014/main" id="{223BC171-E65F-E04B-96F0-F9D14767746A}"/>
              </a:ext>
            </a:extLst>
          </p:cNvPr>
          <p:cNvSpPr txBox="1"/>
          <p:nvPr/>
        </p:nvSpPr>
        <p:spPr>
          <a:xfrm>
            <a:off x="10960459" y="3208532"/>
            <a:ext cx="3008762" cy="1157240"/>
          </a:xfrm>
          <a:prstGeom prst="rect">
            <a:avLst/>
          </a:prstGeom>
          <a:noFill/>
        </p:spPr>
        <p:txBody>
          <a:bodyPr wrap="square" lIns="182880" tIns="146304" rIns="182880" bIns="146304" rtlCol="0">
            <a:spAutoFit/>
          </a:bodyPr>
          <a:lstStyle>
            <a:defPPr>
              <a:defRPr lang="en-US"/>
            </a:defPPr>
            <a:lvl1pPr>
              <a:defRPr sz="1400" b="1">
                <a:gradFill>
                  <a:gsLst>
                    <a:gs pos="2917">
                      <a:schemeClr val="tx1"/>
                    </a:gs>
                    <a:gs pos="30000">
                      <a:schemeClr val="tx1"/>
                    </a:gs>
                  </a:gsLst>
                  <a:lin ang="5400000" scaled="0"/>
                </a:gra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b="0" dirty="0">
                <a:latin typeface="Amazon Ember Light" panose="020B0403020204020204" pitchFamily="34" charset="0"/>
                <a:ea typeface="Amazon Ember Light" panose="020B0403020204020204" pitchFamily="34" charset="0"/>
                <a:cs typeface="Amazon Ember Light" panose="020B0403020204020204" pitchFamily="34" charset="0"/>
              </a:rPr>
              <a:t>4. </a:t>
            </a:r>
            <a:r>
              <a:rPr lang="en-US" b="0" dirty="0" err="1">
                <a:latin typeface="Amazon Ember Light" panose="020B0403020204020204" pitchFamily="34" charset="0"/>
                <a:ea typeface="Amazon Ember Light" panose="020B0403020204020204" pitchFamily="34" charset="0"/>
                <a:cs typeface="Amazon Ember Light" panose="020B0403020204020204" pitchFamily="34" charset="0"/>
              </a:rPr>
              <a:t>Rekognition</a:t>
            </a:r>
            <a:r>
              <a:rPr lang="en-US" b="0" dirty="0">
                <a:latin typeface="Amazon Ember Light" panose="020B0403020204020204" pitchFamily="34" charset="0"/>
                <a:ea typeface="Amazon Ember Light" panose="020B0403020204020204" pitchFamily="34" charset="0"/>
                <a:cs typeface="Amazon Ember Light" panose="020B0403020204020204" pitchFamily="34" charset="0"/>
              </a:rPr>
              <a:t> retrieves the</a:t>
            </a:r>
          </a:p>
          <a:p>
            <a:r>
              <a:rPr lang="en-US" b="0" dirty="0">
                <a:latin typeface="Amazon Ember Light" panose="020B0403020204020204" pitchFamily="34" charset="0"/>
                <a:ea typeface="Amazon Ember Light" panose="020B0403020204020204" pitchFamily="34" charset="0"/>
                <a:cs typeface="Amazon Ember Light" panose="020B0403020204020204" pitchFamily="34" charset="0"/>
              </a:rPr>
              <a:t> image from S3 and returns labels for the detected property and amenities</a:t>
            </a:r>
          </a:p>
        </p:txBody>
      </p:sp>
      <p:sp>
        <p:nvSpPr>
          <p:cNvPr id="43" name="TextBox 42">
            <a:extLst>
              <a:ext uri="{FF2B5EF4-FFF2-40B4-BE49-F238E27FC236}">
                <a16:creationId xmlns:a16="http://schemas.microsoft.com/office/drawing/2014/main" id="{FBDF95E2-B62C-E54C-A073-ABBCA5B51621}"/>
              </a:ext>
            </a:extLst>
          </p:cNvPr>
          <p:cNvSpPr txBox="1"/>
          <p:nvPr/>
        </p:nvSpPr>
        <p:spPr>
          <a:xfrm>
            <a:off x="7651244" y="5981524"/>
            <a:ext cx="3195427" cy="726353"/>
          </a:xfrm>
          <a:prstGeom prst="rect">
            <a:avLst/>
          </a:prstGeom>
          <a:noFill/>
        </p:spPr>
        <p:txBody>
          <a:bodyPr wrap="square" lIns="182880" tIns="146304" rIns="182880" bIns="146304" rtlCol="0">
            <a:spAutoFit/>
          </a:bodyPr>
          <a:lstStyle>
            <a:defPPr>
              <a:defRPr lang="en-US"/>
            </a:defPPr>
            <a:lvl1pPr>
              <a:defRPr sz="1400" b="1">
                <a:gradFill>
                  <a:gsLst>
                    <a:gs pos="2917">
                      <a:schemeClr val="tx1"/>
                    </a:gs>
                    <a:gs pos="30000">
                      <a:schemeClr val="tx1"/>
                    </a:gs>
                  </a:gsLst>
                  <a:lin ang="5400000" scaled="0"/>
                </a:gra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b="0" dirty="0">
                <a:latin typeface="Amazon Ember Light" panose="020B0403020204020204" pitchFamily="34" charset="0"/>
                <a:ea typeface="Amazon Ember Light" panose="020B0403020204020204" pitchFamily="34" charset="0"/>
                <a:cs typeface="Amazon Ember Light" panose="020B0403020204020204" pitchFamily="34" charset="0"/>
              </a:rPr>
              <a:t>5. Lambda also pushes the labels </a:t>
            </a:r>
          </a:p>
          <a:p>
            <a:r>
              <a:rPr lang="en-US" b="0" dirty="0">
                <a:latin typeface="Amazon Ember Light" panose="020B0403020204020204" pitchFamily="34" charset="0"/>
                <a:ea typeface="Amazon Ember Light" panose="020B0403020204020204" pitchFamily="34" charset="0"/>
                <a:cs typeface="Amazon Ember Light" panose="020B0403020204020204" pitchFamily="34" charset="0"/>
              </a:rPr>
              <a:t>and confidence into Elasticsearch</a:t>
            </a:r>
          </a:p>
        </p:txBody>
      </p:sp>
      <p:sp>
        <p:nvSpPr>
          <p:cNvPr id="44" name="TextBox 43">
            <a:extLst>
              <a:ext uri="{FF2B5EF4-FFF2-40B4-BE49-F238E27FC236}">
                <a16:creationId xmlns:a16="http://schemas.microsoft.com/office/drawing/2014/main" id="{B8975138-FD95-A44B-8952-164FB1C64DEC}"/>
              </a:ext>
            </a:extLst>
          </p:cNvPr>
          <p:cNvSpPr txBox="1"/>
          <p:nvPr/>
        </p:nvSpPr>
        <p:spPr>
          <a:xfrm>
            <a:off x="4980260" y="5981524"/>
            <a:ext cx="2528577" cy="726353"/>
          </a:xfrm>
          <a:prstGeom prst="rect">
            <a:avLst/>
          </a:prstGeom>
          <a:noFill/>
        </p:spPr>
        <p:txBody>
          <a:bodyPr wrap="square" lIns="182880" tIns="146304" rIns="182880" bIns="146304" rtlCol="0">
            <a:spAutoFit/>
          </a:bodyPr>
          <a:lstStyle>
            <a:defPPr>
              <a:defRPr lang="en-US"/>
            </a:defPPr>
            <a:lvl1pPr>
              <a:defRPr sz="1400" b="1">
                <a:gradFill>
                  <a:gsLst>
                    <a:gs pos="2917">
                      <a:schemeClr val="tx1"/>
                    </a:gs>
                    <a:gs pos="30000">
                      <a:schemeClr val="tx1"/>
                    </a:gs>
                  </a:gsLst>
                  <a:lin ang="5400000" scaled="0"/>
                </a:gra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b="0" dirty="0">
                <a:latin typeface="Amazon Ember Light" panose="020B0403020204020204" pitchFamily="34" charset="0"/>
                <a:ea typeface="Amazon Ember Light" panose="020B0403020204020204" pitchFamily="34" charset="0"/>
                <a:cs typeface="Amazon Ember Light" panose="020B0403020204020204" pitchFamily="34" charset="0"/>
              </a:rPr>
              <a:t>6. Other users can search </a:t>
            </a:r>
          </a:p>
          <a:p>
            <a:r>
              <a:rPr lang="en-US" b="0" dirty="0">
                <a:latin typeface="Amazon Ember Light" panose="020B0403020204020204" pitchFamily="34" charset="0"/>
                <a:ea typeface="Amazon Ember Light" panose="020B0403020204020204" pitchFamily="34" charset="0"/>
                <a:cs typeface="Amazon Ember Light" panose="020B0403020204020204" pitchFamily="34" charset="0"/>
              </a:rPr>
              <a:t>for and view the property</a:t>
            </a:r>
          </a:p>
        </p:txBody>
      </p:sp>
      <p:sp>
        <p:nvSpPr>
          <p:cNvPr id="46" name="Rectangle 45">
            <a:extLst>
              <a:ext uri="{FF2B5EF4-FFF2-40B4-BE49-F238E27FC236}">
                <a16:creationId xmlns:a16="http://schemas.microsoft.com/office/drawing/2014/main" id="{91AA845A-DA5E-8446-9FB0-F88AE3D3CB40}"/>
              </a:ext>
            </a:extLst>
          </p:cNvPr>
          <p:cNvSpPr/>
          <p:nvPr/>
        </p:nvSpPr>
        <p:spPr>
          <a:xfrm>
            <a:off x="7942063" y="3208532"/>
            <a:ext cx="2220801" cy="941796"/>
          </a:xfrm>
          <a:prstGeom prst="rect">
            <a:avLst/>
          </a:prstGeom>
          <a:noFill/>
        </p:spPr>
        <p:txBody>
          <a:bodyPr wrap="none" lIns="182880" tIns="146304" rIns="182880" bIns="146304" rtlCol="0">
            <a:spAutoFit/>
          </a:bodyPr>
          <a:lstStyle/>
          <a:p>
            <a:r>
              <a:rPr lang="en-US" sz="1400" dirty="0">
                <a:gradFill>
                  <a:gsLst>
                    <a:gs pos="2917">
                      <a:schemeClr val="tx1"/>
                    </a:gs>
                    <a:gs pos="30000">
                      <a:schemeClr val="tx1"/>
                    </a:gs>
                  </a:gsLst>
                  <a:lin ang="5400000" scaled="0"/>
                </a:gradFill>
                <a:latin typeface="Amazon Ember Light" panose="020B0403020204020204" pitchFamily="34" charset="0"/>
                <a:ea typeface="Amazon Ember Light" panose="020B0403020204020204" pitchFamily="34" charset="0"/>
                <a:cs typeface="Amazon Ember Light" panose="020B0403020204020204" pitchFamily="34" charset="0"/>
              </a:rPr>
              <a:t>3. A lambda function is </a:t>
            </a:r>
          </a:p>
          <a:p>
            <a:r>
              <a:rPr lang="en-US" sz="1400" dirty="0">
                <a:gradFill>
                  <a:gsLst>
                    <a:gs pos="2917">
                      <a:schemeClr val="tx1"/>
                    </a:gs>
                    <a:gs pos="30000">
                      <a:schemeClr val="tx1"/>
                    </a:gs>
                  </a:gsLst>
                  <a:lin ang="5400000" scaled="0"/>
                </a:gradFill>
                <a:latin typeface="Amazon Ember Light" panose="020B0403020204020204" pitchFamily="34" charset="0"/>
                <a:ea typeface="Amazon Ember Light" panose="020B0403020204020204" pitchFamily="34" charset="0"/>
                <a:cs typeface="Amazon Ember Light" panose="020B0403020204020204" pitchFamily="34" charset="0"/>
              </a:rPr>
              <a:t>triggered and calls</a:t>
            </a:r>
            <a:br>
              <a:rPr lang="en-US" sz="1400" dirty="0">
                <a:gradFill>
                  <a:gsLst>
                    <a:gs pos="2917">
                      <a:schemeClr val="tx1"/>
                    </a:gs>
                    <a:gs pos="30000">
                      <a:schemeClr val="tx1"/>
                    </a:gs>
                  </a:gsLst>
                  <a:lin ang="5400000" scaled="0"/>
                </a:gradFill>
                <a:latin typeface="Amazon Ember Light" panose="020B0403020204020204" pitchFamily="34" charset="0"/>
                <a:ea typeface="Amazon Ember Light" panose="020B0403020204020204" pitchFamily="34" charset="0"/>
                <a:cs typeface="Amazon Ember Light" panose="020B0403020204020204" pitchFamily="34" charset="0"/>
              </a:rPr>
            </a:br>
            <a:r>
              <a:rPr lang="en-US" sz="1400" dirty="0">
                <a:gradFill>
                  <a:gsLst>
                    <a:gs pos="2917">
                      <a:schemeClr val="tx1"/>
                    </a:gs>
                    <a:gs pos="30000">
                      <a:schemeClr val="tx1"/>
                    </a:gs>
                  </a:gsLst>
                  <a:lin ang="5400000" scaled="0"/>
                </a:gradFill>
                <a:latin typeface="Amazon Ember Light" panose="020B0403020204020204" pitchFamily="34" charset="0"/>
                <a:ea typeface="Amazon Ember Light" panose="020B0403020204020204" pitchFamily="34" charset="0"/>
                <a:cs typeface="Amazon Ember Light" panose="020B0403020204020204" pitchFamily="34" charset="0"/>
              </a:rPr>
              <a:t>Amazon </a:t>
            </a:r>
            <a:r>
              <a:rPr lang="en-US" sz="1400" dirty="0" err="1">
                <a:gradFill>
                  <a:gsLst>
                    <a:gs pos="2917">
                      <a:schemeClr val="tx1"/>
                    </a:gs>
                    <a:gs pos="30000">
                      <a:schemeClr val="tx1"/>
                    </a:gs>
                  </a:gsLst>
                  <a:lin ang="5400000" scaled="0"/>
                </a:gradFill>
                <a:latin typeface="Amazon Ember Light" panose="020B0403020204020204" pitchFamily="34" charset="0"/>
                <a:ea typeface="Amazon Ember Light" panose="020B0403020204020204" pitchFamily="34" charset="0"/>
                <a:cs typeface="Amazon Ember Light" panose="020B0403020204020204" pitchFamily="34" charset="0"/>
              </a:rPr>
              <a:t>Rekognition</a:t>
            </a:r>
            <a:endParaRPr lang="en-US" sz="1400" dirty="0">
              <a:gradFill>
                <a:gsLst>
                  <a:gs pos="2917">
                    <a:schemeClr val="tx1"/>
                  </a:gs>
                  <a:gs pos="30000">
                    <a:schemeClr val="tx1"/>
                  </a:gs>
                </a:gsLst>
                <a:lin ang="5400000" scaled="0"/>
              </a:gra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Tree>
    <p:extLst>
      <p:ext uri="{BB962C8B-B14F-4D97-AF65-F5344CB8AC3E}">
        <p14:creationId xmlns:p14="http://schemas.microsoft.com/office/powerpoint/2010/main" val="2328685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0" y="2523959"/>
            <a:ext cx="14608757" cy="4472691"/>
            <a:chOff x="0" y="1577474"/>
            <a:chExt cx="9130473" cy="2795432"/>
          </a:xfrm>
        </p:grpSpPr>
        <p:sp>
          <p:nvSpPr>
            <p:cNvPr id="4" name="TextBox 3"/>
            <p:cNvSpPr txBox="1"/>
            <p:nvPr/>
          </p:nvSpPr>
          <p:spPr>
            <a:xfrm>
              <a:off x="410152" y="3785870"/>
              <a:ext cx="1734449" cy="550151"/>
            </a:xfrm>
            <a:prstGeom prst="rect">
              <a:avLst/>
            </a:prstGeom>
            <a:noFill/>
          </p:spPr>
          <p:txBody>
            <a:bodyPr wrap="none" rtlCol="0">
              <a:spAutoFit/>
            </a:bodyPr>
            <a:lstStyle/>
            <a:p>
              <a:pPr algn="ctr"/>
              <a:r>
                <a:rPr lang="en-US" sz="2560">
                  <a:solidFill>
                    <a:srgbClr val="FFFFFF"/>
                  </a:solidFill>
                  <a:latin typeface="Amazon Ember" panose="020B0603020204020204" pitchFamily="34" charset="0"/>
                  <a:ea typeface="Amazon Ember" panose="020B0603020204020204" pitchFamily="34" charset="0"/>
                  <a:cs typeface="Amazon Ember" panose="020B0603020204020204" pitchFamily="34" charset="0"/>
                </a:rPr>
                <a:t>Object and Scene</a:t>
              </a:r>
            </a:p>
            <a:p>
              <a:pPr algn="ctr"/>
              <a:r>
                <a:rPr lang="en-US" sz="2560">
                  <a:solidFill>
                    <a:srgbClr val="FFFFFF"/>
                  </a:solidFill>
                  <a:latin typeface="Amazon Ember" panose="020B0603020204020204" pitchFamily="34" charset="0"/>
                  <a:ea typeface="Amazon Ember" panose="020B0603020204020204" pitchFamily="34" charset="0"/>
                  <a:cs typeface="Amazon Ember" panose="020B0603020204020204" pitchFamily="34" charset="0"/>
                </a:rPr>
                <a:t>Detection</a:t>
              </a:r>
            </a:p>
          </p:txBody>
        </p:sp>
        <p:sp>
          <p:nvSpPr>
            <p:cNvPr id="5" name="TextBox 4"/>
            <p:cNvSpPr txBox="1"/>
            <p:nvPr/>
          </p:nvSpPr>
          <p:spPr>
            <a:xfrm>
              <a:off x="3018661" y="3822755"/>
              <a:ext cx="865822" cy="550151"/>
            </a:xfrm>
            <a:prstGeom prst="rect">
              <a:avLst/>
            </a:prstGeom>
            <a:noFill/>
          </p:spPr>
          <p:txBody>
            <a:bodyPr wrap="none" rtlCol="0">
              <a:spAutoFit/>
            </a:bodyPr>
            <a:lstStyle/>
            <a:p>
              <a:pPr algn="ctr"/>
              <a:r>
                <a:rPr lang="en-US" sz="2560">
                  <a:solidFill>
                    <a:srgbClr val="FFFFFF"/>
                  </a:solidFill>
                  <a:latin typeface="Amazon Ember" panose="020B0603020204020204" pitchFamily="34" charset="0"/>
                  <a:ea typeface="Amazon Ember" panose="020B0603020204020204" pitchFamily="34" charset="0"/>
                  <a:cs typeface="Amazon Ember" panose="020B0603020204020204" pitchFamily="34" charset="0"/>
                </a:rPr>
                <a:t>Facial</a:t>
              </a:r>
            </a:p>
            <a:p>
              <a:pPr algn="ctr"/>
              <a:r>
                <a:rPr lang="en-US" sz="2560">
                  <a:solidFill>
                    <a:srgbClr val="FFFFFF"/>
                  </a:solidFill>
                  <a:latin typeface="Amazon Ember" panose="020B0603020204020204" pitchFamily="34" charset="0"/>
                  <a:ea typeface="Amazon Ember" panose="020B0603020204020204" pitchFamily="34" charset="0"/>
                  <a:cs typeface="Amazon Ember" panose="020B0603020204020204" pitchFamily="34" charset="0"/>
                </a:rPr>
                <a:t>Analysis</a:t>
              </a:r>
            </a:p>
          </p:txBody>
        </p:sp>
        <p:sp>
          <p:nvSpPr>
            <p:cNvPr id="6" name="TextBox 5"/>
            <p:cNvSpPr txBox="1"/>
            <p:nvPr/>
          </p:nvSpPr>
          <p:spPr>
            <a:xfrm>
              <a:off x="5019100" y="3809422"/>
              <a:ext cx="1227499" cy="550151"/>
            </a:xfrm>
            <a:prstGeom prst="rect">
              <a:avLst/>
            </a:prstGeom>
            <a:noFill/>
          </p:spPr>
          <p:txBody>
            <a:bodyPr wrap="none" rtlCol="0">
              <a:spAutoFit/>
            </a:bodyPr>
            <a:lstStyle/>
            <a:p>
              <a:pPr algn="ctr"/>
              <a:r>
                <a:rPr lang="en-US" sz="2560">
                  <a:solidFill>
                    <a:srgbClr val="FFFFFF"/>
                  </a:solidFill>
                  <a:latin typeface="Amazon Ember" panose="020B0603020204020204" pitchFamily="34" charset="0"/>
                  <a:ea typeface="Amazon Ember" panose="020B0603020204020204" pitchFamily="34" charset="0"/>
                  <a:cs typeface="Amazon Ember" panose="020B0603020204020204" pitchFamily="34" charset="0"/>
                </a:rPr>
                <a:t>Face</a:t>
              </a:r>
            </a:p>
            <a:p>
              <a:pPr algn="ctr"/>
              <a:r>
                <a:rPr lang="en-US" sz="2560">
                  <a:solidFill>
                    <a:srgbClr val="FFFFFF"/>
                  </a:solidFill>
                  <a:latin typeface="Amazon Ember" panose="020B0603020204020204" pitchFamily="34" charset="0"/>
                  <a:ea typeface="Amazon Ember" panose="020B0603020204020204" pitchFamily="34" charset="0"/>
                  <a:cs typeface="Amazon Ember" panose="020B0603020204020204" pitchFamily="34" charset="0"/>
                </a:rPr>
                <a:t>Comparison</a:t>
              </a:r>
            </a:p>
          </p:txBody>
        </p:sp>
        <p:sp>
          <p:nvSpPr>
            <p:cNvPr id="7" name="TextBox 6"/>
            <p:cNvSpPr txBox="1"/>
            <p:nvPr/>
          </p:nvSpPr>
          <p:spPr>
            <a:xfrm>
              <a:off x="7282911" y="3809388"/>
              <a:ext cx="1224494" cy="550151"/>
            </a:xfrm>
            <a:prstGeom prst="rect">
              <a:avLst/>
            </a:prstGeom>
            <a:noFill/>
          </p:spPr>
          <p:txBody>
            <a:bodyPr wrap="none" rtlCol="0">
              <a:spAutoFit/>
            </a:bodyPr>
            <a:lstStyle/>
            <a:p>
              <a:pPr algn="ctr"/>
              <a:r>
                <a:rPr lang="en-US" sz="2560">
                  <a:solidFill>
                    <a:srgbClr val="FFFFFF"/>
                  </a:solidFill>
                  <a:latin typeface="Amazon Ember" panose="020B0603020204020204" pitchFamily="34" charset="0"/>
                  <a:ea typeface="Amazon Ember" panose="020B0603020204020204" pitchFamily="34" charset="0"/>
                  <a:cs typeface="Amazon Ember" panose="020B0603020204020204" pitchFamily="34" charset="0"/>
                </a:rPr>
                <a:t>Facial</a:t>
              </a:r>
            </a:p>
            <a:p>
              <a:pPr algn="ctr"/>
              <a:r>
                <a:rPr lang="en-US" sz="2560">
                  <a:solidFill>
                    <a:srgbClr val="FFFFFF"/>
                  </a:solidFill>
                  <a:latin typeface="Amazon Ember" panose="020B0603020204020204" pitchFamily="34" charset="0"/>
                  <a:ea typeface="Amazon Ember" panose="020B0603020204020204" pitchFamily="34" charset="0"/>
                  <a:cs typeface="Amazon Ember" panose="020B0603020204020204" pitchFamily="34" charset="0"/>
                </a:rPr>
                <a:t>Recognition</a:t>
              </a:r>
            </a:p>
          </p:txBody>
        </p:sp>
        <p:pic>
          <p:nvPicPr>
            <p:cNvPr id="9" name="Picture 8" descr="intro-img-03.png"/>
            <p:cNvPicPr>
              <a:picLocks noChangeAspect="1"/>
            </p:cNvPicPr>
            <p:nvPr/>
          </p:nvPicPr>
          <p:blipFill rotWithShape="1">
            <a:blip r:embed="rId3">
              <a:extLst>
                <a:ext uri="{28A0092B-C50C-407E-A947-70E740481C1C}">
                  <a14:useLocalDpi xmlns:a14="http://schemas.microsoft.com/office/drawing/2010/main" val="0"/>
                </a:ext>
              </a:extLst>
            </a:blip>
            <a:srcRect t="30669" b="24106"/>
            <a:stretch/>
          </p:blipFill>
          <p:spPr>
            <a:xfrm>
              <a:off x="0" y="1577474"/>
              <a:ext cx="9130473" cy="2326105"/>
            </a:xfrm>
            <a:prstGeom prst="rect">
              <a:avLst/>
            </a:prstGeom>
          </p:spPr>
        </p:pic>
      </p:grpSp>
      <p:sp>
        <p:nvSpPr>
          <p:cNvPr id="11" name="Title 10">
            <a:extLst>
              <a:ext uri="{FF2B5EF4-FFF2-40B4-BE49-F238E27FC236}">
                <a16:creationId xmlns:a16="http://schemas.microsoft.com/office/drawing/2014/main" id="{25A4DA74-9852-5D41-A5DC-373BCFFF4FDB}"/>
              </a:ext>
            </a:extLst>
          </p:cNvPr>
          <p:cNvSpPr>
            <a:spLocks noGrp="1"/>
          </p:cNvSpPr>
          <p:nvPr>
            <p:ph type="title"/>
          </p:nvPr>
        </p:nvSpPr>
        <p:spPr/>
        <p:txBody>
          <a:bodyPr/>
          <a:lstStyle/>
          <a:p>
            <a:r>
              <a:rPr lang="en-US" dirty="0"/>
              <a:t>Amazon </a:t>
            </a:r>
            <a:r>
              <a:rPr lang="en-US" dirty="0" err="1"/>
              <a:t>Rekognition</a:t>
            </a:r>
            <a:br>
              <a:rPr lang="en-US" dirty="0"/>
            </a:br>
            <a:br>
              <a:rPr lang="en-US" dirty="0"/>
            </a:br>
            <a:endParaRPr lang="en-US" dirty="0"/>
          </a:p>
        </p:txBody>
      </p:sp>
      <p:sp>
        <p:nvSpPr>
          <p:cNvPr id="13" name="Text Placeholder 12">
            <a:extLst>
              <a:ext uri="{FF2B5EF4-FFF2-40B4-BE49-F238E27FC236}">
                <a16:creationId xmlns:a16="http://schemas.microsoft.com/office/drawing/2014/main" id="{DCE4622C-B8F9-6B40-92B4-3C32A19B95D3}"/>
              </a:ext>
            </a:extLst>
          </p:cNvPr>
          <p:cNvSpPr>
            <a:spLocks noGrp="1"/>
          </p:cNvSpPr>
          <p:nvPr>
            <p:ph type="body" sz="quarter" idx="11"/>
          </p:nvPr>
        </p:nvSpPr>
        <p:spPr/>
        <p:txBody>
          <a:bodyPr/>
          <a:lstStyle/>
          <a:p>
            <a:r>
              <a:rPr lang="en-US" dirty="0"/>
              <a:t>Deep learning-based image recognition service</a:t>
            </a:r>
          </a:p>
          <a:p>
            <a:r>
              <a:rPr lang="en-US" dirty="0"/>
              <a:t>Search, verify, and organize millions of images</a:t>
            </a:r>
          </a:p>
        </p:txBody>
      </p:sp>
    </p:spTree>
    <p:extLst>
      <p:ext uri="{BB962C8B-B14F-4D97-AF65-F5344CB8AC3E}">
        <p14:creationId xmlns:p14="http://schemas.microsoft.com/office/powerpoint/2010/main" val="12365371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0" y="2523959"/>
            <a:ext cx="14608757" cy="4472691"/>
            <a:chOff x="0" y="1577474"/>
            <a:chExt cx="9130473" cy="2795432"/>
          </a:xfrm>
        </p:grpSpPr>
        <p:sp>
          <p:nvSpPr>
            <p:cNvPr id="4" name="TextBox 3"/>
            <p:cNvSpPr txBox="1"/>
            <p:nvPr/>
          </p:nvSpPr>
          <p:spPr>
            <a:xfrm>
              <a:off x="410152" y="3785870"/>
              <a:ext cx="1734449" cy="550151"/>
            </a:xfrm>
            <a:prstGeom prst="rect">
              <a:avLst/>
            </a:prstGeom>
            <a:noFill/>
          </p:spPr>
          <p:txBody>
            <a:bodyPr wrap="none" rtlCol="0">
              <a:spAutoFit/>
            </a:bodyPr>
            <a:lstStyle/>
            <a:p>
              <a:pPr algn="ctr"/>
              <a:r>
                <a:rPr lang="en-US" sz="2560">
                  <a:solidFill>
                    <a:srgbClr val="FFFFFF"/>
                  </a:solidFill>
                  <a:latin typeface="Amazon Ember" panose="020B0603020204020204" pitchFamily="34" charset="0"/>
                  <a:ea typeface="Amazon Ember" panose="020B0603020204020204" pitchFamily="34" charset="0"/>
                  <a:cs typeface="Amazon Ember" panose="020B0603020204020204" pitchFamily="34" charset="0"/>
                </a:rPr>
                <a:t>Object and Scene</a:t>
              </a:r>
            </a:p>
            <a:p>
              <a:pPr algn="ctr"/>
              <a:r>
                <a:rPr lang="en-US" sz="2560">
                  <a:solidFill>
                    <a:srgbClr val="FFFFFF"/>
                  </a:solidFill>
                  <a:latin typeface="Amazon Ember" panose="020B0603020204020204" pitchFamily="34" charset="0"/>
                  <a:ea typeface="Amazon Ember" panose="020B0603020204020204" pitchFamily="34" charset="0"/>
                  <a:cs typeface="Amazon Ember" panose="020B0603020204020204" pitchFamily="34" charset="0"/>
                </a:rPr>
                <a:t>Detection</a:t>
              </a:r>
            </a:p>
          </p:txBody>
        </p:sp>
        <p:sp>
          <p:nvSpPr>
            <p:cNvPr id="5" name="TextBox 4"/>
            <p:cNvSpPr txBox="1"/>
            <p:nvPr/>
          </p:nvSpPr>
          <p:spPr>
            <a:xfrm>
              <a:off x="3018661" y="3822755"/>
              <a:ext cx="865822" cy="550151"/>
            </a:xfrm>
            <a:prstGeom prst="rect">
              <a:avLst/>
            </a:prstGeom>
            <a:noFill/>
          </p:spPr>
          <p:txBody>
            <a:bodyPr wrap="none" rtlCol="0">
              <a:spAutoFit/>
            </a:bodyPr>
            <a:lstStyle/>
            <a:p>
              <a:pPr algn="ctr"/>
              <a:r>
                <a:rPr lang="en-US" sz="2560">
                  <a:solidFill>
                    <a:srgbClr val="FFFFFF"/>
                  </a:solidFill>
                  <a:latin typeface="Amazon Ember" panose="020B0603020204020204" pitchFamily="34" charset="0"/>
                  <a:ea typeface="Amazon Ember" panose="020B0603020204020204" pitchFamily="34" charset="0"/>
                  <a:cs typeface="Amazon Ember" panose="020B0603020204020204" pitchFamily="34" charset="0"/>
                </a:rPr>
                <a:t>Facial</a:t>
              </a:r>
            </a:p>
            <a:p>
              <a:pPr algn="ctr"/>
              <a:r>
                <a:rPr lang="en-US" sz="2560">
                  <a:solidFill>
                    <a:srgbClr val="FFFFFF"/>
                  </a:solidFill>
                  <a:latin typeface="Amazon Ember" panose="020B0603020204020204" pitchFamily="34" charset="0"/>
                  <a:ea typeface="Amazon Ember" panose="020B0603020204020204" pitchFamily="34" charset="0"/>
                  <a:cs typeface="Amazon Ember" panose="020B0603020204020204" pitchFamily="34" charset="0"/>
                </a:rPr>
                <a:t>Analysis</a:t>
              </a:r>
            </a:p>
          </p:txBody>
        </p:sp>
        <p:sp>
          <p:nvSpPr>
            <p:cNvPr id="6" name="TextBox 5"/>
            <p:cNvSpPr txBox="1"/>
            <p:nvPr/>
          </p:nvSpPr>
          <p:spPr>
            <a:xfrm>
              <a:off x="5019100" y="3809422"/>
              <a:ext cx="1227499" cy="550151"/>
            </a:xfrm>
            <a:prstGeom prst="rect">
              <a:avLst/>
            </a:prstGeom>
            <a:noFill/>
          </p:spPr>
          <p:txBody>
            <a:bodyPr wrap="none" rtlCol="0">
              <a:spAutoFit/>
            </a:bodyPr>
            <a:lstStyle/>
            <a:p>
              <a:pPr algn="ctr"/>
              <a:r>
                <a:rPr lang="en-US" sz="2560">
                  <a:solidFill>
                    <a:srgbClr val="FFFFFF"/>
                  </a:solidFill>
                  <a:latin typeface="Amazon Ember" panose="020B0603020204020204" pitchFamily="34" charset="0"/>
                  <a:ea typeface="Amazon Ember" panose="020B0603020204020204" pitchFamily="34" charset="0"/>
                  <a:cs typeface="Amazon Ember" panose="020B0603020204020204" pitchFamily="34" charset="0"/>
                </a:rPr>
                <a:t>Face</a:t>
              </a:r>
            </a:p>
            <a:p>
              <a:pPr algn="ctr"/>
              <a:r>
                <a:rPr lang="en-US" sz="2560">
                  <a:solidFill>
                    <a:srgbClr val="FFFFFF"/>
                  </a:solidFill>
                  <a:latin typeface="Amazon Ember" panose="020B0603020204020204" pitchFamily="34" charset="0"/>
                  <a:ea typeface="Amazon Ember" panose="020B0603020204020204" pitchFamily="34" charset="0"/>
                  <a:cs typeface="Amazon Ember" panose="020B0603020204020204" pitchFamily="34" charset="0"/>
                </a:rPr>
                <a:t>Comparison</a:t>
              </a:r>
            </a:p>
          </p:txBody>
        </p:sp>
        <p:sp>
          <p:nvSpPr>
            <p:cNvPr id="7" name="TextBox 6"/>
            <p:cNvSpPr txBox="1"/>
            <p:nvPr/>
          </p:nvSpPr>
          <p:spPr>
            <a:xfrm>
              <a:off x="7282911" y="3809388"/>
              <a:ext cx="1224494" cy="550151"/>
            </a:xfrm>
            <a:prstGeom prst="rect">
              <a:avLst/>
            </a:prstGeom>
            <a:noFill/>
          </p:spPr>
          <p:txBody>
            <a:bodyPr wrap="none" rtlCol="0">
              <a:spAutoFit/>
            </a:bodyPr>
            <a:lstStyle/>
            <a:p>
              <a:pPr algn="ctr"/>
              <a:r>
                <a:rPr lang="en-US" sz="2560">
                  <a:solidFill>
                    <a:srgbClr val="FFFFFF"/>
                  </a:solidFill>
                  <a:latin typeface="Amazon Ember" panose="020B0603020204020204" pitchFamily="34" charset="0"/>
                  <a:ea typeface="Amazon Ember" panose="020B0603020204020204" pitchFamily="34" charset="0"/>
                  <a:cs typeface="Amazon Ember" panose="020B0603020204020204" pitchFamily="34" charset="0"/>
                </a:rPr>
                <a:t>Facial</a:t>
              </a:r>
            </a:p>
            <a:p>
              <a:pPr algn="ctr"/>
              <a:r>
                <a:rPr lang="en-US" sz="2560">
                  <a:solidFill>
                    <a:srgbClr val="FFFFFF"/>
                  </a:solidFill>
                  <a:latin typeface="Amazon Ember" panose="020B0603020204020204" pitchFamily="34" charset="0"/>
                  <a:ea typeface="Amazon Ember" panose="020B0603020204020204" pitchFamily="34" charset="0"/>
                  <a:cs typeface="Amazon Ember" panose="020B0603020204020204" pitchFamily="34" charset="0"/>
                </a:rPr>
                <a:t>Recognition</a:t>
              </a:r>
            </a:p>
          </p:txBody>
        </p:sp>
        <p:pic>
          <p:nvPicPr>
            <p:cNvPr id="9" name="Picture 8" descr="intro-img-03.png"/>
            <p:cNvPicPr>
              <a:picLocks noChangeAspect="1"/>
            </p:cNvPicPr>
            <p:nvPr/>
          </p:nvPicPr>
          <p:blipFill rotWithShape="1">
            <a:blip r:embed="rId3">
              <a:extLst>
                <a:ext uri="{28A0092B-C50C-407E-A947-70E740481C1C}">
                  <a14:useLocalDpi xmlns:a14="http://schemas.microsoft.com/office/drawing/2010/main" val="0"/>
                </a:ext>
              </a:extLst>
            </a:blip>
            <a:srcRect t="30669" b="24106"/>
            <a:stretch/>
          </p:blipFill>
          <p:spPr>
            <a:xfrm>
              <a:off x="0" y="1577474"/>
              <a:ext cx="9130473" cy="2326105"/>
            </a:xfrm>
            <a:prstGeom prst="rect">
              <a:avLst/>
            </a:prstGeom>
          </p:spPr>
        </p:pic>
      </p:grpSp>
      <p:sp>
        <p:nvSpPr>
          <p:cNvPr id="2" name="Rectangle 1"/>
          <p:cNvSpPr/>
          <p:nvPr/>
        </p:nvSpPr>
        <p:spPr>
          <a:xfrm>
            <a:off x="7400260" y="2523958"/>
            <a:ext cx="7208498" cy="4740205"/>
          </a:xfrm>
          <a:prstGeom prst="rect">
            <a:avLst/>
          </a:prstGeom>
          <a:solidFill>
            <a:srgbClr val="263444">
              <a:alpha val="7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389"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1" name="Rectangle 10"/>
          <p:cNvSpPr/>
          <p:nvPr/>
        </p:nvSpPr>
        <p:spPr>
          <a:xfrm>
            <a:off x="153109" y="2252827"/>
            <a:ext cx="3547021" cy="4740205"/>
          </a:xfrm>
          <a:prstGeom prst="rect">
            <a:avLst/>
          </a:prstGeom>
          <a:solidFill>
            <a:srgbClr val="263444">
              <a:alpha val="7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389"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2" name="Title 11">
            <a:extLst>
              <a:ext uri="{FF2B5EF4-FFF2-40B4-BE49-F238E27FC236}">
                <a16:creationId xmlns:a16="http://schemas.microsoft.com/office/drawing/2014/main" id="{F142489D-2648-3A48-A274-95B40B76BBE0}"/>
              </a:ext>
            </a:extLst>
          </p:cNvPr>
          <p:cNvSpPr>
            <a:spLocks noGrp="1"/>
          </p:cNvSpPr>
          <p:nvPr>
            <p:ph type="title"/>
          </p:nvPr>
        </p:nvSpPr>
        <p:spPr/>
        <p:txBody>
          <a:bodyPr/>
          <a:lstStyle/>
          <a:p>
            <a:r>
              <a:rPr lang="en-US" dirty="0"/>
              <a:t>Amazon </a:t>
            </a:r>
            <a:r>
              <a:rPr lang="en-US" dirty="0" err="1"/>
              <a:t>Rekognition</a:t>
            </a:r>
            <a:br>
              <a:rPr lang="en-US" dirty="0"/>
            </a:br>
            <a:br>
              <a:rPr lang="en-US" dirty="0"/>
            </a:br>
            <a:endParaRPr lang="en-US" dirty="0"/>
          </a:p>
        </p:txBody>
      </p:sp>
      <p:sp>
        <p:nvSpPr>
          <p:cNvPr id="14" name="Text Placeholder 13">
            <a:extLst>
              <a:ext uri="{FF2B5EF4-FFF2-40B4-BE49-F238E27FC236}">
                <a16:creationId xmlns:a16="http://schemas.microsoft.com/office/drawing/2014/main" id="{692E33E8-E893-114C-88D1-AABBEB85E160}"/>
              </a:ext>
            </a:extLst>
          </p:cNvPr>
          <p:cNvSpPr>
            <a:spLocks noGrp="1"/>
          </p:cNvSpPr>
          <p:nvPr>
            <p:ph type="body" sz="quarter" idx="11"/>
          </p:nvPr>
        </p:nvSpPr>
        <p:spPr/>
        <p:txBody>
          <a:bodyPr/>
          <a:lstStyle/>
          <a:p>
            <a:r>
              <a:rPr lang="en-US" dirty="0"/>
              <a:t>Deep learning-based image recognition service</a:t>
            </a:r>
          </a:p>
          <a:p>
            <a:r>
              <a:rPr lang="en-US" dirty="0"/>
              <a:t>Search, verify, and organize millions of images</a:t>
            </a:r>
          </a:p>
        </p:txBody>
      </p:sp>
    </p:spTree>
    <p:extLst>
      <p:ext uri="{BB962C8B-B14F-4D97-AF65-F5344CB8AC3E}">
        <p14:creationId xmlns:p14="http://schemas.microsoft.com/office/powerpoint/2010/main" val="1223090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7699536" y="1473280"/>
            <a:ext cx="7254421" cy="5755422"/>
          </a:xfrm>
          <a:prstGeom prst="rect">
            <a:avLst/>
          </a:prstGeom>
        </p:spPr>
        <p:txBody>
          <a:bodyPr wrap="square">
            <a:spAutoFit/>
          </a:bodyPr>
          <a:lstStyle/>
          <a:p>
            <a:r>
              <a:rPr lang="en-US" sz="1600" dirty="0">
                <a:solidFill>
                  <a:srgbClr val="FFFFFF"/>
                </a:solidFill>
                <a:latin typeface="Courier New" panose="02070309020205020404" pitchFamily="49" charset="0"/>
                <a:cs typeface="Courier New" panose="02070309020205020404" pitchFamily="49" charset="0"/>
              </a:rPr>
              <a:t>[</a:t>
            </a:r>
          </a:p>
          <a:p>
            <a:r>
              <a:rPr lang="en-US" sz="1600" dirty="0">
                <a:solidFill>
                  <a:srgbClr val="FFFFFF"/>
                </a:solidFill>
                <a:latin typeface="Courier New" panose="02070309020205020404" pitchFamily="49" charset="0"/>
                <a:cs typeface="Courier New" panose="02070309020205020404" pitchFamily="49" charset="0"/>
              </a:rPr>
              <a:t>    {</a:t>
            </a:r>
          </a:p>
          <a:p>
            <a:r>
              <a:rPr lang="en-US" sz="1600" dirty="0">
                <a:solidFill>
                  <a:srgbClr val="FFFFFF"/>
                </a:solidFill>
                <a:latin typeface="Courier New" panose="02070309020205020404" pitchFamily="49" charset="0"/>
                <a:cs typeface="Courier New" panose="02070309020205020404" pitchFamily="49" charset="0"/>
              </a:rPr>
              <a:t>	  "</a:t>
            </a:r>
            <a:r>
              <a:rPr lang="en-US" sz="1600" dirty="0" err="1">
                <a:solidFill>
                  <a:srgbClr val="FFFFFF"/>
                </a:solidFill>
                <a:latin typeface="Courier New" panose="02070309020205020404" pitchFamily="49" charset="0"/>
                <a:cs typeface="Courier New" panose="02070309020205020404" pitchFamily="49" charset="0"/>
              </a:rPr>
              <a:t>BoundingBox</a:t>
            </a:r>
            <a:r>
              <a:rPr lang="en-US" sz="1600" dirty="0">
                <a:solidFill>
                  <a:srgbClr val="FFFFFF"/>
                </a:solidFill>
                <a:latin typeface="Courier New" panose="02070309020205020404" pitchFamily="49" charset="0"/>
                <a:cs typeface="Courier New" panose="02070309020205020404" pitchFamily="49" charset="0"/>
              </a:rPr>
              <a:t>": {</a:t>
            </a:r>
          </a:p>
          <a:p>
            <a:r>
              <a:rPr lang="en-US" sz="1600" dirty="0">
                <a:solidFill>
                  <a:srgbClr val="FFFFFF"/>
                </a:solidFill>
                <a:latin typeface="Courier New" panose="02070309020205020404" pitchFamily="49" charset="0"/>
                <a:cs typeface="Courier New" panose="02070309020205020404" pitchFamily="49" charset="0"/>
              </a:rPr>
              <a:t>            "Height": 0.3449999988079071,</a:t>
            </a:r>
          </a:p>
          <a:p>
            <a:r>
              <a:rPr lang="en-US" sz="1600" dirty="0">
                <a:solidFill>
                  <a:srgbClr val="FFFFFF"/>
                </a:solidFill>
                <a:latin typeface="Courier New" panose="02070309020205020404" pitchFamily="49" charset="0"/>
                <a:cs typeface="Courier New" panose="02070309020205020404" pitchFamily="49" charset="0"/>
              </a:rPr>
              <a:t>            "Left": 0.09666666388511658,</a:t>
            </a:r>
          </a:p>
          <a:p>
            <a:r>
              <a:rPr lang="en-US" sz="1600" dirty="0">
                <a:solidFill>
                  <a:srgbClr val="FFFFFF"/>
                </a:solidFill>
                <a:latin typeface="Courier New" panose="02070309020205020404" pitchFamily="49" charset="0"/>
                <a:cs typeface="Courier New" panose="02070309020205020404" pitchFamily="49" charset="0"/>
              </a:rPr>
              <a:t>            "Top": 0.27166667580604553,</a:t>
            </a:r>
          </a:p>
          <a:p>
            <a:r>
              <a:rPr lang="en-US" sz="1600" dirty="0">
                <a:solidFill>
                  <a:srgbClr val="FFFFFF"/>
                </a:solidFill>
                <a:latin typeface="Courier New" panose="02070309020205020404" pitchFamily="49" charset="0"/>
                <a:cs typeface="Courier New" panose="02070309020205020404" pitchFamily="49" charset="0"/>
              </a:rPr>
              <a:t>            "Width": 0.23000000417232513</a:t>
            </a:r>
          </a:p>
          <a:p>
            <a:r>
              <a:rPr lang="en-US" sz="1600" dirty="0">
                <a:solidFill>
                  <a:srgbClr val="FFFFFF"/>
                </a:solidFill>
                <a:latin typeface="Courier New" panose="02070309020205020404" pitchFamily="49" charset="0"/>
                <a:cs typeface="Courier New" panose="02070309020205020404" pitchFamily="49" charset="0"/>
              </a:rPr>
              <a:t>        },</a:t>
            </a:r>
          </a:p>
          <a:p>
            <a:r>
              <a:rPr lang="en-US" sz="1600" dirty="0">
                <a:solidFill>
                  <a:srgbClr val="FFFFFF"/>
                </a:solidFill>
                <a:latin typeface="Courier New" panose="02070309020205020404" pitchFamily="49" charset="0"/>
                <a:cs typeface="Courier New" panose="02070309020205020404" pitchFamily="49" charset="0"/>
              </a:rPr>
              <a:t>        "Confidence": 100,</a:t>
            </a:r>
          </a:p>
          <a:p>
            <a:r>
              <a:rPr lang="en-US" sz="1600" dirty="0">
                <a:solidFill>
                  <a:srgbClr val="FFFFFF"/>
                </a:solidFill>
                <a:latin typeface="Courier New" panose="02070309020205020404" pitchFamily="49" charset="0"/>
                <a:cs typeface="Courier New" panose="02070309020205020404" pitchFamily="49" charset="0"/>
              </a:rPr>
              <a:t>        "Emotions": [</a:t>
            </a:r>
          </a:p>
          <a:p>
            <a:r>
              <a:rPr lang="en-US" sz="1600" dirty="0">
                <a:solidFill>
                  <a:srgbClr val="FFFFFF"/>
                </a:solidFill>
                <a:latin typeface="Courier New" panose="02070309020205020404" pitchFamily="49" charset="0"/>
                <a:cs typeface="Courier New" panose="02070309020205020404" pitchFamily="49" charset="0"/>
              </a:rPr>
              <a:t>            {"Confidence": 99.1335220336914,</a:t>
            </a:r>
          </a:p>
          <a:p>
            <a:r>
              <a:rPr lang="en-US" sz="1600" dirty="0">
                <a:solidFill>
                  <a:srgbClr val="FFFFFF"/>
                </a:solidFill>
                <a:latin typeface="Courier New" panose="02070309020205020404" pitchFamily="49" charset="0"/>
                <a:cs typeface="Courier New" panose="02070309020205020404" pitchFamily="49" charset="0"/>
              </a:rPr>
              <a:t>                "Type": "HAPPY" },</a:t>
            </a:r>
          </a:p>
          <a:p>
            <a:r>
              <a:rPr lang="en-US" sz="1600" dirty="0">
                <a:solidFill>
                  <a:srgbClr val="FFFFFF"/>
                </a:solidFill>
                <a:latin typeface="Courier New" panose="02070309020205020404" pitchFamily="49" charset="0"/>
                <a:cs typeface="Courier New" panose="02070309020205020404" pitchFamily="49" charset="0"/>
              </a:rPr>
              <a:t>            {"Confidence": 3.3275485038757324,</a:t>
            </a:r>
          </a:p>
          <a:p>
            <a:r>
              <a:rPr lang="en-US" sz="1600" dirty="0">
                <a:solidFill>
                  <a:srgbClr val="FFFFFF"/>
                </a:solidFill>
                <a:latin typeface="Courier New" panose="02070309020205020404" pitchFamily="49" charset="0"/>
                <a:cs typeface="Courier New" panose="02070309020205020404" pitchFamily="49" charset="0"/>
              </a:rPr>
              <a:t>                "Type": "CALM"},</a:t>
            </a:r>
          </a:p>
          <a:p>
            <a:r>
              <a:rPr lang="en-US" sz="1600" dirty="0">
                <a:solidFill>
                  <a:srgbClr val="FFFFFF"/>
                </a:solidFill>
                <a:latin typeface="Courier New" panose="02070309020205020404" pitchFamily="49" charset="0"/>
                <a:cs typeface="Courier New" panose="02070309020205020404" pitchFamily="49" charset="0"/>
              </a:rPr>
              <a:t>            {"Confidence": 0.31517744064331055,</a:t>
            </a:r>
          </a:p>
          <a:p>
            <a:r>
              <a:rPr lang="en-US" sz="1600" dirty="0">
                <a:solidFill>
                  <a:srgbClr val="FFFFFF"/>
                </a:solidFill>
                <a:latin typeface="Courier New" panose="02070309020205020404" pitchFamily="49" charset="0"/>
                <a:cs typeface="Courier New" panose="02070309020205020404" pitchFamily="49" charset="0"/>
              </a:rPr>
              <a:t>                "Type": "SAD"}</a:t>
            </a:r>
          </a:p>
          <a:p>
            <a:r>
              <a:rPr lang="en-US" sz="1600" dirty="0">
                <a:solidFill>
                  <a:srgbClr val="FFFFFF"/>
                </a:solidFill>
                <a:latin typeface="Courier New" panose="02070309020205020404" pitchFamily="49" charset="0"/>
                <a:cs typeface="Courier New" panose="02070309020205020404" pitchFamily="49" charset="0"/>
              </a:rPr>
              <a:t>        ],</a:t>
            </a:r>
          </a:p>
          <a:p>
            <a:r>
              <a:rPr lang="en-US" sz="1600" dirty="0">
                <a:solidFill>
                  <a:srgbClr val="FFFFFF"/>
                </a:solidFill>
                <a:latin typeface="Courier New" panose="02070309020205020404" pitchFamily="49" charset="0"/>
                <a:cs typeface="Courier New" panose="02070309020205020404" pitchFamily="49" charset="0"/>
              </a:rPr>
              <a:t>        "Eyeglasses": {"Confidence": 99.8050537109375,</a:t>
            </a:r>
          </a:p>
          <a:p>
            <a:r>
              <a:rPr lang="en-US" sz="1600" dirty="0">
                <a:solidFill>
                  <a:srgbClr val="FFFFFF"/>
                </a:solidFill>
                <a:latin typeface="Courier New" panose="02070309020205020404" pitchFamily="49" charset="0"/>
                <a:cs typeface="Courier New" panose="02070309020205020404" pitchFamily="49" charset="0"/>
              </a:rPr>
              <a:t>            "Value": false},</a:t>
            </a:r>
          </a:p>
          <a:p>
            <a:r>
              <a:rPr lang="en-US" sz="1600" dirty="0">
                <a:solidFill>
                  <a:srgbClr val="FFFFFF"/>
                </a:solidFill>
                <a:latin typeface="Courier New" panose="02070309020205020404" pitchFamily="49" charset="0"/>
                <a:cs typeface="Courier New" panose="02070309020205020404" pitchFamily="49" charset="0"/>
              </a:rPr>
              <a:t>        "</a:t>
            </a:r>
            <a:r>
              <a:rPr lang="en-US" sz="1600" dirty="0" err="1">
                <a:solidFill>
                  <a:srgbClr val="FFFFFF"/>
                </a:solidFill>
                <a:latin typeface="Courier New" panose="02070309020205020404" pitchFamily="49" charset="0"/>
                <a:cs typeface="Courier New" panose="02070309020205020404" pitchFamily="49" charset="0"/>
              </a:rPr>
              <a:t>EyesOpen</a:t>
            </a:r>
            <a:r>
              <a:rPr lang="en-US" sz="1600" dirty="0">
                <a:solidFill>
                  <a:srgbClr val="FFFFFF"/>
                </a:solidFill>
                <a:latin typeface="Courier New" panose="02070309020205020404" pitchFamily="49" charset="0"/>
                <a:cs typeface="Courier New" panose="02070309020205020404" pitchFamily="49" charset="0"/>
              </a:rPr>
              <a:t>": {Confidence": 99.99979400634766,</a:t>
            </a:r>
          </a:p>
          <a:p>
            <a:r>
              <a:rPr lang="en-US" sz="1600" dirty="0">
                <a:solidFill>
                  <a:srgbClr val="FFFFFF"/>
                </a:solidFill>
                <a:latin typeface="Courier New" panose="02070309020205020404" pitchFamily="49" charset="0"/>
                <a:cs typeface="Courier New" panose="02070309020205020404" pitchFamily="49" charset="0"/>
              </a:rPr>
              <a:t>            "Value": true},</a:t>
            </a:r>
          </a:p>
          <a:p>
            <a:r>
              <a:rPr lang="en-US" sz="1600" dirty="0">
                <a:solidFill>
                  <a:srgbClr val="FFFFFF"/>
                </a:solidFill>
                <a:latin typeface="Courier New" panose="02070309020205020404" pitchFamily="49" charset="0"/>
                <a:cs typeface="Courier New" panose="02070309020205020404" pitchFamily="49" charset="0"/>
              </a:rPr>
              <a:t>        "Gender": {"Confidence": 100,</a:t>
            </a:r>
          </a:p>
          <a:p>
            <a:r>
              <a:rPr lang="en-US" sz="1600" dirty="0">
                <a:solidFill>
                  <a:srgbClr val="FFFFFF"/>
                </a:solidFill>
                <a:latin typeface="Courier New" panose="02070309020205020404" pitchFamily="49" charset="0"/>
                <a:cs typeface="Courier New" panose="02070309020205020404" pitchFamily="49" charset="0"/>
              </a:rPr>
              <a:t>            "Value": "Female”}</a:t>
            </a:r>
          </a:p>
        </p:txBody>
      </p:sp>
      <p:grpSp>
        <p:nvGrpSpPr>
          <p:cNvPr id="6" name="Group 5"/>
          <p:cNvGrpSpPr/>
          <p:nvPr/>
        </p:nvGrpSpPr>
        <p:grpSpPr>
          <a:xfrm>
            <a:off x="3256063" y="4869808"/>
            <a:ext cx="5352056" cy="1340019"/>
            <a:chOff x="2035039" y="3043630"/>
            <a:chExt cx="3559471" cy="837512"/>
          </a:xfrm>
        </p:grpSpPr>
        <p:sp>
          <p:nvSpPr>
            <p:cNvPr id="9" name="Rounded Rectangle 8"/>
            <p:cNvSpPr/>
            <p:nvPr/>
          </p:nvSpPr>
          <p:spPr>
            <a:xfrm>
              <a:off x="2697138" y="3211213"/>
              <a:ext cx="2257678" cy="669929"/>
            </a:xfrm>
            <a:prstGeom prst="roundRect">
              <a:avLst/>
            </a:prstGeom>
            <a:noFill/>
            <a:ln w="28575" cmpd="sng">
              <a:solidFill>
                <a:srgbClr val="49A8F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389">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0" name="Rectangle 9"/>
            <p:cNvSpPr/>
            <p:nvPr/>
          </p:nvSpPr>
          <p:spPr>
            <a:xfrm>
              <a:off x="2985105" y="3388169"/>
              <a:ext cx="1681744" cy="327013"/>
            </a:xfrm>
            <a:prstGeom prst="rect">
              <a:avLst/>
            </a:prstGeom>
          </p:spPr>
          <p:txBody>
            <a:bodyPr wrap="square">
              <a:spAutoFit/>
            </a:bodyPr>
            <a:lstStyle/>
            <a:p>
              <a:pPr algn="ctr">
                <a:spcAft>
                  <a:spcPts val="2880"/>
                </a:spcAft>
              </a:pPr>
              <a:r>
                <a:rPr lang="en-US" sz="2800" dirty="0" err="1">
                  <a:solidFill>
                    <a:srgbClr val="FFFFFF"/>
                  </a:solidFill>
                  <a:latin typeface="Courier New" panose="02070309020205020404" pitchFamily="49" charset="0"/>
                  <a:ea typeface="Amazon Ember" panose="020B0603020204020204" pitchFamily="34" charset="0"/>
                  <a:cs typeface="Courier New" panose="02070309020205020404" pitchFamily="49" charset="0"/>
                </a:rPr>
                <a:t>DetectFaces</a:t>
              </a:r>
              <a:endParaRPr lang="en-US" sz="2800" dirty="0">
                <a:solidFill>
                  <a:srgbClr val="FFFFFF"/>
                </a:solidFill>
                <a:latin typeface="Courier New" panose="02070309020205020404" pitchFamily="49" charset="0"/>
                <a:ea typeface="Amazon Ember" panose="020B0603020204020204" pitchFamily="34" charset="0"/>
                <a:cs typeface="Courier New" panose="02070309020205020404" pitchFamily="49" charset="0"/>
              </a:endParaRPr>
            </a:p>
          </p:txBody>
        </p:sp>
        <p:cxnSp>
          <p:nvCxnSpPr>
            <p:cNvPr id="12" name="Elbow Connector 11"/>
            <p:cNvCxnSpPr>
              <a:endCxn id="9" idx="1"/>
            </p:cNvCxnSpPr>
            <p:nvPr/>
          </p:nvCxnSpPr>
          <p:spPr>
            <a:xfrm rot="16200000" flipH="1">
              <a:off x="2114815" y="2963854"/>
              <a:ext cx="502547" cy="662100"/>
            </a:xfrm>
            <a:prstGeom prst="bentConnector2">
              <a:avLst/>
            </a:prstGeom>
            <a:ln w="28575" cmpd="sng">
              <a:solidFill>
                <a:srgbClr val="49A8F2"/>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a:stCxn id="9" idx="3"/>
            </p:cNvCxnSpPr>
            <p:nvPr/>
          </p:nvCxnSpPr>
          <p:spPr>
            <a:xfrm>
              <a:off x="4954816" y="3546178"/>
              <a:ext cx="639694" cy="3142"/>
            </a:xfrm>
            <a:prstGeom prst="straightConnector1">
              <a:avLst/>
            </a:prstGeom>
            <a:ln w="28575" cmpd="sng">
              <a:solidFill>
                <a:srgbClr val="49A8F2"/>
              </a:solidFill>
              <a:tailEnd type="arrow"/>
            </a:ln>
            <a:effectLst/>
          </p:spPr>
          <p:style>
            <a:lnRef idx="2">
              <a:schemeClr val="accent1"/>
            </a:lnRef>
            <a:fillRef idx="0">
              <a:schemeClr val="accent1"/>
            </a:fillRef>
            <a:effectRef idx="1">
              <a:schemeClr val="accent1"/>
            </a:effectRef>
            <a:fontRef idx="minor">
              <a:schemeClr val="tx1"/>
            </a:fontRef>
          </p:style>
        </p:cxnSp>
      </p:grpSp>
      <p:pic>
        <p:nvPicPr>
          <p:cNvPr id="5" name="Picture 4" descr="GettyImages-508514997.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4954" y="1473280"/>
            <a:ext cx="4965568" cy="337819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1" name="Picture 10" descr="GettyImages-508514997.jpg.jpeg"/>
          <p:cNvPicPr>
            <a:picLocks noChangeAspect="1"/>
          </p:cNvPicPr>
          <p:nvPr/>
        </p:nvPicPr>
        <p:blipFill rotWithShape="1">
          <a:blip r:embed="rId3">
            <a:extLst>
              <a:ext uri="{28A0092B-C50C-407E-A947-70E740481C1C}">
                <a14:useLocalDpi xmlns:a14="http://schemas.microsoft.com/office/drawing/2010/main" val="0"/>
              </a:ext>
            </a:extLst>
          </a:blip>
          <a:srcRect l="23676" t="35120" r="56029" b="35615"/>
          <a:stretch/>
        </p:blipFill>
        <p:spPr>
          <a:xfrm>
            <a:off x="7859891" y="601591"/>
            <a:ext cx="919309" cy="90181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3" name="Picture 12" descr="GettyImages-508514997.jpg.jpeg"/>
          <p:cNvPicPr>
            <a:picLocks noChangeAspect="1"/>
          </p:cNvPicPr>
          <p:nvPr/>
        </p:nvPicPr>
        <p:blipFill rotWithShape="1">
          <a:blip r:embed="rId3">
            <a:extLst>
              <a:ext uri="{28A0092B-C50C-407E-A947-70E740481C1C}">
                <a14:useLocalDpi xmlns:a14="http://schemas.microsoft.com/office/drawing/2010/main" val="0"/>
              </a:ext>
            </a:extLst>
          </a:blip>
          <a:srcRect l="48686" t="30640" r="38825" b="49774"/>
          <a:stretch/>
        </p:blipFill>
        <p:spPr>
          <a:xfrm>
            <a:off x="2301009" y="6398155"/>
            <a:ext cx="1030440" cy="109937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descr="GettyImages-508514997.jpg.jpeg"/>
          <p:cNvPicPr>
            <a:picLocks noChangeAspect="1"/>
          </p:cNvPicPr>
          <p:nvPr/>
        </p:nvPicPr>
        <p:blipFill rotWithShape="1">
          <a:blip r:embed="rId3">
            <a:extLst>
              <a:ext uri="{28A0092B-C50C-407E-A947-70E740481C1C}">
                <a14:useLocalDpi xmlns:a14="http://schemas.microsoft.com/office/drawing/2010/main" val="0"/>
              </a:ext>
            </a:extLst>
          </a:blip>
          <a:srcRect l="60090" t="30050" r="25134" b="47572"/>
          <a:stretch/>
        </p:blipFill>
        <p:spPr>
          <a:xfrm>
            <a:off x="3626802" y="6391461"/>
            <a:ext cx="1040256" cy="107188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6" name="Picture 15" descr="GettyImages-508514997.jpg.jpeg"/>
          <p:cNvPicPr>
            <a:picLocks noChangeAspect="1"/>
          </p:cNvPicPr>
          <p:nvPr/>
        </p:nvPicPr>
        <p:blipFill rotWithShape="1">
          <a:blip r:embed="rId3">
            <a:extLst>
              <a:ext uri="{28A0092B-C50C-407E-A947-70E740481C1C}">
                <a14:useLocalDpi xmlns:a14="http://schemas.microsoft.com/office/drawing/2010/main" val="0"/>
              </a:ext>
            </a:extLst>
          </a:blip>
          <a:srcRect l="23676" t="35120" r="56029" b="35615"/>
          <a:stretch/>
        </p:blipFill>
        <p:spPr>
          <a:xfrm>
            <a:off x="884310" y="6395885"/>
            <a:ext cx="1115467" cy="109424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4" name="Title 3">
            <a:extLst>
              <a:ext uri="{FF2B5EF4-FFF2-40B4-BE49-F238E27FC236}">
                <a16:creationId xmlns:a16="http://schemas.microsoft.com/office/drawing/2014/main" id="{9D0E1CFD-530C-6A43-BC4C-A2966B4334FE}"/>
              </a:ext>
            </a:extLst>
          </p:cNvPr>
          <p:cNvSpPr>
            <a:spLocks noGrp="1"/>
          </p:cNvSpPr>
          <p:nvPr>
            <p:ph type="title"/>
          </p:nvPr>
        </p:nvSpPr>
        <p:spPr/>
        <p:txBody>
          <a:bodyPr/>
          <a:lstStyle/>
          <a:p>
            <a:r>
              <a:rPr lang="en-US" dirty="0"/>
              <a:t>Amazon </a:t>
            </a:r>
            <a:r>
              <a:rPr lang="en-US" dirty="0" err="1"/>
              <a:t>Rekognition</a:t>
            </a:r>
            <a:br>
              <a:rPr lang="en-US" dirty="0"/>
            </a:br>
            <a:br>
              <a:rPr lang="en-US" dirty="0"/>
            </a:br>
            <a:endParaRPr lang="en-US" dirty="0"/>
          </a:p>
        </p:txBody>
      </p:sp>
      <p:sp>
        <p:nvSpPr>
          <p:cNvPr id="8" name="Text Placeholder 7">
            <a:extLst>
              <a:ext uri="{FF2B5EF4-FFF2-40B4-BE49-F238E27FC236}">
                <a16:creationId xmlns:a16="http://schemas.microsoft.com/office/drawing/2014/main" id="{32041191-DE0B-234B-BAD8-2661D3097D3F}"/>
              </a:ext>
            </a:extLst>
          </p:cNvPr>
          <p:cNvSpPr>
            <a:spLocks noGrp="1"/>
          </p:cNvSpPr>
          <p:nvPr>
            <p:ph type="body" sz="quarter" idx="11"/>
          </p:nvPr>
        </p:nvSpPr>
        <p:spPr/>
        <p:txBody>
          <a:bodyPr/>
          <a:lstStyle/>
          <a:p>
            <a:r>
              <a:rPr lang="en-US" dirty="0"/>
              <a:t>Facial analysis</a:t>
            </a:r>
          </a:p>
        </p:txBody>
      </p:sp>
    </p:spTree>
    <p:extLst>
      <p:ext uri="{BB962C8B-B14F-4D97-AF65-F5344CB8AC3E}">
        <p14:creationId xmlns:p14="http://schemas.microsoft.com/office/powerpoint/2010/main" val="1854984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par>
                          <p:cTn id="7" fill="hold">
                            <p:stCondLst>
                              <p:cond delay="0"/>
                            </p:stCondLst>
                            <p:childTnLst>
                              <p:par>
                                <p:cTn id="8" presetID="22" presetClass="entr" presetSubtype="8" fill="hold" nodeType="after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left)">
                                      <p:cBhvr>
                                        <p:cTn id="10" dur="500"/>
                                        <p:tgtEl>
                                          <p:spTgt spid="6"/>
                                        </p:tgtEl>
                                      </p:cBhvr>
                                    </p:animEffect>
                                  </p:childTnLst>
                                </p:cTn>
                              </p:par>
                            </p:childTnLst>
                          </p:cTn>
                        </p:par>
                        <p:par>
                          <p:cTn id="11" fill="hold">
                            <p:stCondLst>
                              <p:cond delay="500"/>
                            </p:stCondLst>
                            <p:childTnLst>
                              <p:par>
                                <p:cTn id="12" presetID="1" presetClass="entr" presetSubtype="0" fill="hold" nodeType="afterEffect">
                                  <p:stCondLst>
                                    <p:cond delay="0"/>
                                  </p:stCondLst>
                                  <p:childTnLst>
                                    <p:set>
                                      <p:cBhvr>
                                        <p:cTn id="13" dur="1" fill="hold">
                                          <p:stCondLst>
                                            <p:cond delay="0"/>
                                          </p:stCondLst>
                                        </p:cTn>
                                        <p:tgtEl>
                                          <p:spTgt spid="11"/>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16"/>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13"/>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15"/>
                                        </p:tgtEl>
                                        <p:attrNameLst>
                                          <p:attrName>style.visibility</p:attrName>
                                        </p:attrNameLst>
                                      </p:cBhvr>
                                      <p:to>
                                        <p:strVal val="visible"/>
                                      </p:to>
                                    </p:set>
                                  </p:childTnLst>
                                </p:cTn>
                              </p:par>
                            </p:childTnLst>
                          </p:cTn>
                        </p:par>
                        <p:par>
                          <p:cTn id="20" fill="hold">
                            <p:stCondLst>
                              <p:cond delay="500"/>
                            </p:stCondLst>
                            <p:childTnLst>
                              <p:par>
                                <p:cTn id="21" presetID="22" presetClass="entr" presetSubtype="8" fill="hold" grpId="0" nodeType="after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wipe(left)">
                                      <p:cBhvr>
                                        <p:cTn id="2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facial-analysis-05-01-new111-01.png">
            <a:extLst>
              <a:ext uri="{FF2B5EF4-FFF2-40B4-BE49-F238E27FC236}">
                <a16:creationId xmlns:a16="http://schemas.microsoft.com/office/drawing/2014/main" id="{42808459-7677-2E46-86AB-9BA44294A4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77813" y="1439739"/>
            <a:ext cx="11119426" cy="626394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nvGrpSpPr>
          <p:cNvPr id="5" name="Group 4"/>
          <p:cNvGrpSpPr/>
          <p:nvPr/>
        </p:nvGrpSpPr>
        <p:grpSpPr>
          <a:xfrm>
            <a:off x="505106" y="1793806"/>
            <a:ext cx="13864840" cy="5555808"/>
            <a:chOff x="301231" y="762006"/>
            <a:chExt cx="8665525" cy="3472380"/>
          </a:xfrm>
          <a:noFill/>
        </p:grpSpPr>
        <p:grpSp>
          <p:nvGrpSpPr>
            <p:cNvPr id="4" name="Group 3"/>
            <p:cNvGrpSpPr/>
            <p:nvPr/>
          </p:nvGrpSpPr>
          <p:grpSpPr>
            <a:xfrm>
              <a:off x="301231" y="762006"/>
              <a:ext cx="8665525" cy="1969455"/>
              <a:chOff x="301231" y="762006"/>
              <a:chExt cx="8665525" cy="1969455"/>
            </a:xfrm>
            <a:grpFill/>
          </p:grpSpPr>
          <p:sp>
            <p:nvSpPr>
              <p:cNvPr id="6" name="Title 1"/>
              <p:cNvSpPr txBox="1">
                <a:spLocks/>
              </p:cNvSpPr>
              <p:nvPr/>
            </p:nvSpPr>
            <p:spPr>
              <a:xfrm>
                <a:off x="301231" y="813076"/>
                <a:ext cx="2432482" cy="415460"/>
              </a:xfrm>
              <a:prstGeom prst="rect">
                <a:avLst/>
              </a:prstGeom>
              <a:solidFill>
                <a:srgbClr val="0070C0"/>
              </a:solidFill>
              <a:ln w="12700" cmpd="sng">
                <a:solidFill>
                  <a:schemeClr val="bg1"/>
                </a:solidFill>
              </a:ln>
              <a:effectLst>
                <a:outerShdw blurRad="50800" dist="38100" dir="2700000" algn="tl" rotWithShape="0">
                  <a:prstClr val="black">
                    <a:alpha val="40000"/>
                  </a:prstClr>
                </a:outerShdw>
              </a:effectLst>
            </p:spPr>
            <p:txBody>
              <a:bodyPr vert="horz" lIns="146298" tIns="73149" rIns="146298" bIns="73149" rtlCol="0" anchor="ctr">
                <a:normAutofit/>
              </a:bodyPr>
              <a:lstStyle>
                <a:lvl1pPr algn="ctr" defTabSz="457180" rtl="0" eaLnBrk="1" latinLnBrk="0" hangingPunct="1">
                  <a:spcBef>
                    <a:spcPct val="0"/>
                  </a:spcBef>
                  <a:buNone/>
                  <a:defRPr sz="4400" kern="1200">
                    <a:solidFill>
                      <a:schemeClr val="tx1"/>
                    </a:solidFill>
                    <a:latin typeface="+mj-lt"/>
                    <a:ea typeface="+mj-ea"/>
                    <a:cs typeface="+mj-cs"/>
                  </a:defRPr>
                </a:lvl1pPr>
              </a:lstStyle>
              <a:p>
                <a:r>
                  <a:rPr lang="en-US" sz="2880" b="1" dirty="0">
                    <a:effectLst>
                      <a:outerShdw blurRad="38100" dist="38100" dir="2700000" algn="tl">
                        <a:srgbClr val="000000">
                          <a:alpha val="43137"/>
                        </a:srgbClr>
                      </a:outerShdw>
                    </a:effectLst>
                    <a:latin typeface="Amazon Ember" panose="020B0603020204020204" pitchFamily="34" charset="0"/>
                    <a:ea typeface="Amazon Ember" panose="020B0603020204020204" pitchFamily="34" charset="0"/>
                    <a:cs typeface="Amazon Ember" panose="020B0603020204020204" pitchFamily="34" charset="0"/>
                  </a:rPr>
                  <a:t>Demographic Data</a:t>
                </a:r>
              </a:p>
            </p:txBody>
          </p:sp>
          <p:sp>
            <p:nvSpPr>
              <p:cNvPr id="7" name="Title 1"/>
              <p:cNvSpPr txBox="1">
                <a:spLocks/>
              </p:cNvSpPr>
              <p:nvPr/>
            </p:nvSpPr>
            <p:spPr>
              <a:xfrm>
                <a:off x="301231" y="2316001"/>
                <a:ext cx="2432482" cy="415460"/>
              </a:xfrm>
              <a:prstGeom prst="rect">
                <a:avLst/>
              </a:prstGeom>
              <a:solidFill>
                <a:srgbClr val="0070C0"/>
              </a:solidFill>
              <a:ln w="12700" cmpd="sng">
                <a:solidFill>
                  <a:schemeClr val="bg1"/>
                </a:solidFill>
              </a:ln>
              <a:effectLst>
                <a:outerShdw blurRad="50800" dist="38100" dir="2700000" algn="tl" rotWithShape="0">
                  <a:prstClr val="black">
                    <a:alpha val="40000"/>
                  </a:prstClr>
                </a:outerShdw>
              </a:effectLst>
            </p:spPr>
            <p:txBody>
              <a:bodyPr vert="horz" lIns="146298" tIns="73149" rIns="146298" bIns="73149" rtlCol="0" anchor="ctr">
                <a:normAutofit/>
              </a:bodyPr>
              <a:lstStyle>
                <a:lvl1pPr algn="ctr" defTabSz="457180" rtl="0" eaLnBrk="1" latinLnBrk="0" hangingPunct="1">
                  <a:spcBef>
                    <a:spcPct val="0"/>
                  </a:spcBef>
                  <a:buNone/>
                  <a:defRPr sz="4400" kern="1200">
                    <a:solidFill>
                      <a:schemeClr val="tx1"/>
                    </a:solidFill>
                    <a:latin typeface="+mj-lt"/>
                    <a:ea typeface="+mj-ea"/>
                    <a:cs typeface="+mj-cs"/>
                  </a:defRPr>
                </a:lvl1pPr>
              </a:lstStyle>
              <a:p>
                <a:r>
                  <a:rPr lang="en-US" sz="2880" b="1" dirty="0">
                    <a:effectLst>
                      <a:outerShdw blurRad="38100" dist="38100" dir="2700000" algn="tl">
                        <a:srgbClr val="000000">
                          <a:alpha val="43137"/>
                        </a:srgbClr>
                      </a:outerShdw>
                    </a:effectLst>
                    <a:latin typeface="Amazon Ember" panose="020B0603020204020204" pitchFamily="34" charset="0"/>
                    <a:ea typeface="Amazon Ember" panose="020B0603020204020204" pitchFamily="34" charset="0"/>
                    <a:cs typeface="Amazon Ember" panose="020B0603020204020204" pitchFamily="34" charset="0"/>
                  </a:rPr>
                  <a:t>Facial Landmarks</a:t>
                </a:r>
              </a:p>
            </p:txBody>
          </p:sp>
          <p:sp>
            <p:nvSpPr>
              <p:cNvPr id="11" name="Title 1"/>
              <p:cNvSpPr txBox="1">
                <a:spLocks/>
              </p:cNvSpPr>
              <p:nvPr/>
            </p:nvSpPr>
            <p:spPr>
              <a:xfrm>
                <a:off x="6305697" y="762006"/>
                <a:ext cx="2661059" cy="415460"/>
              </a:xfrm>
              <a:prstGeom prst="rect">
                <a:avLst/>
              </a:prstGeom>
              <a:solidFill>
                <a:srgbClr val="0070C0"/>
              </a:solidFill>
              <a:ln w="12700" cmpd="sng">
                <a:solidFill>
                  <a:schemeClr val="bg1"/>
                </a:solidFill>
              </a:ln>
              <a:effectLst>
                <a:outerShdw blurRad="50800" dist="38100" dir="2700000" algn="tl" rotWithShape="0">
                  <a:prstClr val="black">
                    <a:alpha val="40000"/>
                  </a:prstClr>
                </a:outerShdw>
              </a:effectLst>
            </p:spPr>
            <p:txBody>
              <a:bodyPr vert="horz" lIns="146298" tIns="73149" rIns="146298" bIns="73149" rtlCol="0" anchor="ctr">
                <a:normAutofit/>
              </a:bodyPr>
              <a:lstStyle>
                <a:lvl1pPr algn="ctr" defTabSz="457180" rtl="0" eaLnBrk="1" latinLnBrk="0" hangingPunct="1">
                  <a:spcBef>
                    <a:spcPct val="0"/>
                  </a:spcBef>
                  <a:buNone/>
                  <a:defRPr sz="4400" kern="1200">
                    <a:solidFill>
                      <a:schemeClr val="tx1"/>
                    </a:solidFill>
                    <a:latin typeface="+mj-lt"/>
                    <a:ea typeface="+mj-ea"/>
                    <a:cs typeface="+mj-cs"/>
                  </a:defRPr>
                </a:lvl1pPr>
              </a:lstStyle>
              <a:p>
                <a:r>
                  <a:rPr lang="en-US" sz="2880" b="1" dirty="0">
                    <a:effectLst>
                      <a:outerShdw blurRad="38100" dist="38100" dir="2700000" algn="tl">
                        <a:srgbClr val="000000">
                          <a:alpha val="43137"/>
                        </a:srgbClr>
                      </a:outerShdw>
                    </a:effectLst>
                    <a:latin typeface="Amazon Ember" panose="020B0603020204020204" pitchFamily="34" charset="0"/>
                    <a:ea typeface="Amazon Ember" panose="020B0603020204020204" pitchFamily="34" charset="0"/>
                    <a:cs typeface="Amazon Ember" panose="020B0603020204020204" pitchFamily="34" charset="0"/>
                  </a:rPr>
                  <a:t>Sentiment Expressed</a:t>
                </a:r>
              </a:p>
            </p:txBody>
          </p:sp>
        </p:grpSp>
        <p:sp>
          <p:nvSpPr>
            <p:cNvPr id="12" name="Title 1"/>
            <p:cNvSpPr txBox="1">
              <a:spLocks/>
            </p:cNvSpPr>
            <p:nvPr/>
          </p:nvSpPr>
          <p:spPr>
            <a:xfrm>
              <a:off x="301231" y="3818926"/>
              <a:ext cx="2432482" cy="415460"/>
            </a:xfrm>
            <a:prstGeom prst="rect">
              <a:avLst/>
            </a:prstGeom>
            <a:solidFill>
              <a:srgbClr val="0070C0"/>
            </a:solidFill>
            <a:ln w="12700" cmpd="sng">
              <a:solidFill>
                <a:schemeClr val="bg1"/>
              </a:solidFill>
            </a:ln>
            <a:effectLst>
              <a:outerShdw blurRad="50800" dist="38100" dir="2700000" algn="tl" rotWithShape="0">
                <a:prstClr val="black">
                  <a:alpha val="40000"/>
                </a:prstClr>
              </a:outerShdw>
            </a:effectLst>
          </p:spPr>
          <p:txBody>
            <a:bodyPr vert="horz" lIns="146298" tIns="73149" rIns="146298" bIns="73149" rtlCol="0" anchor="ctr">
              <a:normAutofit/>
            </a:bodyPr>
            <a:lstStyle>
              <a:lvl1pPr algn="ctr" defTabSz="457180" rtl="0" eaLnBrk="1" latinLnBrk="0" hangingPunct="1">
                <a:spcBef>
                  <a:spcPct val="0"/>
                </a:spcBef>
                <a:buNone/>
                <a:defRPr sz="4400" kern="1200">
                  <a:solidFill>
                    <a:schemeClr val="tx1"/>
                  </a:solidFill>
                  <a:latin typeface="+mj-lt"/>
                  <a:ea typeface="+mj-ea"/>
                  <a:cs typeface="+mj-cs"/>
                </a:defRPr>
              </a:lvl1pPr>
            </a:lstStyle>
            <a:p>
              <a:r>
                <a:rPr lang="en-US" sz="2880" b="1">
                  <a:effectLst>
                    <a:outerShdw blurRad="38100" dist="38100" dir="2700000" algn="tl">
                      <a:srgbClr val="000000">
                        <a:alpha val="43137"/>
                      </a:srgbClr>
                    </a:outerShdw>
                  </a:effectLst>
                  <a:latin typeface="Amazon Ember" panose="020B0603020204020204" pitchFamily="34" charset="0"/>
                  <a:ea typeface="Amazon Ember" panose="020B0603020204020204" pitchFamily="34" charset="0"/>
                  <a:cs typeface="Amazon Ember" panose="020B0603020204020204" pitchFamily="34" charset="0"/>
                </a:rPr>
                <a:t>Image Quality</a:t>
              </a:r>
            </a:p>
          </p:txBody>
        </p:sp>
      </p:grpSp>
      <p:sp>
        <p:nvSpPr>
          <p:cNvPr id="14" name="Title 1"/>
          <p:cNvSpPr txBox="1">
            <a:spLocks/>
          </p:cNvSpPr>
          <p:nvPr/>
        </p:nvSpPr>
        <p:spPr>
          <a:xfrm>
            <a:off x="10099940" y="6104478"/>
            <a:ext cx="4257694" cy="664736"/>
          </a:xfrm>
          <a:prstGeom prst="rect">
            <a:avLst/>
          </a:prstGeom>
          <a:solidFill>
            <a:srgbClr val="0070C0"/>
          </a:solidFill>
          <a:ln w="12700" cmpd="sng">
            <a:solidFill>
              <a:schemeClr val="bg1"/>
            </a:solidFill>
          </a:ln>
          <a:effectLst>
            <a:outerShdw blurRad="50800" dist="38100" dir="2700000" algn="tl" rotWithShape="0">
              <a:prstClr val="black">
                <a:alpha val="40000"/>
              </a:prstClr>
            </a:outerShdw>
          </a:effectLst>
        </p:spPr>
        <p:txBody>
          <a:bodyPr vert="horz" lIns="146298" tIns="73149" rIns="146298" bIns="73149" rtlCol="0" anchor="ctr">
            <a:normAutofit/>
          </a:bodyPr>
          <a:lstStyle>
            <a:lvl1pPr algn="ctr" defTabSz="457180" rtl="0" eaLnBrk="1" latinLnBrk="0" hangingPunct="1">
              <a:spcBef>
                <a:spcPct val="0"/>
              </a:spcBef>
              <a:buNone/>
              <a:defRPr sz="4400" kern="1200">
                <a:solidFill>
                  <a:schemeClr val="tx1"/>
                </a:solidFill>
                <a:latin typeface="+mj-lt"/>
                <a:ea typeface="+mj-ea"/>
                <a:cs typeface="+mj-cs"/>
              </a:defRPr>
            </a:lvl1pPr>
          </a:lstStyle>
          <a:p>
            <a:r>
              <a:rPr lang="en-US" sz="2880" b="1" dirty="0">
                <a:effectLst>
                  <a:outerShdw blurRad="38100" dist="38100" dir="2700000" algn="tl">
                    <a:srgbClr val="000000">
                      <a:alpha val="43137"/>
                    </a:srgbClr>
                  </a:outerShdw>
                </a:effectLst>
                <a:latin typeface="Amazon Ember" panose="020B0603020204020204" pitchFamily="34" charset="0"/>
                <a:ea typeface="Amazon Ember" panose="020B0603020204020204" pitchFamily="34" charset="0"/>
                <a:cs typeface="Amazon Ember" panose="020B0603020204020204" pitchFamily="34" charset="0"/>
              </a:rPr>
              <a:t>General Attributes</a:t>
            </a:r>
          </a:p>
        </p:txBody>
      </p:sp>
      <p:sp>
        <p:nvSpPr>
          <p:cNvPr id="3" name="Title 2">
            <a:extLst>
              <a:ext uri="{FF2B5EF4-FFF2-40B4-BE49-F238E27FC236}">
                <a16:creationId xmlns:a16="http://schemas.microsoft.com/office/drawing/2014/main" id="{A4F6C22C-CE4F-1347-BEA6-71668856B63F}"/>
              </a:ext>
            </a:extLst>
          </p:cNvPr>
          <p:cNvSpPr>
            <a:spLocks noGrp="1"/>
          </p:cNvSpPr>
          <p:nvPr>
            <p:ph type="title"/>
          </p:nvPr>
        </p:nvSpPr>
        <p:spPr/>
        <p:txBody>
          <a:bodyPr/>
          <a:lstStyle/>
          <a:p>
            <a:r>
              <a:rPr lang="en-US" dirty="0"/>
              <a:t>Amazon </a:t>
            </a:r>
            <a:r>
              <a:rPr lang="en-US" dirty="0" err="1"/>
              <a:t>Rekognition</a:t>
            </a:r>
            <a:endParaRPr lang="en-US" dirty="0"/>
          </a:p>
        </p:txBody>
      </p:sp>
      <p:sp>
        <p:nvSpPr>
          <p:cNvPr id="9" name="Text Placeholder 8">
            <a:extLst>
              <a:ext uri="{FF2B5EF4-FFF2-40B4-BE49-F238E27FC236}">
                <a16:creationId xmlns:a16="http://schemas.microsoft.com/office/drawing/2014/main" id="{C9241A6D-A1EF-7F42-A0E8-1CC0F312E6D0}"/>
              </a:ext>
            </a:extLst>
          </p:cNvPr>
          <p:cNvSpPr>
            <a:spLocks noGrp="1"/>
          </p:cNvSpPr>
          <p:nvPr>
            <p:ph type="body" sz="quarter" idx="11"/>
          </p:nvPr>
        </p:nvSpPr>
        <p:spPr/>
        <p:txBody>
          <a:bodyPr/>
          <a:lstStyle/>
          <a:p>
            <a:r>
              <a:rPr lang="en-US" dirty="0"/>
              <a:t>Facial analysis</a:t>
            </a:r>
          </a:p>
        </p:txBody>
      </p:sp>
    </p:spTree>
    <p:extLst>
      <p:ext uri="{BB962C8B-B14F-4D97-AF65-F5344CB8AC3E}">
        <p14:creationId xmlns:p14="http://schemas.microsoft.com/office/powerpoint/2010/main" val="39584530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 name="Picture 57"/>
          <p:cNvPicPr>
            <a:picLocks noChangeAspect="1"/>
          </p:cNvPicPr>
          <p:nvPr/>
        </p:nvPicPr>
        <p:blipFill rotWithShape="1">
          <a:blip r:embed="rId3">
            <a:extLst>
              <a:ext uri="{28A0092B-C50C-407E-A947-70E740481C1C}">
                <a14:useLocalDpi xmlns:a14="http://schemas.microsoft.com/office/drawing/2010/main" val="0"/>
              </a:ext>
            </a:extLst>
          </a:blip>
          <a:srcRect t="10541" r="42414" b="3499"/>
          <a:stretch/>
        </p:blipFill>
        <p:spPr>
          <a:xfrm>
            <a:off x="921415" y="1938528"/>
            <a:ext cx="6321883" cy="6291072"/>
          </a:xfrm>
          <a:prstGeom prst="rect">
            <a:avLst/>
          </a:prstGeom>
        </p:spPr>
      </p:pic>
      <p:pic>
        <p:nvPicPr>
          <p:cNvPr id="72" name="Picture 71"/>
          <p:cNvPicPr>
            <a:picLocks noChangeAspect="1"/>
          </p:cNvPicPr>
          <p:nvPr/>
        </p:nvPicPr>
        <p:blipFill rotWithShape="1">
          <a:blip r:embed="rId4">
            <a:extLst>
              <a:ext uri="{28A0092B-C50C-407E-A947-70E740481C1C}">
                <a14:useLocalDpi xmlns:a14="http://schemas.microsoft.com/office/drawing/2010/main" val="0"/>
              </a:ext>
            </a:extLst>
          </a:blip>
          <a:srcRect l="34624" r="3023"/>
          <a:stretch/>
        </p:blipFill>
        <p:spPr>
          <a:xfrm>
            <a:off x="8296543" y="1938528"/>
            <a:ext cx="5303144" cy="6291072"/>
          </a:xfrm>
          <a:prstGeom prst="rect">
            <a:avLst/>
          </a:prstGeom>
        </p:spPr>
      </p:pic>
      <p:sp>
        <p:nvSpPr>
          <p:cNvPr id="87" name="Rounded Rectangle 86"/>
          <p:cNvSpPr/>
          <p:nvPr/>
        </p:nvSpPr>
        <p:spPr>
          <a:xfrm rot="20976072">
            <a:off x="2515426" y="3655547"/>
            <a:ext cx="1463040" cy="1463040"/>
          </a:xfrm>
          <a:prstGeom prst="roundRect">
            <a:avLst>
              <a:gd name="adj" fmla="val 8200"/>
            </a:avLst>
          </a:prstGeom>
          <a:noFill/>
          <a:ln w="12700">
            <a:solidFill>
              <a:schemeClr val="tx1"/>
            </a:solidFill>
          </a:ln>
          <a:effectLst>
            <a:glow rad="63500">
              <a:schemeClr val="bg1">
                <a:alpha val="40000"/>
              </a:schemeClr>
            </a:glo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389">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92" name="Rounded Rectangle 91"/>
          <p:cNvSpPr/>
          <p:nvPr/>
        </p:nvSpPr>
        <p:spPr>
          <a:xfrm rot="20446598">
            <a:off x="4151613" y="3109677"/>
            <a:ext cx="1448410" cy="1437026"/>
          </a:xfrm>
          <a:prstGeom prst="roundRect">
            <a:avLst>
              <a:gd name="adj" fmla="val 8200"/>
            </a:avLst>
          </a:prstGeom>
          <a:noFill/>
          <a:ln w="12700">
            <a:solidFill>
              <a:schemeClr val="tx1"/>
            </a:solidFill>
          </a:ln>
          <a:effectLst>
            <a:glow rad="63500">
              <a:schemeClr val="bg1">
                <a:alpha val="40000"/>
              </a:schemeClr>
            </a:glo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389">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11" name="Group 10"/>
          <p:cNvGrpSpPr/>
          <p:nvPr/>
        </p:nvGrpSpPr>
        <p:grpSpPr>
          <a:xfrm>
            <a:off x="1110423" y="6413754"/>
            <a:ext cx="5955218" cy="1598392"/>
            <a:chOff x="442980" y="3919979"/>
            <a:chExt cx="4046878" cy="998995"/>
          </a:xfrm>
          <a:effectLst/>
        </p:grpSpPr>
        <p:sp>
          <p:nvSpPr>
            <p:cNvPr id="88" name="Title 1"/>
            <p:cNvSpPr txBox="1">
              <a:spLocks/>
            </p:cNvSpPr>
            <p:nvPr/>
          </p:nvSpPr>
          <p:spPr>
            <a:xfrm>
              <a:off x="442982" y="3919979"/>
              <a:ext cx="1986785" cy="308003"/>
            </a:xfrm>
            <a:prstGeom prst="rect">
              <a:avLst/>
            </a:prstGeom>
            <a:solidFill>
              <a:schemeClr val="tx1">
                <a:alpha val="66000"/>
              </a:schemeClr>
            </a:solidFill>
            <a:ln>
              <a:noFill/>
            </a:ln>
            <a:effectLst>
              <a:outerShdw blurRad="50800" dist="38100" dir="2700000" algn="tl" rotWithShape="0">
                <a:prstClr val="black">
                  <a:alpha val="40000"/>
                </a:prstClr>
              </a:outerShdw>
            </a:effectLst>
          </p:spPr>
          <p:txBody>
            <a:bodyPr vert="horz" lIns="146298" tIns="73149" rIns="146298" bIns="73149" rtlCol="0" anchor="ctr">
              <a:noAutofit/>
            </a:bodyPr>
            <a:lstStyle>
              <a:lvl1pPr algn="ctr" defTabSz="457180" rtl="0" eaLnBrk="1" latinLnBrk="0" hangingPunct="1">
                <a:spcBef>
                  <a:spcPct val="0"/>
                </a:spcBef>
                <a:buNone/>
                <a:defRPr sz="4400" kern="1200">
                  <a:solidFill>
                    <a:schemeClr val="tx1"/>
                  </a:solidFill>
                  <a:latin typeface="+mj-lt"/>
                  <a:ea typeface="+mj-ea"/>
                  <a:cs typeface="+mj-cs"/>
                </a:defRPr>
              </a:lvl1pPr>
            </a:lstStyle>
            <a:p>
              <a:pPr>
                <a:lnSpc>
                  <a:spcPct val="120000"/>
                </a:lnSpc>
              </a:pPr>
              <a:r>
                <a:rPr lang="en-US" sz="2560">
                  <a:solidFill>
                    <a:srgbClr val="FFFFFF"/>
                  </a:solidFill>
                  <a:effectLst>
                    <a:outerShdw blurRad="38100" dist="38100" dir="2700000" algn="tl">
                      <a:srgbClr val="000000">
                        <a:alpha val="43137"/>
                      </a:srgbClr>
                    </a:outerShdw>
                  </a:effectLst>
                  <a:latin typeface="Amazon Ember" panose="020B0603020204020204" pitchFamily="34" charset="0"/>
                  <a:ea typeface="Amazon Ember" panose="020B0603020204020204" pitchFamily="34" charset="0"/>
                  <a:cs typeface="Amazon Ember" panose="020B0603020204020204" pitchFamily="34" charset="0"/>
                </a:rPr>
                <a:t>Female</a:t>
              </a:r>
            </a:p>
          </p:txBody>
        </p:sp>
        <p:sp>
          <p:nvSpPr>
            <p:cNvPr id="89" name="Title 1"/>
            <p:cNvSpPr txBox="1">
              <a:spLocks/>
            </p:cNvSpPr>
            <p:nvPr/>
          </p:nvSpPr>
          <p:spPr>
            <a:xfrm>
              <a:off x="442983" y="4270498"/>
              <a:ext cx="1986784" cy="308003"/>
            </a:xfrm>
            <a:prstGeom prst="rect">
              <a:avLst/>
            </a:prstGeom>
            <a:solidFill>
              <a:schemeClr val="tx1">
                <a:alpha val="66000"/>
              </a:schemeClr>
            </a:solidFill>
            <a:ln>
              <a:noFill/>
            </a:ln>
            <a:effectLst>
              <a:outerShdw blurRad="50800" dist="38100" dir="2700000" algn="tl" rotWithShape="0">
                <a:prstClr val="black">
                  <a:alpha val="40000"/>
                </a:prstClr>
              </a:outerShdw>
            </a:effectLst>
          </p:spPr>
          <p:txBody>
            <a:bodyPr vert="horz" lIns="146298" tIns="73149" rIns="146298" bIns="73149" rtlCol="0" anchor="ctr">
              <a:noAutofit/>
            </a:bodyPr>
            <a:lstStyle>
              <a:lvl1pPr algn="ctr" defTabSz="457180" rtl="0" eaLnBrk="1" latinLnBrk="0" hangingPunct="1">
                <a:spcBef>
                  <a:spcPct val="0"/>
                </a:spcBef>
                <a:buNone/>
                <a:defRPr sz="4400" kern="1200">
                  <a:solidFill>
                    <a:schemeClr val="tx1"/>
                  </a:solidFill>
                  <a:latin typeface="+mj-lt"/>
                  <a:ea typeface="+mj-ea"/>
                  <a:cs typeface="+mj-cs"/>
                </a:defRPr>
              </a:lvl1pPr>
            </a:lstStyle>
            <a:p>
              <a:pPr>
                <a:lnSpc>
                  <a:spcPct val="120000"/>
                </a:lnSpc>
              </a:pPr>
              <a:r>
                <a:rPr lang="en-US" sz="2560">
                  <a:solidFill>
                    <a:srgbClr val="FFFFFF"/>
                  </a:solidFill>
                  <a:effectLst>
                    <a:outerShdw blurRad="38100" dist="38100" dir="2700000" algn="tl">
                      <a:srgbClr val="000000">
                        <a:alpha val="43137"/>
                      </a:srgbClr>
                    </a:outerShdw>
                  </a:effectLst>
                  <a:latin typeface="Amazon Ember" panose="020B0603020204020204" pitchFamily="34" charset="0"/>
                  <a:ea typeface="Amazon Ember" panose="020B0603020204020204" pitchFamily="34" charset="0"/>
                  <a:cs typeface="Amazon Ember" panose="020B0603020204020204" pitchFamily="34" charset="0"/>
                </a:rPr>
                <a:t>Happy</a:t>
              </a:r>
            </a:p>
          </p:txBody>
        </p:sp>
        <p:sp>
          <p:nvSpPr>
            <p:cNvPr id="90" name="Title 1"/>
            <p:cNvSpPr txBox="1">
              <a:spLocks/>
            </p:cNvSpPr>
            <p:nvPr/>
          </p:nvSpPr>
          <p:spPr>
            <a:xfrm>
              <a:off x="442980" y="4621016"/>
              <a:ext cx="1986787" cy="297958"/>
            </a:xfrm>
            <a:prstGeom prst="rect">
              <a:avLst/>
            </a:prstGeom>
            <a:solidFill>
              <a:schemeClr val="tx1">
                <a:alpha val="66000"/>
              </a:schemeClr>
            </a:solidFill>
            <a:ln>
              <a:noFill/>
            </a:ln>
            <a:effectLst>
              <a:outerShdw blurRad="50800" dist="38100" dir="2700000" algn="tl" rotWithShape="0">
                <a:prstClr val="black">
                  <a:alpha val="40000"/>
                </a:prstClr>
              </a:outerShdw>
            </a:effectLst>
          </p:spPr>
          <p:txBody>
            <a:bodyPr vert="horz" lIns="146298" tIns="73149" rIns="146298" bIns="73149" rtlCol="0" anchor="ctr">
              <a:noAutofit/>
            </a:bodyPr>
            <a:lstStyle>
              <a:lvl1pPr algn="ctr" defTabSz="457180" rtl="0" eaLnBrk="1" latinLnBrk="0" hangingPunct="1">
                <a:spcBef>
                  <a:spcPct val="0"/>
                </a:spcBef>
                <a:buNone/>
                <a:defRPr sz="4400" kern="1200">
                  <a:solidFill>
                    <a:schemeClr val="tx1"/>
                  </a:solidFill>
                  <a:latin typeface="+mj-lt"/>
                  <a:ea typeface="+mj-ea"/>
                  <a:cs typeface="+mj-cs"/>
                </a:defRPr>
              </a:lvl1pPr>
            </a:lstStyle>
            <a:p>
              <a:r>
                <a:rPr lang="en-US" sz="2560">
                  <a:solidFill>
                    <a:srgbClr val="FFFFFF"/>
                  </a:solidFill>
                  <a:effectLst>
                    <a:outerShdw blurRad="38100" dist="38100" dir="2700000" algn="tl">
                      <a:srgbClr val="000000">
                        <a:alpha val="43137"/>
                      </a:srgbClr>
                    </a:outerShdw>
                  </a:effectLst>
                  <a:latin typeface="Amazon Ember" panose="020B0603020204020204" pitchFamily="34" charset="0"/>
                  <a:ea typeface="Amazon Ember" panose="020B0603020204020204" pitchFamily="34" charset="0"/>
                  <a:cs typeface="Amazon Ember" panose="020B0603020204020204" pitchFamily="34" charset="0"/>
                </a:rPr>
                <a:t>Smiling</a:t>
              </a:r>
            </a:p>
          </p:txBody>
        </p:sp>
        <p:grpSp>
          <p:nvGrpSpPr>
            <p:cNvPr id="93" name="Group 92"/>
            <p:cNvGrpSpPr/>
            <p:nvPr/>
          </p:nvGrpSpPr>
          <p:grpSpPr>
            <a:xfrm>
              <a:off x="2503071" y="3919979"/>
              <a:ext cx="1986787" cy="998995"/>
              <a:chOff x="3360416" y="4037822"/>
              <a:chExt cx="1986787" cy="998995"/>
            </a:xfrm>
            <a:solidFill>
              <a:srgbClr val="49A8F2"/>
            </a:solidFill>
          </p:grpSpPr>
          <p:sp>
            <p:nvSpPr>
              <p:cNvPr id="95" name="Title 1"/>
              <p:cNvSpPr txBox="1">
                <a:spLocks/>
              </p:cNvSpPr>
              <p:nvPr/>
            </p:nvSpPr>
            <p:spPr>
              <a:xfrm>
                <a:off x="3360418" y="4037822"/>
                <a:ext cx="1986785" cy="308003"/>
              </a:xfrm>
              <a:prstGeom prst="rect">
                <a:avLst/>
              </a:prstGeom>
              <a:solidFill>
                <a:schemeClr val="tx1">
                  <a:alpha val="66000"/>
                </a:schemeClr>
              </a:solidFill>
              <a:ln>
                <a:noFill/>
              </a:ln>
              <a:effectLst/>
            </p:spPr>
            <p:txBody>
              <a:bodyPr vert="horz" lIns="146298" tIns="73149" rIns="146298" bIns="73149" rtlCol="0" anchor="ctr">
                <a:noAutofit/>
              </a:bodyPr>
              <a:lstStyle>
                <a:lvl1pPr algn="ctr" defTabSz="457180" rtl="0" eaLnBrk="1" latinLnBrk="0" hangingPunct="1">
                  <a:spcBef>
                    <a:spcPct val="0"/>
                  </a:spcBef>
                  <a:buNone/>
                  <a:defRPr sz="4400" kern="1200">
                    <a:solidFill>
                      <a:schemeClr val="tx1"/>
                    </a:solidFill>
                    <a:latin typeface="+mj-lt"/>
                    <a:ea typeface="+mj-ea"/>
                    <a:cs typeface="+mj-cs"/>
                  </a:defRPr>
                </a:lvl1pPr>
              </a:lstStyle>
              <a:p>
                <a:pPr>
                  <a:lnSpc>
                    <a:spcPct val="120000"/>
                  </a:lnSpc>
                </a:pPr>
                <a:r>
                  <a:rPr lang="en-US" sz="2560">
                    <a:solidFill>
                      <a:srgbClr val="FFFFFF"/>
                    </a:solidFill>
                    <a:effectLst>
                      <a:outerShdw blurRad="38100" dist="38100" dir="2700000" algn="tl">
                        <a:srgbClr val="000000">
                          <a:alpha val="43137"/>
                        </a:srgbClr>
                      </a:outerShdw>
                    </a:effectLst>
                    <a:latin typeface="Amazon Ember" panose="020B0603020204020204" pitchFamily="34" charset="0"/>
                    <a:ea typeface="Amazon Ember" panose="020B0603020204020204" pitchFamily="34" charset="0"/>
                    <a:cs typeface="Amazon Ember" panose="020B0603020204020204" pitchFamily="34" charset="0"/>
                  </a:rPr>
                  <a:t>Male</a:t>
                </a:r>
              </a:p>
            </p:txBody>
          </p:sp>
          <p:sp>
            <p:nvSpPr>
              <p:cNvPr id="96" name="Title 1"/>
              <p:cNvSpPr txBox="1">
                <a:spLocks/>
              </p:cNvSpPr>
              <p:nvPr/>
            </p:nvSpPr>
            <p:spPr>
              <a:xfrm>
                <a:off x="3360416" y="4738859"/>
                <a:ext cx="1986787" cy="297958"/>
              </a:xfrm>
              <a:prstGeom prst="rect">
                <a:avLst/>
              </a:prstGeom>
              <a:solidFill>
                <a:schemeClr val="tx1">
                  <a:alpha val="66000"/>
                </a:schemeClr>
              </a:solidFill>
              <a:ln>
                <a:noFill/>
              </a:ln>
              <a:effectLst>
                <a:outerShdw blurRad="50800" dist="38100" dir="2700000" algn="tl" rotWithShape="0">
                  <a:prstClr val="black">
                    <a:alpha val="40000"/>
                  </a:prstClr>
                </a:outerShdw>
              </a:effectLst>
            </p:spPr>
            <p:txBody>
              <a:bodyPr vert="horz" lIns="146298" tIns="73149" rIns="146298" bIns="73149" rtlCol="0" anchor="ctr">
                <a:noAutofit/>
              </a:bodyPr>
              <a:lstStyle>
                <a:lvl1pPr algn="ctr" defTabSz="457180" rtl="0" eaLnBrk="1" latinLnBrk="0" hangingPunct="1">
                  <a:spcBef>
                    <a:spcPct val="0"/>
                  </a:spcBef>
                  <a:buNone/>
                  <a:defRPr sz="4400" kern="1200">
                    <a:solidFill>
                      <a:schemeClr val="tx1"/>
                    </a:solidFill>
                    <a:latin typeface="+mj-lt"/>
                    <a:ea typeface="+mj-ea"/>
                    <a:cs typeface="+mj-cs"/>
                  </a:defRPr>
                </a:lvl1pPr>
              </a:lstStyle>
              <a:p>
                <a:r>
                  <a:rPr lang="en-US" sz="2560">
                    <a:solidFill>
                      <a:srgbClr val="FFFFFF"/>
                    </a:solidFill>
                    <a:effectLst>
                      <a:outerShdw blurRad="38100" dist="38100" dir="2700000" algn="tl">
                        <a:srgbClr val="000000">
                          <a:alpha val="43137"/>
                        </a:srgbClr>
                      </a:outerShdw>
                    </a:effectLst>
                    <a:latin typeface="Amazon Ember" panose="020B0603020204020204" pitchFamily="34" charset="0"/>
                    <a:ea typeface="Amazon Ember" panose="020B0603020204020204" pitchFamily="34" charset="0"/>
                    <a:cs typeface="Amazon Ember" panose="020B0603020204020204" pitchFamily="34" charset="0"/>
                  </a:rPr>
                  <a:t>No Facial Hair</a:t>
                </a:r>
              </a:p>
            </p:txBody>
          </p:sp>
        </p:grpSp>
        <p:sp>
          <p:nvSpPr>
            <p:cNvPr id="94" name="Title 1"/>
            <p:cNvSpPr txBox="1">
              <a:spLocks/>
            </p:cNvSpPr>
            <p:nvPr/>
          </p:nvSpPr>
          <p:spPr>
            <a:xfrm>
              <a:off x="2503071" y="4271566"/>
              <a:ext cx="1986784" cy="308003"/>
            </a:xfrm>
            <a:prstGeom prst="rect">
              <a:avLst/>
            </a:prstGeom>
            <a:solidFill>
              <a:schemeClr val="tx1">
                <a:alpha val="66000"/>
              </a:schemeClr>
            </a:solidFill>
            <a:ln>
              <a:noFill/>
            </a:ln>
            <a:effectLst>
              <a:outerShdw blurRad="50800" dist="38100" dir="2700000" algn="tl" rotWithShape="0">
                <a:prstClr val="black">
                  <a:alpha val="40000"/>
                </a:prstClr>
              </a:outerShdw>
            </a:effectLst>
          </p:spPr>
          <p:txBody>
            <a:bodyPr vert="horz" lIns="146298" tIns="73149" rIns="146298" bIns="73149" rtlCol="0" anchor="ctr">
              <a:noAutofit/>
            </a:bodyPr>
            <a:lstStyle>
              <a:lvl1pPr algn="ctr" defTabSz="457180" rtl="0" eaLnBrk="1" latinLnBrk="0" hangingPunct="1">
                <a:spcBef>
                  <a:spcPct val="0"/>
                </a:spcBef>
                <a:buNone/>
                <a:defRPr sz="4400" kern="1200">
                  <a:solidFill>
                    <a:schemeClr val="tx1"/>
                  </a:solidFill>
                  <a:latin typeface="+mj-lt"/>
                  <a:ea typeface="+mj-ea"/>
                  <a:cs typeface="+mj-cs"/>
                </a:defRPr>
              </a:lvl1pPr>
            </a:lstStyle>
            <a:p>
              <a:pPr>
                <a:lnSpc>
                  <a:spcPct val="120000"/>
                </a:lnSpc>
              </a:pPr>
              <a:r>
                <a:rPr lang="en-US" sz="2560">
                  <a:solidFill>
                    <a:srgbClr val="FFFFFF"/>
                  </a:solidFill>
                  <a:effectLst>
                    <a:outerShdw blurRad="38100" dist="38100" dir="2700000" algn="tl">
                      <a:srgbClr val="000000">
                        <a:alpha val="43137"/>
                      </a:srgbClr>
                    </a:outerShdw>
                  </a:effectLst>
                  <a:latin typeface="Amazon Ember" panose="020B0603020204020204" pitchFamily="34" charset="0"/>
                  <a:ea typeface="Amazon Ember" panose="020B0603020204020204" pitchFamily="34" charset="0"/>
                  <a:cs typeface="Amazon Ember" panose="020B0603020204020204" pitchFamily="34" charset="0"/>
                </a:rPr>
                <a:t>Happy</a:t>
              </a:r>
            </a:p>
          </p:txBody>
        </p:sp>
      </p:grpSp>
      <p:grpSp>
        <p:nvGrpSpPr>
          <p:cNvPr id="99" name="Group 98"/>
          <p:cNvGrpSpPr/>
          <p:nvPr/>
        </p:nvGrpSpPr>
        <p:grpSpPr>
          <a:xfrm>
            <a:off x="8532795" y="6413746"/>
            <a:ext cx="3178859" cy="1598392"/>
            <a:chOff x="4535443" y="4026772"/>
            <a:chExt cx="1986787" cy="998995"/>
          </a:xfrm>
          <a:solidFill>
            <a:srgbClr val="49A8F2"/>
          </a:solidFill>
          <a:effectLst/>
        </p:grpSpPr>
        <p:sp>
          <p:nvSpPr>
            <p:cNvPr id="100" name="Title 1"/>
            <p:cNvSpPr txBox="1">
              <a:spLocks/>
            </p:cNvSpPr>
            <p:nvPr/>
          </p:nvSpPr>
          <p:spPr>
            <a:xfrm>
              <a:off x="4535445" y="4026772"/>
              <a:ext cx="1986785" cy="308003"/>
            </a:xfrm>
            <a:prstGeom prst="rect">
              <a:avLst/>
            </a:prstGeom>
            <a:solidFill>
              <a:schemeClr val="tx1">
                <a:alpha val="66000"/>
              </a:schemeClr>
            </a:solidFill>
            <a:ln>
              <a:noFill/>
            </a:ln>
            <a:effectLst>
              <a:outerShdw blurRad="50800" dist="38100" dir="2700000" algn="tl" rotWithShape="0">
                <a:prstClr val="black">
                  <a:alpha val="40000"/>
                </a:prstClr>
              </a:outerShdw>
            </a:effectLst>
          </p:spPr>
          <p:txBody>
            <a:bodyPr vert="horz" lIns="146298" tIns="73149" rIns="146298" bIns="73149" rtlCol="0" anchor="ctr">
              <a:noAutofit/>
            </a:bodyPr>
            <a:lstStyle>
              <a:lvl1pPr algn="ctr" defTabSz="457180" rtl="0" eaLnBrk="1" latinLnBrk="0" hangingPunct="1">
                <a:spcBef>
                  <a:spcPct val="0"/>
                </a:spcBef>
                <a:buNone/>
                <a:defRPr sz="4400" kern="1200">
                  <a:solidFill>
                    <a:schemeClr val="tx1"/>
                  </a:solidFill>
                  <a:latin typeface="+mj-lt"/>
                  <a:ea typeface="+mj-ea"/>
                  <a:cs typeface="+mj-cs"/>
                </a:defRPr>
              </a:lvl1pPr>
            </a:lstStyle>
            <a:p>
              <a:pPr>
                <a:lnSpc>
                  <a:spcPct val="120000"/>
                </a:lnSpc>
              </a:pPr>
              <a:r>
                <a:rPr lang="en-US" sz="2560">
                  <a:solidFill>
                    <a:srgbClr val="FFFFFF"/>
                  </a:solidFill>
                  <a:effectLst>
                    <a:outerShdw blurRad="38100" dist="38100" dir="2700000" algn="tl">
                      <a:srgbClr val="000000">
                        <a:alpha val="43137"/>
                      </a:srgbClr>
                    </a:outerShdw>
                  </a:effectLst>
                  <a:latin typeface="Amazon Ember" panose="020B0603020204020204" pitchFamily="34" charset="0"/>
                  <a:ea typeface="Amazon Ember" panose="020B0603020204020204" pitchFamily="34" charset="0"/>
                  <a:cs typeface="Amazon Ember" panose="020B0603020204020204" pitchFamily="34" charset="0"/>
                </a:rPr>
                <a:t>Female</a:t>
              </a:r>
            </a:p>
          </p:txBody>
        </p:sp>
        <p:sp>
          <p:nvSpPr>
            <p:cNvPr id="101" name="Title 1"/>
            <p:cNvSpPr txBox="1">
              <a:spLocks/>
            </p:cNvSpPr>
            <p:nvPr/>
          </p:nvSpPr>
          <p:spPr>
            <a:xfrm>
              <a:off x="4535446" y="4377291"/>
              <a:ext cx="1986784" cy="308003"/>
            </a:xfrm>
            <a:prstGeom prst="rect">
              <a:avLst/>
            </a:prstGeom>
            <a:solidFill>
              <a:schemeClr val="tx1">
                <a:alpha val="66000"/>
              </a:schemeClr>
            </a:solidFill>
            <a:ln>
              <a:noFill/>
            </a:ln>
            <a:effectLst>
              <a:outerShdw blurRad="50800" dist="38100" dir="2700000" algn="tl" rotWithShape="0">
                <a:prstClr val="black">
                  <a:alpha val="40000"/>
                </a:prstClr>
              </a:outerShdw>
            </a:effectLst>
          </p:spPr>
          <p:txBody>
            <a:bodyPr vert="horz" lIns="146298" tIns="73149" rIns="146298" bIns="73149" rtlCol="0" anchor="ctr">
              <a:noAutofit/>
            </a:bodyPr>
            <a:lstStyle>
              <a:lvl1pPr algn="ctr" defTabSz="457180" rtl="0" eaLnBrk="1" latinLnBrk="0" hangingPunct="1">
                <a:spcBef>
                  <a:spcPct val="0"/>
                </a:spcBef>
                <a:buNone/>
                <a:defRPr sz="4400" kern="1200">
                  <a:solidFill>
                    <a:schemeClr val="tx1"/>
                  </a:solidFill>
                  <a:latin typeface="+mj-lt"/>
                  <a:ea typeface="+mj-ea"/>
                  <a:cs typeface="+mj-cs"/>
                </a:defRPr>
              </a:lvl1pPr>
            </a:lstStyle>
            <a:p>
              <a:pPr>
                <a:lnSpc>
                  <a:spcPct val="120000"/>
                </a:lnSpc>
              </a:pPr>
              <a:r>
                <a:rPr lang="en-US" sz="2560">
                  <a:solidFill>
                    <a:srgbClr val="FFFFFF"/>
                  </a:solidFill>
                  <a:effectLst>
                    <a:outerShdw blurRad="38100" dist="38100" dir="2700000" algn="tl">
                      <a:srgbClr val="000000">
                        <a:alpha val="43137"/>
                      </a:srgbClr>
                    </a:outerShdw>
                  </a:effectLst>
                  <a:latin typeface="Amazon Ember" panose="020B0603020204020204" pitchFamily="34" charset="0"/>
                  <a:ea typeface="Amazon Ember" panose="020B0603020204020204" pitchFamily="34" charset="0"/>
                  <a:cs typeface="Amazon Ember" panose="020B0603020204020204" pitchFamily="34" charset="0"/>
                </a:rPr>
                <a:t>Sad</a:t>
              </a:r>
            </a:p>
          </p:txBody>
        </p:sp>
        <p:sp>
          <p:nvSpPr>
            <p:cNvPr id="102" name="Title 1"/>
            <p:cNvSpPr txBox="1">
              <a:spLocks/>
            </p:cNvSpPr>
            <p:nvPr/>
          </p:nvSpPr>
          <p:spPr>
            <a:xfrm>
              <a:off x="4535443" y="4727809"/>
              <a:ext cx="1986787" cy="297958"/>
            </a:xfrm>
            <a:prstGeom prst="rect">
              <a:avLst/>
            </a:prstGeom>
            <a:solidFill>
              <a:schemeClr val="tx1">
                <a:alpha val="66000"/>
              </a:schemeClr>
            </a:solidFill>
            <a:ln>
              <a:noFill/>
            </a:ln>
            <a:effectLst>
              <a:outerShdw blurRad="50800" dist="38100" dir="2700000" algn="tl" rotWithShape="0">
                <a:prstClr val="black">
                  <a:alpha val="40000"/>
                </a:prstClr>
              </a:outerShdw>
            </a:effectLst>
          </p:spPr>
          <p:txBody>
            <a:bodyPr vert="horz" lIns="146298" tIns="73149" rIns="146298" bIns="73149" rtlCol="0" anchor="ctr">
              <a:noAutofit/>
            </a:bodyPr>
            <a:lstStyle>
              <a:lvl1pPr algn="ctr" defTabSz="457180" rtl="0" eaLnBrk="1" latinLnBrk="0" hangingPunct="1">
                <a:spcBef>
                  <a:spcPct val="0"/>
                </a:spcBef>
                <a:buNone/>
                <a:defRPr sz="4400" kern="1200">
                  <a:solidFill>
                    <a:schemeClr val="tx1"/>
                  </a:solidFill>
                  <a:latin typeface="+mj-lt"/>
                  <a:ea typeface="+mj-ea"/>
                  <a:cs typeface="+mj-cs"/>
                </a:defRPr>
              </a:lvl1pPr>
            </a:lstStyle>
            <a:p>
              <a:r>
                <a:rPr lang="en-US" sz="2560">
                  <a:solidFill>
                    <a:srgbClr val="FFFFFF"/>
                  </a:solidFill>
                  <a:effectLst>
                    <a:outerShdw blurRad="38100" dist="38100" dir="2700000" algn="tl">
                      <a:srgbClr val="000000">
                        <a:alpha val="43137"/>
                      </a:srgbClr>
                    </a:outerShdw>
                  </a:effectLst>
                  <a:latin typeface="Amazon Ember" panose="020B0603020204020204" pitchFamily="34" charset="0"/>
                  <a:ea typeface="Amazon Ember" panose="020B0603020204020204" pitchFamily="34" charset="0"/>
                  <a:cs typeface="Amazon Ember" panose="020B0603020204020204" pitchFamily="34" charset="0"/>
                </a:rPr>
                <a:t>No Eyeglasses</a:t>
              </a:r>
            </a:p>
          </p:txBody>
        </p:sp>
      </p:grpSp>
      <p:sp>
        <p:nvSpPr>
          <p:cNvPr id="103" name="Rounded Rectangle 102"/>
          <p:cNvSpPr>
            <a:spLocks/>
          </p:cNvSpPr>
          <p:nvPr/>
        </p:nvSpPr>
        <p:spPr>
          <a:xfrm rot="19448194">
            <a:off x="11108363" y="3467835"/>
            <a:ext cx="1024128" cy="1024128"/>
          </a:xfrm>
          <a:prstGeom prst="roundRect">
            <a:avLst>
              <a:gd name="adj" fmla="val 8200"/>
            </a:avLst>
          </a:prstGeom>
          <a:noFill/>
          <a:ln w="12700">
            <a:solidFill>
              <a:schemeClr val="tx1"/>
            </a:solidFill>
          </a:ln>
          <a:effectLst>
            <a:glow rad="63500">
              <a:schemeClr val="bg1">
                <a:alpha val="40000"/>
              </a:schemeClr>
            </a:glo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389">
              <a:latin typeface="Amazon Ember" panose="020B0603020204020204" pitchFamily="34" charset="0"/>
              <a:ea typeface="Amazon Ember" panose="020B0603020204020204" pitchFamily="34" charset="0"/>
              <a:cs typeface="Amazon Ember" panose="020B0603020204020204" pitchFamily="34" charset="0"/>
            </a:endParaRPr>
          </a:p>
        </p:txBody>
      </p:sp>
      <p:sp>
        <p:nvSpPr>
          <p:cNvPr id="2" name="Title 1">
            <a:extLst>
              <a:ext uri="{FF2B5EF4-FFF2-40B4-BE49-F238E27FC236}">
                <a16:creationId xmlns:a16="http://schemas.microsoft.com/office/drawing/2014/main" id="{5635F444-19C7-F948-B236-0C1DDE3A0EAF}"/>
              </a:ext>
            </a:extLst>
          </p:cNvPr>
          <p:cNvSpPr>
            <a:spLocks noGrp="1"/>
          </p:cNvSpPr>
          <p:nvPr>
            <p:ph type="title"/>
          </p:nvPr>
        </p:nvSpPr>
        <p:spPr/>
        <p:txBody>
          <a:bodyPr/>
          <a:lstStyle/>
          <a:p>
            <a:r>
              <a:rPr lang="en-US" dirty="0"/>
              <a:t>Amazon </a:t>
            </a:r>
            <a:r>
              <a:rPr lang="en-US" dirty="0" err="1"/>
              <a:t>Rekognition</a:t>
            </a:r>
            <a:br>
              <a:rPr lang="en-US" dirty="0"/>
            </a:br>
            <a:endParaRPr lang="en-US" dirty="0"/>
          </a:p>
        </p:txBody>
      </p:sp>
      <p:sp>
        <p:nvSpPr>
          <p:cNvPr id="4" name="Text Placeholder 3">
            <a:extLst>
              <a:ext uri="{FF2B5EF4-FFF2-40B4-BE49-F238E27FC236}">
                <a16:creationId xmlns:a16="http://schemas.microsoft.com/office/drawing/2014/main" id="{EA58021E-8E90-D841-8D22-5B3E43EB1845}"/>
              </a:ext>
            </a:extLst>
          </p:cNvPr>
          <p:cNvSpPr>
            <a:spLocks noGrp="1"/>
          </p:cNvSpPr>
          <p:nvPr>
            <p:ph type="body" sz="quarter" idx="11"/>
          </p:nvPr>
        </p:nvSpPr>
        <p:spPr/>
        <p:txBody>
          <a:bodyPr/>
          <a:lstStyle/>
          <a:p>
            <a:r>
              <a:rPr lang="en-US" dirty="0"/>
              <a:t>Use case: Facial analysis - sentiment</a:t>
            </a:r>
          </a:p>
        </p:txBody>
      </p:sp>
    </p:spTree>
    <p:extLst>
      <p:ext uri="{BB962C8B-B14F-4D97-AF65-F5344CB8AC3E}">
        <p14:creationId xmlns:p14="http://schemas.microsoft.com/office/powerpoint/2010/main" val="2021186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BD47FF-2ADD-0A43-92E1-677C19B81CC8}"/>
              </a:ext>
            </a:extLst>
          </p:cNvPr>
          <p:cNvSpPr>
            <a:spLocks noGrp="1"/>
          </p:cNvSpPr>
          <p:nvPr>
            <p:ph type="title"/>
          </p:nvPr>
        </p:nvSpPr>
        <p:spPr>
          <a:xfrm>
            <a:off x="729657" y="2960284"/>
            <a:ext cx="12910746" cy="1888807"/>
          </a:xfrm>
        </p:spPr>
        <p:txBody>
          <a:bodyPr/>
          <a:lstStyle/>
          <a:p>
            <a:pPr marL="0"/>
            <a:r>
              <a:rPr lang="en-US" dirty="0"/>
              <a:t>Amazon </a:t>
            </a:r>
            <a:r>
              <a:rPr lang="en-US" dirty="0" err="1"/>
              <a:t>Rekognition</a:t>
            </a:r>
            <a:br>
              <a:rPr lang="en-US" dirty="0"/>
            </a:br>
            <a:r>
              <a:rPr lang="en-US" dirty="0"/>
              <a:t>Example Use Case</a:t>
            </a:r>
          </a:p>
        </p:txBody>
      </p:sp>
      <p:sp>
        <p:nvSpPr>
          <p:cNvPr id="3" name="Text Placeholder 2">
            <a:extLst>
              <a:ext uri="{FF2B5EF4-FFF2-40B4-BE49-F238E27FC236}">
                <a16:creationId xmlns:a16="http://schemas.microsoft.com/office/drawing/2014/main" id="{2A52CC32-82B5-FA4E-A28B-378C617CB857}"/>
              </a:ext>
            </a:extLst>
          </p:cNvPr>
          <p:cNvSpPr>
            <a:spLocks noGrp="1"/>
          </p:cNvSpPr>
          <p:nvPr>
            <p:ph type="body" sz="quarter" idx="10"/>
          </p:nvPr>
        </p:nvSpPr>
        <p:spPr>
          <a:xfrm>
            <a:off x="525088" y="4701404"/>
            <a:ext cx="7001828" cy="1071062"/>
          </a:xfrm>
        </p:spPr>
        <p:txBody>
          <a:bodyPr/>
          <a:lstStyle/>
          <a:p>
            <a:pPr algn="l"/>
            <a:r>
              <a:rPr lang="en-US" b="0" dirty="0">
                <a:solidFill>
                  <a:srgbClr val="FF9900"/>
                </a:solidFill>
              </a:rPr>
              <a:t>Anonymous crowd sentiment and location detection – People Plotter</a:t>
            </a:r>
          </a:p>
        </p:txBody>
      </p:sp>
    </p:spTree>
    <p:extLst>
      <p:ext uri="{BB962C8B-B14F-4D97-AF65-F5344CB8AC3E}">
        <p14:creationId xmlns:p14="http://schemas.microsoft.com/office/powerpoint/2010/main" val="1879274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2EEF6E1D-277E-E24F-B2C1-09C356BBB5F0}"/>
              </a:ext>
            </a:extLst>
          </p:cNvPr>
          <p:cNvSpPr>
            <a:spLocks noGrp="1"/>
          </p:cNvSpPr>
          <p:nvPr>
            <p:ph type="title"/>
          </p:nvPr>
        </p:nvSpPr>
        <p:spPr>
          <a:xfrm>
            <a:off x="719681" y="222478"/>
            <a:ext cx="13688304" cy="748194"/>
          </a:xfrm>
        </p:spPr>
        <p:txBody>
          <a:bodyPr/>
          <a:lstStyle/>
          <a:p>
            <a:r>
              <a:rPr lang="en-US" dirty="0"/>
              <a:t>Last time on</a:t>
            </a:r>
          </a:p>
        </p:txBody>
      </p:sp>
      <p:sp>
        <p:nvSpPr>
          <p:cNvPr id="5" name="Text Placeholder 4">
            <a:extLst>
              <a:ext uri="{FF2B5EF4-FFF2-40B4-BE49-F238E27FC236}">
                <a16:creationId xmlns:a16="http://schemas.microsoft.com/office/drawing/2014/main" id="{99FF7F21-AE3C-BD45-B32A-C070B9FEED8C}"/>
              </a:ext>
            </a:extLst>
          </p:cNvPr>
          <p:cNvSpPr>
            <a:spLocks noGrp="1"/>
          </p:cNvSpPr>
          <p:nvPr>
            <p:ph type="body" sz="quarter" idx="10"/>
          </p:nvPr>
        </p:nvSpPr>
        <p:spPr>
          <a:xfrm>
            <a:off x="775953" y="1544356"/>
            <a:ext cx="12661900" cy="5714572"/>
          </a:xfrm>
        </p:spPr>
        <p:txBody>
          <a:bodyPr/>
          <a:lstStyle/>
          <a:p>
            <a:r>
              <a:rPr lang="en-US" dirty="0"/>
              <a:t>Serverless SPAs on AWS</a:t>
            </a:r>
            <a:br>
              <a:rPr lang="en-US" dirty="0"/>
            </a:br>
            <a:endParaRPr lang="en-US" dirty="0"/>
          </a:p>
          <a:p>
            <a:r>
              <a:rPr lang="en-US" dirty="0"/>
              <a:t>Amazon API Gateway </a:t>
            </a:r>
            <a:br>
              <a:rPr lang="en-US" dirty="0"/>
            </a:br>
            <a:endParaRPr lang="en-US" dirty="0"/>
          </a:p>
          <a:p>
            <a:r>
              <a:rPr lang="en-US" dirty="0"/>
              <a:t>Amazon Cognito</a:t>
            </a:r>
            <a:br>
              <a:rPr lang="en-US" dirty="0"/>
            </a:br>
            <a:endParaRPr lang="en-US" dirty="0"/>
          </a:p>
          <a:p>
            <a:r>
              <a:rPr lang="en-US" dirty="0"/>
              <a:t>AWS Lambda</a:t>
            </a:r>
            <a:br>
              <a:rPr lang="en-US" dirty="0"/>
            </a:br>
            <a:endParaRPr lang="en-US" dirty="0"/>
          </a:p>
          <a:p>
            <a:r>
              <a:rPr lang="en-US" dirty="0"/>
              <a:t>Debugging and traceability with AWS X-Ray</a:t>
            </a:r>
          </a:p>
          <a:p>
            <a:endParaRPr lang="en-US" dirty="0"/>
          </a:p>
        </p:txBody>
      </p:sp>
      <p:pic>
        <p:nvPicPr>
          <p:cNvPr id="8" name="Picture 7">
            <a:extLst>
              <a:ext uri="{FF2B5EF4-FFF2-40B4-BE49-F238E27FC236}">
                <a16:creationId xmlns:a16="http://schemas.microsoft.com/office/drawing/2014/main" id="{96B29BA2-D741-6A44-BCFF-A0D91466E999}"/>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296795" y="465336"/>
            <a:ext cx="1639220" cy="980005"/>
          </a:xfrm>
          <a:prstGeom prst="rect">
            <a:avLst/>
          </a:prstGeom>
        </p:spPr>
      </p:pic>
      <p:sp>
        <p:nvSpPr>
          <p:cNvPr id="9" name="TextBox 8">
            <a:extLst>
              <a:ext uri="{FF2B5EF4-FFF2-40B4-BE49-F238E27FC236}">
                <a16:creationId xmlns:a16="http://schemas.microsoft.com/office/drawing/2014/main" id="{9F27F268-11AE-2A4F-99C6-DD7919FB5810}"/>
              </a:ext>
            </a:extLst>
          </p:cNvPr>
          <p:cNvSpPr txBox="1"/>
          <p:nvPr/>
        </p:nvSpPr>
        <p:spPr>
          <a:xfrm>
            <a:off x="6046698" y="753530"/>
            <a:ext cx="1955985" cy="646331"/>
          </a:xfrm>
          <a:prstGeom prst="rect">
            <a:avLst/>
          </a:prstGeom>
          <a:noFill/>
        </p:spPr>
        <p:txBody>
          <a:bodyPr wrap="none" rtlCol="0">
            <a:spAutoFit/>
          </a:bodyPr>
          <a:lstStyle/>
          <a:p>
            <a:r>
              <a:rPr lang="en-US" sz="3600" dirty="0">
                <a:latin typeface="Amazon Ember Thin" panose="020B0303020204020204" pitchFamily="34" charset="0"/>
                <a:ea typeface="Amazon Ember Thin" panose="020B0303020204020204" pitchFamily="34" charset="0"/>
                <a:cs typeface="Amazon Ember Thin" panose="020B0303020204020204" pitchFamily="34" charset="0"/>
              </a:rPr>
              <a:t>academy</a:t>
            </a:r>
          </a:p>
        </p:txBody>
      </p:sp>
      <p:sp>
        <p:nvSpPr>
          <p:cNvPr id="10" name="TextBox 9">
            <a:extLst>
              <a:ext uri="{FF2B5EF4-FFF2-40B4-BE49-F238E27FC236}">
                <a16:creationId xmlns:a16="http://schemas.microsoft.com/office/drawing/2014/main" id="{D00844CE-C326-B542-B16B-29CD7E9D1DE3}"/>
              </a:ext>
            </a:extLst>
          </p:cNvPr>
          <p:cNvSpPr txBox="1"/>
          <p:nvPr/>
        </p:nvSpPr>
        <p:spPr>
          <a:xfrm>
            <a:off x="6053171" y="333506"/>
            <a:ext cx="1430200" cy="646331"/>
          </a:xfrm>
          <a:prstGeom prst="rect">
            <a:avLst/>
          </a:prstGeom>
          <a:noFill/>
        </p:spPr>
        <p:txBody>
          <a:bodyPr wrap="none" rtlCol="0">
            <a:spAutoFit/>
          </a:bodyPr>
          <a:lstStyle/>
          <a:p>
            <a:r>
              <a:rPr lang="en-US" sz="3600" dirty="0" err="1">
                <a:latin typeface="Amazon Ember Thin" panose="020B0303020204020204" pitchFamily="34" charset="0"/>
                <a:ea typeface="Amazon Ember Thin" panose="020B0303020204020204" pitchFamily="34" charset="0"/>
                <a:cs typeface="Amazon Ember Thin" panose="020B0303020204020204" pitchFamily="34" charset="0"/>
              </a:rPr>
              <a:t>DevAx</a:t>
            </a:r>
            <a:endParaRPr lang="en-US" sz="3600" dirty="0">
              <a:latin typeface="Amazon Ember Thin" panose="020B0303020204020204" pitchFamily="34" charset="0"/>
              <a:ea typeface="Amazon Ember Thin" panose="020B0303020204020204" pitchFamily="34" charset="0"/>
              <a:cs typeface="Amazon Ember Thin" panose="020B0303020204020204" pitchFamily="34" charset="0"/>
            </a:endParaRPr>
          </a:p>
        </p:txBody>
      </p:sp>
    </p:spTree>
    <p:extLst>
      <p:ext uri="{BB962C8B-B14F-4D97-AF65-F5344CB8AC3E}">
        <p14:creationId xmlns:p14="http://schemas.microsoft.com/office/powerpoint/2010/main" val="2497336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p:nvPr/>
        </p:nvPicPr>
        <p:blipFill>
          <a:blip r:embed="rId3"/>
          <a:stretch>
            <a:fillRect/>
          </a:stretch>
        </p:blipFill>
        <p:spPr>
          <a:xfrm>
            <a:off x="1486895" y="500024"/>
            <a:ext cx="11656611" cy="725113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5726102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4382255" y="894080"/>
            <a:ext cx="5865891" cy="656336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1433345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People Plotter Architecture</a:t>
            </a:r>
          </a:p>
        </p:txBody>
      </p:sp>
      <p:sp>
        <p:nvSpPr>
          <p:cNvPr id="23" name="Text Placeholder 2">
            <a:extLst>
              <a:ext uri="{FF2B5EF4-FFF2-40B4-BE49-F238E27FC236}">
                <a16:creationId xmlns:a16="http://schemas.microsoft.com/office/drawing/2014/main" id="{232D1204-675F-AB42-819F-8508DFD45C79}"/>
              </a:ext>
            </a:extLst>
          </p:cNvPr>
          <p:cNvSpPr txBox="1">
            <a:spLocks/>
          </p:cNvSpPr>
          <p:nvPr/>
        </p:nvSpPr>
        <p:spPr>
          <a:xfrm>
            <a:off x="1947021" y="1796790"/>
            <a:ext cx="12817498" cy="5714572"/>
          </a:xfrm>
          <a:prstGeom prst="rect">
            <a:avLst/>
          </a:prstGeom>
        </p:spPr>
        <p:txBody>
          <a:bodyPr/>
          <a:lstStyle>
            <a:lvl1pPr marL="0" marR="0" indent="0" algn="l" defTabSz="1097278" rtl="0" eaLnBrk="1" fontAlgn="auto" latinLnBrk="0" hangingPunct="1">
              <a:lnSpc>
                <a:spcPct val="90000"/>
              </a:lnSpc>
              <a:spcBef>
                <a:spcPct val="20000"/>
              </a:spcBef>
              <a:spcAft>
                <a:spcPts val="0"/>
              </a:spcAft>
              <a:buClrTx/>
              <a:buSzPct val="90000"/>
              <a:buFont typeface="Arial" pitchFamily="34" charset="0"/>
              <a:buNone/>
              <a:tabLst/>
              <a:defRPr sz="3200" b="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vl2pPr marL="40338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2pPr>
            <a:lvl3pPr marL="67231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3pPr>
            <a:lvl4pPr marL="94123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4pPr>
            <a:lvl5pPr marL="121016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5pPr>
            <a:lvl6pPr marL="301751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6pPr>
            <a:lvl7pPr marL="356615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7pPr>
            <a:lvl8pPr marL="411479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8pPr>
            <a:lvl9pPr marL="466343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9pPr>
          </a:lstStyle>
          <a:p>
            <a:pPr marL="457200" indent="-457200">
              <a:buFont typeface="Arial" panose="020B0604020202020204" pitchFamily="34" charset="0"/>
              <a:buChar char="•"/>
            </a:pPr>
            <a:r>
              <a:rPr lang="en-US" dirty="0">
                <a:latin typeface="Amazon Ember Light" panose="020B0403020204020204" pitchFamily="34" charset="0"/>
                <a:ea typeface="Amazon Ember Light" panose="020B0403020204020204" pitchFamily="34" charset="0"/>
                <a:cs typeface="Amazon Ember Light" panose="020B0403020204020204" pitchFamily="34" charset="0"/>
              </a:rPr>
              <a:t>Raspberry Pi’s running NodeJS code</a:t>
            </a:r>
            <a:br>
              <a:rPr lang="en-US" dirty="0">
                <a:latin typeface="Amazon Ember Light" panose="020B0403020204020204" pitchFamily="34" charset="0"/>
                <a:ea typeface="Amazon Ember Light" panose="020B0403020204020204" pitchFamily="34" charset="0"/>
                <a:cs typeface="Amazon Ember Light" panose="020B0403020204020204" pitchFamily="34" charset="0"/>
              </a:rPr>
            </a:b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a:p>
            <a:pPr marL="457200" indent="-457200">
              <a:buFont typeface="Arial" panose="020B0604020202020204" pitchFamily="34" charset="0"/>
              <a:buChar char="•"/>
            </a:pPr>
            <a:r>
              <a:rPr lang="en-US" dirty="0">
                <a:latin typeface="Amazon Ember Light" panose="020B0403020204020204" pitchFamily="34" charset="0"/>
                <a:ea typeface="Amazon Ember Light" panose="020B0403020204020204" pitchFamily="34" charset="0"/>
                <a:cs typeface="Amazon Ember Light" panose="020B0403020204020204" pitchFamily="34" charset="0"/>
              </a:rPr>
              <a:t>Take a shot with webcam using </a:t>
            </a:r>
            <a:r>
              <a:rPr lang="en-US" i="1" dirty="0" err="1">
                <a:latin typeface="Amazon Ember Light" panose="020B0403020204020204" pitchFamily="34" charset="0"/>
                <a:ea typeface="Amazon Ember Light" panose="020B0403020204020204" pitchFamily="34" charset="0"/>
                <a:cs typeface="Amazon Ember Light" panose="020B0403020204020204" pitchFamily="34" charset="0"/>
              </a:rPr>
              <a:t>fswebcam</a:t>
            </a:r>
            <a:endParaRPr lang="en-US" i="1" dirty="0">
              <a:latin typeface="Amazon Ember Light" panose="020B0403020204020204" pitchFamily="34" charset="0"/>
              <a:ea typeface="Amazon Ember Light" panose="020B0403020204020204" pitchFamily="34" charset="0"/>
              <a:cs typeface="Amazon Ember Light" panose="020B0403020204020204" pitchFamily="34" charset="0"/>
            </a:endParaRPr>
          </a:p>
          <a:p>
            <a:pPr marL="457200" indent="-457200">
              <a:buFont typeface="Arial" panose="020B0604020202020204" pitchFamily="34" charset="0"/>
              <a:buChar char="•"/>
            </a:pP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a:p>
            <a:pPr marL="457200" indent="-457200">
              <a:buFont typeface="Arial" panose="020B0604020202020204" pitchFamily="34" charset="0"/>
              <a:buChar char="•"/>
            </a:pPr>
            <a:r>
              <a:rPr lang="en-US" dirty="0">
                <a:latin typeface="Amazon Ember Light" panose="020B0403020204020204" pitchFamily="34" charset="0"/>
                <a:ea typeface="Amazon Ember Light" panose="020B0403020204020204" pitchFamily="34" charset="0"/>
                <a:cs typeface="Amazon Ember Light" panose="020B0403020204020204" pitchFamily="34" charset="0"/>
              </a:rPr>
              <a:t>Resize using </a:t>
            </a:r>
            <a:r>
              <a:rPr lang="en-US" dirty="0" err="1">
                <a:latin typeface="Amazon Ember Light" panose="020B0403020204020204" pitchFamily="34" charset="0"/>
                <a:ea typeface="Amazon Ember Light" panose="020B0403020204020204" pitchFamily="34" charset="0"/>
                <a:cs typeface="Amazon Ember Light" panose="020B0403020204020204" pitchFamily="34" charset="0"/>
              </a:rPr>
              <a:t>imagemagick</a:t>
            </a:r>
            <a:r>
              <a:rPr lang="en-US" dirty="0">
                <a:latin typeface="Amazon Ember Light" panose="020B0403020204020204" pitchFamily="34" charset="0"/>
                <a:ea typeface="Amazon Ember Light" panose="020B0403020204020204" pitchFamily="34" charset="0"/>
                <a:cs typeface="Amazon Ember Light" panose="020B0403020204020204" pitchFamily="34" charset="0"/>
              </a:rPr>
              <a:t> to</a:t>
            </a:r>
            <a:br>
              <a:rPr lang="en-US"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dirty="0">
                <a:latin typeface="Amazon Ember Light" panose="020B0403020204020204" pitchFamily="34" charset="0"/>
                <a:ea typeface="Amazon Ember Light" panose="020B0403020204020204" pitchFamily="34" charset="0"/>
                <a:cs typeface="Amazon Ember Light" panose="020B0403020204020204" pitchFamily="34" charset="0"/>
              </a:rPr>
              <a:t>reduce computational complexity</a:t>
            </a:r>
          </a:p>
          <a:p>
            <a:pPr marL="457200" indent="-457200">
              <a:buFont typeface="Arial" panose="020B0604020202020204" pitchFamily="34" charset="0"/>
              <a:buChar char="•"/>
            </a:pP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a:p>
            <a:pPr marL="457200" indent="-457200">
              <a:buFont typeface="Arial" panose="020B0604020202020204" pitchFamily="34" charset="0"/>
              <a:buChar char="•"/>
            </a:pPr>
            <a:r>
              <a:rPr lang="en-US" dirty="0">
                <a:latin typeface="Amazon Ember Light" panose="020B0403020204020204" pitchFamily="34" charset="0"/>
                <a:ea typeface="Amazon Ember Light" panose="020B0403020204020204" pitchFamily="34" charset="0"/>
                <a:cs typeface="Amazon Ember Light" panose="020B0403020204020204" pitchFamily="34" charset="0"/>
              </a:rPr>
              <a:t>Pass through OpenCV to detect presence of a face</a:t>
            </a:r>
          </a:p>
          <a:p>
            <a:pPr marL="457200" indent="-457200">
              <a:buFont typeface="Arial" panose="020B0604020202020204" pitchFamily="34" charset="0"/>
              <a:buChar char="•"/>
            </a:pP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a:p>
            <a:pPr marL="457200" indent="-457200">
              <a:buFont typeface="Arial" panose="020B0604020202020204" pitchFamily="34" charset="0"/>
              <a:buChar char="•"/>
            </a:pPr>
            <a:r>
              <a:rPr lang="en-US" dirty="0">
                <a:latin typeface="Amazon Ember Light" panose="020B0403020204020204" pitchFamily="34" charset="0"/>
                <a:ea typeface="Amazon Ember Light" panose="020B0403020204020204" pitchFamily="34" charset="0"/>
                <a:cs typeface="Amazon Ember Light" panose="020B0403020204020204" pitchFamily="34" charset="0"/>
              </a:rPr>
              <a:t>If a face is detected, pass to back-end</a:t>
            </a:r>
          </a:p>
        </p:txBody>
      </p:sp>
    </p:spTree>
    <p:extLst>
      <p:ext uri="{BB962C8B-B14F-4D97-AF65-F5344CB8AC3E}">
        <p14:creationId xmlns:p14="http://schemas.microsoft.com/office/powerpoint/2010/main" val="4240235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xit" presetSubtype="0" fill="hold" grpId="1" nodeType="withEffect">
                                  <p:stCondLst>
                                    <p:cond delay="0"/>
                                  </p:stCondLst>
                                  <p:childTnLst>
                                    <p:animEffect transition="out" filter="fade">
                                      <p:cBhvr>
                                        <p:cTn id="9" dur="500"/>
                                        <p:tgtEl>
                                          <p:spTgt spid="23"/>
                                        </p:tgtEl>
                                      </p:cBhvr>
                                    </p:animEffect>
                                    <p:set>
                                      <p:cBhvr>
                                        <p:cTn id="10" dur="1" fill="hold">
                                          <p:stCondLst>
                                            <p:cond delay="499"/>
                                          </p:stCondLst>
                                        </p:cTn>
                                        <p:tgtEl>
                                          <p:spTgt spid="2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3" grpId="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Graphic 31">
            <a:extLst>
              <a:ext uri="{FF2B5EF4-FFF2-40B4-BE49-F238E27FC236}">
                <a16:creationId xmlns:a16="http://schemas.microsoft.com/office/drawing/2014/main" id="{86CC91D1-3A0C-4648-A7C2-F25E3483CE3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08246" y="6294096"/>
            <a:ext cx="900000" cy="900000"/>
          </a:xfrm>
          <a:prstGeom prst="rect">
            <a:avLst/>
          </a:prstGeom>
        </p:spPr>
      </p:pic>
      <p:sp>
        <p:nvSpPr>
          <p:cNvPr id="2" name="Title 1"/>
          <p:cNvSpPr>
            <a:spLocks noGrp="1"/>
          </p:cNvSpPr>
          <p:nvPr>
            <p:ph type="title"/>
          </p:nvPr>
        </p:nvSpPr>
        <p:spPr/>
        <p:txBody>
          <a:bodyPr/>
          <a:lstStyle/>
          <a:p>
            <a:r>
              <a:rPr lang="en-US" dirty="0"/>
              <a:t>People Plotter Architecture</a:t>
            </a:r>
          </a:p>
        </p:txBody>
      </p:sp>
      <p:sp>
        <p:nvSpPr>
          <p:cNvPr id="6" name="Right Arrow 5"/>
          <p:cNvSpPr/>
          <p:nvPr/>
        </p:nvSpPr>
        <p:spPr>
          <a:xfrm>
            <a:off x="1783011" y="1715963"/>
            <a:ext cx="1534358" cy="1119643"/>
          </a:xfrm>
          <a:prstGeom prst="rightArrow">
            <a:avLst/>
          </a:prstGeom>
          <a:solidFill>
            <a:schemeClr val="accent6">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389"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41" name="Right Arrow 40"/>
          <p:cNvSpPr/>
          <p:nvPr/>
        </p:nvSpPr>
        <p:spPr>
          <a:xfrm>
            <a:off x="1783011" y="3851483"/>
            <a:ext cx="1534358" cy="1119643"/>
          </a:xfrm>
          <a:prstGeom prst="rightArrow">
            <a:avLst/>
          </a:prstGeom>
          <a:solidFill>
            <a:schemeClr val="accent6">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389"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42" name="Right Arrow 41"/>
          <p:cNvSpPr/>
          <p:nvPr/>
        </p:nvSpPr>
        <p:spPr>
          <a:xfrm>
            <a:off x="1783011" y="5987003"/>
            <a:ext cx="1534358" cy="1119643"/>
          </a:xfrm>
          <a:prstGeom prst="rightArrow">
            <a:avLst/>
          </a:prstGeom>
          <a:solidFill>
            <a:schemeClr val="accent6">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389"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55" name="TextBox 54"/>
          <p:cNvSpPr txBox="1"/>
          <p:nvPr/>
        </p:nvSpPr>
        <p:spPr>
          <a:xfrm>
            <a:off x="4024526" y="4588139"/>
            <a:ext cx="1824958" cy="343962"/>
          </a:xfrm>
          <a:prstGeom prst="rect">
            <a:avLst/>
          </a:prstGeom>
          <a:noFill/>
        </p:spPr>
        <p:txBody>
          <a:bodyPr wrap="square" lIns="0" tIns="0" rIns="0" bIns="0" rtlCol="0" anchor="t">
            <a:noAutofit/>
          </a:bodyPr>
          <a:lstStyle/>
          <a:p>
            <a:pPr algn="ctr"/>
            <a:r>
              <a:rPr lang="en-US" sz="2240" dirty="0">
                <a:latin typeface="Amazon Ember" panose="020B0603020204020204" pitchFamily="34" charset="0"/>
                <a:ea typeface="Amazon Ember" panose="020B0603020204020204" pitchFamily="34" charset="0"/>
                <a:cs typeface="Amazon Ember" panose="020B0603020204020204" pitchFamily="34" charset="0"/>
              </a:rPr>
              <a:t>Amazon API Gateway</a:t>
            </a:r>
          </a:p>
        </p:txBody>
      </p:sp>
      <p:cxnSp>
        <p:nvCxnSpPr>
          <p:cNvPr id="56" name="Straight Arrow Connector 55"/>
          <p:cNvCxnSpPr/>
          <p:nvPr/>
        </p:nvCxnSpPr>
        <p:spPr>
          <a:xfrm>
            <a:off x="5655486" y="4103682"/>
            <a:ext cx="1728603" cy="0"/>
          </a:xfrm>
          <a:prstGeom prst="straightConnector1">
            <a:avLst/>
          </a:prstGeom>
          <a:ln>
            <a:solidFill>
              <a:schemeClr val="accent5"/>
            </a:solidFill>
            <a:tailEnd type="arrow"/>
          </a:ln>
        </p:spPr>
        <p:style>
          <a:lnRef idx="2">
            <a:schemeClr val="accent1"/>
          </a:lnRef>
          <a:fillRef idx="0">
            <a:schemeClr val="accent1"/>
          </a:fillRef>
          <a:effectRef idx="1">
            <a:schemeClr val="accent1"/>
          </a:effectRef>
          <a:fontRef idx="minor">
            <a:schemeClr val="tx1"/>
          </a:fontRef>
        </p:style>
      </p:cxnSp>
      <p:sp>
        <p:nvSpPr>
          <p:cNvPr id="57" name="TextBox 56"/>
          <p:cNvSpPr txBox="1"/>
          <p:nvPr/>
        </p:nvSpPr>
        <p:spPr>
          <a:xfrm>
            <a:off x="7200357" y="4610267"/>
            <a:ext cx="1660234" cy="374371"/>
          </a:xfrm>
          <a:prstGeom prst="rect">
            <a:avLst/>
          </a:prstGeom>
          <a:noFill/>
        </p:spPr>
        <p:txBody>
          <a:bodyPr wrap="square" lIns="0" tIns="0" rIns="0" bIns="0" rtlCol="0" anchor="t">
            <a:noAutofit/>
          </a:bodyPr>
          <a:lstStyle/>
          <a:p>
            <a:pPr algn="ctr"/>
            <a:r>
              <a:rPr lang="en-US" sz="2240" dirty="0" err="1">
                <a:latin typeface="Amazon Ember" panose="020B0603020204020204" pitchFamily="34" charset="0"/>
                <a:ea typeface="Amazon Ember" panose="020B0603020204020204" pitchFamily="34" charset="0"/>
                <a:cs typeface="Amazon Ember" panose="020B0603020204020204" pitchFamily="34" charset="0"/>
              </a:rPr>
              <a:t>DetectFaces</a:t>
            </a:r>
            <a:br>
              <a:rPr lang="en-US" sz="2240" dirty="0">
                <a:latin typeface="Amazon Ember" panose="020B0603020204020204" pitchFamily="34" charset="0"/>
                <a:ea typeface="Amazon Ember" panose="020B0603020204020204" pitchFamily="34" charset="0"/>
                <a:cs typeface="Amazon Ember" panose="020B0603020204020204" pitchFamily="34" charset="0"/>
              </a:rPr>
            </a:br>
            <a:r>
              <a:rPr lang="en-US" sz="2240" dirty="0" err="1">
                <a:latin typeface="Amazon Ember" panose="020B0603020204020204" pitchFamily="34" charset="0"/>
                <a:ea typeface="Amazon Ember" panose="020B0603020204020204" pitchFamily="34" charset="0"/>
                <a:cs typeface="Amazon Ember" panose="020B0603020204020204" pitchFamily="34" charset="0"/>
              </a:rPr>
              <a:t>InScene</a:t>
            </a:r>
            <a:endParaRPr lang="en-US" sz="224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60" name="TextBox 59"/>
          <p:cNvSpPr txBox="1"/>
          <p:nvPr/>
        </p:nvSpPr>
        <p:spPr>
          <a:xfrm>
            <a:off x="11175707" y="4654076"/>
            <a:ext cx="1796014" cy="324149"/>
          </a:xfrm>
          <a:prstGeom prst="rect">
            <a:avLst/>
          </a:prstGeom>
          <a:noFill/>
        </p:spPr>
        <p:txBody>
          <a:bodyPr wrap="square" lIns="0" tIns="0" rIns="0" bIns="0" rtlCol="0" anchor="t">
            <a:noAutofit/>
          </a:bodyPr>
          <a:lstStyle/>
          <a:p>
            <a:pPr algn="ctr"/>
            <a:r>
              <a:rPr lang="en-US" sz="2240" dirty="0">
                <a:latin typeface="Amazon Ember" panose="020B0603020204020204" pitchFamily="34" charset="0"/>
                <a:ea typeface="Amazon Ember" panose="020B0603020204020204" pitchFamily="34" charset="0"/>
                <a:cs typeface="Amazon Ember" panose="020B0603020204020204" pitchFamily="34" charset="0"/>
              </a:rPr>
              <a:t>Amazon Rekognition</a:t>
            </a:r>
          </a:p>
        </p:txBody>
      </p:sp>
      <p:cxnSp>
        <p:nvCxnSpPr>
          <p:cNvPr id="61" name="Straight Arrow Connector 60"/>
          <p:cNvCxnSpPr/>
          <p:nvPr/>
        </p:nvCxnSpPr>
        <p:spPr>
          <a:xfrm>
            <a:off x="8713158" y="4128426"/>
            <a:ext cx="2605717" cy="7221"/>
          </a:xfrm>
          <a:prstGeom prst="straightConnector1">
            <a:avLst/>
          </a:prstGeom>
          <a:ln>
            <a:solidFill>
              <a:schemeClr val="accent5"/>
            </a:solidFill>
            <a:tailEnd type="arrow"/>
          </a:ln>
        </p:spPr>
        <p:style>
          <a:lnRef idx="2">
            <a:schemeClr val="accent1"/>
          </a:lnRef>
          <a:fillRef idx="0">
            <a:schemeClr val="accent1"/>
          </a:fillRef>
          <a:effectRef idx="1">
            <a:schemeClr val="accent1"/>
          </a:effectRef>
          <a:fontRef idx="minor">
            <a:schemeClr val="tx1"/>
          </a:fontRef>
        </p:style>
      </p:cxnSp>
      <p:sp>
        <p:nvSpPr>
          <p:cNvPr id="62" name="TextBox 61"/>
          <p:cNvSpPr txBox="1"/>
          <p:nvPr/>
        </p:nvSpPr>
        <p:spPr>
          <a:xfrm>
            <a:off x="9206308" y="3732799"/>
            <a:ext cx="1654965" cy="187014"/>
          </a:xfrm>
          <a:prstGeom prst="rect">
            <a:avLst/>
          </a:prstGeom>
          <a:noFill/>
        </p:spPr>
        <p:txBody>
          <a:bodyPr wrap="square" lIns="0" tIns="0" rIns="0" bIns="0" rtlCol="0" anchor="t">
            <a:noAutofit/>
          </a:bodyPr>
          <a:lstStyle/>
          <a:p>
            <a:pPr algn="ctr"/>
            <a:r>
              <a:rPr lang="en-US" sz="1920" dirty="0" err="1">
                <a:latin typeface="Amazon Ember" panose="020B0603020204020204" pitchFamily="34" charset="0"/>
                <a:ea typeface="Amazon Ember" panose="020B0603020204020204" pitchFamily="34" charset="0"/>
                <a:cs typeface="Amazon Ember" panose="020B0603020204020204" pitchFamily="34" charset="0"/>
              </a:rPr>
              <a:t>detectFaces</a:t>
            </a:r>
            <a:r>
              <a:rPr lang="en-US" sz="1920" dirty="0">
                <a:latin typeface="Amazon Ember" panose="020B0603020204020204" pitchFamily="34" charset="0"/>
                <a:ea typeface="Amazon Ember" panose="020B0603020204020204" pitchFamily="34" charset="0"/>
                <a:cs typeface="Amazon Ember" panose="020B0603020204020204" pitchFamily="34" charset="0"/>
              </a:rPr>
              <a:t>()</a:t>
            </a:r>
          </a:p>
        </p:txBody>
      </p:sp>
      <p:sp>
        <p:nvSpPr>
          <p:cNvPr id="23" name="TextBox 22">
            <a:extLst>
              <a:ext uri="{FF2B5EF4-FFF2-40B4-BE49-F238E27FC236}">
                <a16:creationId xmlns:a16="http://schemas.microsoft.com/office/drawing/2014/main" id="{3BBBFF68-67BB-5D46-A077-8CD83A72957B}"/>
              </a:ext>
            </a:extLst>
          </p:cNvPr>
          <p:cNvSpPr txBox="1"/>
          <p:nvPr/>
        </p:nvSpPr>
        <p:spPr>
          <a:xfrm>
            <a:off x="7442034" y="7218101"/>
            <a:ext cx="1170432" cy="249011"/>
          </a:xfrm>
          <a:prstGeom prst="rect">
            <a:avLst/>
          </a:prstGeom>
          <a:noFill/>
        </p:spPr>
        <p:txBody>
          <a:bodyPr wrap="square" lIns="0" tIns="0" rIns="0" bIns="0" rtlCol="0" anchor="t">
            <a:noAutofit/>
          </a:bodyPr>
          <a:lstStyle/>
          <a:p>
            <a:pPr algn="ctr"/>
            <a:r>
              <a:rPr lang="en-US" sz="2240" dirty="0">
                <a:latin typeface="Amazon Ember" panose="020B0603020204020204" pitchFamily="34" charset="0"/>
                <a:ea typeface="Amazon Ember" panose="020B0603020204020204" pitchFamily="34" charset="0"/>
                <a:cs typeface="Amazon Ember" panose="020B0603020204020204" pitchFamily="34" charset="0"/>
              </a:rPr>
              <a:t>Amazon</a:t>
            </a:r>
            <a:br>
              <a:rPr lang="en-US" sz="2240" dirty="0">
                <a:latin typeface="Amazon Ember" panose="020B0603020204020204" pitchFamily="34" charset="0"/>
                <a:ea typeface="Amazon Ember" panose="020B0603020204020204" pitchFamily="34" charset="0"/>
                <a:cs typeface="Amazon Ember" panose="020B0603020204020204" pitchFamily="34" charset="0"/>
              </a:rPr>
            </a:br>
            <a:r>
              <a:rPr lang="en-US" sz="2240" dirty="0">
                <a:latin typeface="Amazon Ember" panose="020B0603020204020204" pitchFamily="34" charset="0"/>
                <a:ea typeface="Amazon Ember" panose="020B0603020204020204" pitchFamily="34" charset="0"/>
                <a:cs typeface="Amazon Ember" panose="020B0603020204020204" pitchFamily="34" charset="0"/>
              </a:rPr>
              <a:t>S3</a:t>
            </a:r>
          </a:p>
        </p:txBody>
      </p:sp>
      <p:cxnSp>
        <p:nvCxnSpPr>
          <p:cNvPr id="24" name="Straight Arrow Connector 23">
            <a:extLst>
              <a:ext uri="{FF2B5EF4-FFF2-40B4-BE49-F238E27FC236}">
                <a16:creationId xmlns:a16="http://schemas.microsoft.com/office/drawing/2014/main" id="{B362345D-B31F-754B-AA09-3080AA3D1258}"/>
              </a:ext>
            </a:extLst>
          </p:cNvPr>
          <p:cNvCxnSpPr/>
          <p:nvPr/>
        </p:nvCxnSpPr>
        <p:spPr>
          <a:xfrm flipH="1">
            <a:off x="8030885" y="5414421"/>
            <a:ext cx="2282" cy="675536"/>
          </a:xfrm>
          <a:prstGeom prst="straightConnector1">
            <a:avLst/>
          </a:prstGeom>
          <a:ln>
            <a:solidFill>
              <a:schemeClr val="accent5"/>
            </a:solidFill>
            <a:tailEnd type="arrow"/>
          </a:ln>
        </p:spPr>
        <p:style>
          <a:lnRef idx="2">
            <a:schemeClr val="accent1"/>
          </a:lnRef>
          <a:fillRef idx="0">
            <a:schemeClr val="accent1"/>
          </a:fillRef>
          <a:effectRef idx="1">
            <a:schemeClr val="accent1"/>
          </a:effectRef>
          <a:fontRef idx="minor">
            <a:schemeClr val="tx1"/>
          </a:fontRef>
        </p:style>
      </p:cxnSp>
      <p:sp>
        <p:nvSpPr>
          <p:cNvPr id="26" name="TextBox 25">
            <a:extLst>
              <a:ext uri="{FF2B5EF4-FFF2-40B4-BE49-F238E27FC236}">
                <a16:creationId xmlns:a16="http://schemas.microsoft.com/office/drawing/2014/main" id="{B01F1046-B515-B840-BA36-8FC5454B604D}"/>
              </a:ext>
            </a:extLst>
          </p:cNvPr>
          <p:cNvSpPr txBox="1"/>
          <p:nvPr/>
        </p:nvSpPr>
        <p:spPr>
          <a:xfrm>
            <a:off x="8860591" y="6289533"/>
            <a:ext cx="2619079" cy="294940"/>
          </a:xfrm>
          <a:prstGeom prst="rect">
            <a:avLst/>
          </a:prstGeom>
          <a:noFill/>
        </p:spPr>
        <p:txBody>
          <a:bodyPr wrap="square" lIns="0" tIns="0" rIns="0" bIns="0" rtlCol="0" anchor="t">
            <a:noAutofit/>
          </a:bodyPr>
          <a:lstStyle/>
          <a:p>
            <a:pPr algn="ctr"/>
            <a:r>
              <a:rPr lang="en-US" sz="1800" dirty="0">
                <a:latin typeface="Amazon Ember" panose="020B0603020204020204" pitchFamily="34" charset="0"/>
                <a:ea typeface="Amazon Ember" panose="020B0603020204020204" pitchFamily="34" charset="0"/>
                <a:cs typeface="Amazon Ember" panose="020B0603020204020204" pitchFamily="34" charset="0"/>
              </a:rPr>
              <a:t>Bounding boxes for faces returned by Rekognition used to slice up the original scene</a:t>
            </a:r>
          </a:p>
        </p:txBody>
      </p:sp>
      <p:pic>
        <p:nvPicPr>
          <p:cNvPr id="29" name="Graphic 28">
            <a:extLst>
              <a:ext uri="{FF2B5EF4-FFF2-40B4-BE49-F238E27FC236}">
                <a16:creationId xmlns:a16="http://schemas.microsoft.com/office/drawing/2014/main" id="{B9BC3D24-331F-774C-84B3-402F3EC5A5A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535933" y="3616867"/>
            <a:ext cx="900000" cy="900000"/>
          </a:xfrm>
          <a:prstGeom prst="rect">
            <a:avLst/>
          </a:prstGeom>
        </p:spPr>
      </p:pic>
      <p:pic>
        <p:nvPicPr>
          <p:cNvPr id="30" name="Graphic 29">
            <a:extLst>
              <a:ext uri="{FF2B5EF4-FFF2-40B4-BE49-F238E27FC236}">
                <a16:creationId xmlns:a16="http://schemas.microsoft.com/office/drawing/2014/main" id="{5B06B696-D1C3-1A4A-A0B8-F1EE883F221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608245" y="3610859"/>
            <a:ext cx="905581" cy="900000"/>
          </a:xfrm>
          <a:prstGeom prst="rect">
            <a:avLst/>
          </a:prstGeom>
        </p:spPr>
      </p:pic>
      <p:pic>
        <p:nvPicPr>
          <p:cNvPr id="31" name="Graphic 30">
            <a:extLst>
              <a:ext uri="{FF2B5EF4-FFF2-40B4-BE49-F238E27FC236}">
                <a16:creationId xmlns:a16="http://schemas.microsoft.com/office/drawing/2014/main" id="{FC8220A9-79EA-E347-ACA5-B736D22365A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1646016" y="3644976"/>
            <a:ext cx="900000" cy="900000"/>
          </a:xfrm>
          <a:prstGeom prst="rect">
            <a:avLst/>
          </a:prstGeom>
        </p:spPr>
      </p:pic>
      <p:pic>
        <p:nvPicPr>
          <p:cNvPr id="33" name="Graphic 32">
            <a:extLst>
              <a:ext uri="{FF2B5EF4-FFF2-40B4-BE49-F238E27FC236}">
                <a16:creationId xmlns:a16="http://schemas.microsoft.com/office/drawing/2014/main" id="{A1A3EFC4-37FB-D749-A2B1-0EDE58C31113}"/>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17649" y="1682013"/>
            <a:ext cx="900000" cy="900000"/>
          </a:xfrm>
          <a:prstGeom prst="rect">
            <a:avLst/>
          </a:prstGeom>
        </p:spPr>
      </p:pic>
      <p:pic>
        <p:nvPicPr>
          <p:cNvPr id="34" name="Graphic 33">
            <a:extLst>
              <a:ext uri="{FF2B5EF4-FFF2-40B4-BE49-F238E27FC236}">
                <a16:creationId xmlns:a16="http://schemas.microsoft.com/office/drawing/2014/main" id="{E0EEF1CD-2F3B-E146-B5C8-89710C9B2898}"/>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17649" y="3732799"/>
            <a:ext cx="900000" cy="900000"/>
          </a:xfrm>
          <a:prstGeom prst="rect">
            <a:avLst/>
          </a:prstGeom>
        </p:spPr>
      </p:pic>
      <p:pic>
        <p:nvPicPr>
          <p:cNvPr id="35" name="Graphic 34">
            <a:extLst>
              <a:ext uri="{FF2B5EF4-FFF2-40B4-BE49-F238E27FC236}">
                <a16:creationId xmlns:a16="http://schemas.microsoft.com/office/drawing/2014/main" id="{6D58C944-8F85-F744-AF0F-E1687407B798}"/>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17649" y="5987003"/>
            <a:ext cx="900000" cy="900000"/>
          </a:xfrm>
          <a:prstGeom prst="rect">
            <a:avLst/>
          </a:prstGeom>
        </p:spPr>
      </p:pic>
    </p:spTree>
    <p:extLst>
      <p:ext uri="{BB962C8B-B14F-4D97-AF65-F5344CB8AC3E}">
        <p14:creationId xmlns:p14="http://schemas.microsoft.com/office/powerpoint/2010/main" val="847189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500"/>
                                        <p:tgtEl>
                                          <p:spTgt spid="23"/>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500"/>
                                        <p:tgtEl>
                                          <p:spTgt spid="26"/>
                                        </p:tgtEl>
                                      </p:cBhvr>
                                    </p:animEffect>
                                  </p:childTnLst>
                                </p:cTn>
                              </p:par>
                              <p:par>
                                <p:cTn id="14" presetID="22" presetClass="entr" presetSubtype="1" fill="hold" nodeType="withEffect">
                                  <p:stCondLst>
                                    <p:cond delay="0"/>
                                  </p:stCondLst>
                                  <p:childTnLst>
                                    <p:set>
                                      <p:cBhvr>
                                        <p:cTn id="15" dur="1" fill="hold">
                                          <p:stCondLst>
                                            <p:cond delay="0"/>
                                          </p:stCondLst>
                                        </p:cTn>
                                        <p:tgtEl>
                                          <p:spTgt spid="24"/>
                                        </p:tgtEl>
                                        <p:attrNameLst>
                                          <p:attrName>style.visibility</p:attrName>
                                        </p:attrNameLst>
                                      </p:cBhvr>
                                      <p:to>
                                        <p:strVal val="visible"/>
                                      </p:to>
                                    </p:set>
                                    <p:animEffect transition="in" filter="wipe(up)">
                                      <p:cBhvr>
                                        <p:cTn id="16"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6"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People Plotter Architecture</a:t>
            </a:r>
          </a:p>
        </p:txBody>
      </p:sp>
      <p:sp>
        <p:nvSpPr>
          <p:cNvPr id="6" name="Right Arrow 5"/>
          <p:cNvSpPr/>
          <p:nvPr/>
        </p:nvSpPr>
        <p:spPr>
          <a:xfrm>
            <a:off x="1783011" y="1715963"/>
            <a:ext cx="1534358" cy="1119643"/>
          </a:xfrm>
          <a:prstGeom prst="rightArrow">
            <a:avLst/>
          </a:prstGeom>
          <a:solidFill>
            <a:schemeClr val="accent6">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389"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41" name="Right Arrow 40"/>
          <p:cNvSpPr/>
          <p:nvPr/>
        </p:nvSpPr>
        <p:spPr>
          <a:xfrm>
            <a:off x="1783011" y="3851483"/>
            <a:ext cx="1534358" cy="1119643"/>
          </a:xfrm>
          <a:prstGeom prst="rightArrow">
            <a:avLst/>
          </a:prstGeom>
          <a:solidFill>
            <a:schemeClr val="accent6">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389"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42" name="Right Arrow 41"/>
          <p:cNvSpPr/>
          <p:nvPr/>
        </p:nvSpPr>
        <p:spPr>
          <a:xfrm>
            <a:off x="1783011" y="5987003"/>
            <a:ext cx="1534358" cy="1119643"/>
          </a:xfrm>
          <a:prstGeom prst="rightArrow">
            <a:avLst/>
          </a:prstGeom>
          <a:solidFill>
            <a:schemeClr val="accent6">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389"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55" name="TextBox 54"/>
          <p:cNvSpPr txBox="1"/>
          <p:nvPr/>
        </p:nvSpPr>
        <p:spPr>
          <a:xfrm>
            <a:off x="4024526" y="4588139"/>
            <a:ext cx="1824958" cy="343962"/>
          </a:xfrm>
          <a:prstGeom prst="rect">
            <a:avLst/>
          </a:prstGeom>
          <a:noFill/>
        </p:spPr>
        <p:txBody>
          <a:bodyPr wrap="square" lIns="0" tIns="0" rIns="0" bIns="0" rtlCol="0" anchor="t">
            <a:noAutofit/>
          </a:bodyPr>
          <a:lstStyle/>
          <a:p>
            <a:pPr algn="ctr"/>
            <a:r>
              <a:rPr lang="en-US" sz="2240" dirty="0">
                <a:latin typeface="Amazon Ember" panose="020B0603020204020204" pitchFamily="34" charset="0"/>
                <a:ea typeface="Amazon Ember" panose="020B0603020204020204" pitchFamily="34" charset="0"/>
                <a:cs typeface="Amazon Ember" panose="020B0603020204020204" pitchFamily="34" charset="0"/>
              </a:rPr>
              <a:t>Amazon API Gateway</a:t>
            </a:r>
          </a:p>
        </p:txBody>
      </p:sp>
      <p:cxnSp>
        <p:nvCxnSpPr>
          <p:cNvPr id="56" name="Straight Arrow Connector 55"/>
          <p:cNvCxnSpPr/>
          <p:nvPr/>
        </p:nvCxnSpPr>
        <p:spPr>
          <a:xfrm>
            <a:off x="5655486" y="4103682"/>
            <a:ext cx="1728603" cy="0"/>
          </a:xfrm>
          <a:prstGeom prst="straightConnector1">
            <a:avLst/>
          </a:prstGeom>
          <a:ln>
            <a:solidFill>
              <a:schemeClr val="accent5"/>
            </a:solidFill>
            <a:tailEnd type="arrow"/>
          </a:ln>
        </p:spPr>
        <p:style>
          <a:lnRef idx="2">
            <a:schemeClr val="accent1"/>
          </a:lnRef>
          <a:fillRef idx="0">
            <a:schemeClr val="accent1"/>
          </a:fillRef>
          <a:effectRef idx="1">
            <a:schemeClr val="accent1"/>
          </a:effectRef>
          <a:fontRef idx="minor">
            <a:schemeClr val="tx1"/>
          </a:fontRef>
        </p:style>
      </p:cxnSp>
      <p:sp>
        <p:nvSpPr>
          <p:cNvPr id="57" name="TextBox 56"/>
          <p:cNvSpPr txBox="1"/>
          <p:nvPr/>
        </p:nvSpPr>
        <p:spPr>
          <a:xfrm>
            <a:off x="7200357" y="4610267"/>
            <a:ext cx="1660234" cy="374371"/>
          </a:xfrm>
          <a:prstGeom prst="rect">
            <a:avLst/>
          </a:prstGeom>
          <a:noFill/>
        </p:spPr>
        <p:txBody>
          <a:bodyPr wrap="square" lIns="0" tIns="0" rIns="0" bIns="0" rtlCol="0" anchor="t">
            <a:noAutofit/>
          </a:bodyPr>
          <a:lstStyle/>
          <a:p>
            <a:pPr algn="ctr"/>
            <a:r>
              <a:rPr lang="en-US" sz="2240" dirty="0" err="1">
                <a:latin typeface="Amazon Ember" panose="020B0603020204020204" pitchFamily="34" charset="0"/>
                <a:ea typeface="Amazon Ember" panose="020B0603020204020204" pitchFamily="34" charset="0"/>
                <a:cs typeface="Amazon Ember" panose="020B0603020204020204" pitchFamily="34" charset="0"/>
              </a:rPr>
              <a:t>DetectFaces</a:t>
            </a:r>
            <a:br>
              <a:rPr lang="en-US" sz="2240" dirty="0">
                <a:latin typeface="Amazon Ember" panose="020B0603020204020204" pitchFamily="34" charset="0"/>
                <a:ea typeface="Amazon Ember" panose="020B0603020204020204" pitchFamily="34" charset="0"/>
                <a:cs typeface="Amazon Ember" panose="020B0603020204020204" pitchFamily="34" charset="0"/>
              </a:rPr>
            </a:br>
            <a:r>
              <a:rPr lang="en-US" sz="2240" dirty="0" err="1">
                <a:latin typeface="Amazon Ember" panose="020B0603020204020204" pitchFamily="34" charset="0"/>
                <a:ea typeface="Amazon Ember" panose="020B0603020204020204" pitchFamily="34" charset="0"/>
                <a:cs typeface="Amazon Ember" panose="020B0603020204020204" pitchFamily="34" charset="0"/>
              </a:rPr>
              <a:t>InScene</a:t>
            </a:r>
            <a:endParaRPr lang="en-US" sz="224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60" name="TextBox 59"/>
          <p:cNvSpPr txBox="1"/>
          <p:nvPr/>
        </p:nvSpPr>
        <p:spPr>
          <a:xfrm>
            <a:off x="11175707" y="4654076"/>
            <a:ext cx="1796014" cy="324149"/>
          </a:xfrm>
          <a:prstGeom prst="rect">
            <a:avLst/>
          </a:prstGeom>
          <a:noFill/>
        </p:spPr>
        <p:txBody>
          <a:bodyPr wrap="square" lIns="0" tIns="0" rIns="0" bIns="0" rtlCol="0" anchor="t">
            <a:noAutofit/>
          </a:bodyPr>
          <a:lstStyle/>
          <a:p>
            <a:pPr algn="ctr"/>
            <a:r>
              <a:rPr lang="en-US" sz="2240" dirty="0">
                <a:latin typeface="Amazon Ember" panose="020B0603020204020204" pitchFamily="34" charset="0"/>
                <a:ea typeface="Amazon Ember" panose="020B0603020204020204" pitchFamily="34" charset="0"/>
                <a:cs typeface="Amazon Ember" panose="020B0603020204020204" pitchFamily="34" charset="0"/>
              </a:rPr>
              <a:t>Amazon Rekognition</a:t>
            </a:r>
          </a:p>
        </p:txBody>
      </p:sp>
      <p:cxnSp>
        <p:nvCxnSpPr>
          <p:cNvPr id="61" name="Straight Arrow Connector 60"/>
          <p:cNvCxnSpPr/>
          <p:nvPr/>
        </p:nvCxnSpPr>
        <p:spPr>
          <a:xfrm>
            <a:off x="8713158" y="4128426"/>
            <a:ext cx="2605717" cy="7221"/>
          </a:xfrm>
          <a:prstGeom prst="straightConnector1">
            <a:avLst/>
          </a:prstGeom>
          <a:ln>
            <a:solidFill>
              <a:schemeClr val="accent5"/>
            </a:solidFill>
            <a:tailEnd type="arrow"/>
          </a:ln>
        </p:spPr>
        <p:style>
          <a:lnRef idx="2">
            <a:schemeClr val="accent1"/>
          </a:lnRef>
          <a:fillRef idx="0">
            <a:schemeClr val="accent1"/>
          </a:fillRef>
          <a:effectRef idx="1">
            <a:schemeClr val="accent1"/>
          </a:effectRef>
          <a:fontRef idx="minor">
            <a:schemeClr val="tx1"/>
          </a:fontRef>
        </p:style>
      </p:cxnSp>
      <p:sp>
        <p:nvSpPr>
          <p:cNvPr id="62" name="TextBox 61"/>
          <p:cNvSpPr txBox="1"/>
          <p:nvPr/>
        </p:nvSpPr>
        <p:spPr>
          <a:xfrm>
            <a:off x="9206308" y="3732799"/>
            <a:ext cx="1654965" cy="187014"/>
          </a:xfrm>
          <a:prstGeom prst="rect">
            <a:avLst/>
          </a:prstGeom>
          <a:noFill/>
        </p:spPr>
        <p:txBody>
          <a:bodyPr wrap="square" lIns="0" tIns="0" rIns="0" bIns="0" rtlCol="0" anchor="t">
            <a:noAutofit/>
          </a:bodyPr>
          <a:lstStyle/>
          <a:p>
            <a:pPr algn="ctr"/>
            <a:r>
              <a:rPr lang="en-US" sz="1920" dirty="0" err="1">
                <a:latin typeface="Amazon Ember" panose="020B0603020204020204" pitchFamily="34" charset="0"/>
                <a:ea typeface="Amazon Ember" panose="020B0603020204020204" pitchFamily="34" charset="0"/>
                <a:cs typeface="Amazon Ember" panose="020B0603020204020204" pitchFamily="34" charset="0"/>
              </a:rPr>
              <a:t>detectFaces</a:t>
            </a:r>
            <a:r>
              <a:rPr lang="en-US" sz="1920" dirty="0">
                <a:latin typeface="Amazon Ember" panose="020B0603020204020204" pitchFamily="34" charset="0"/>
                <a:ea typeface="Amazon Ember" panose="020B0603020204020204" pitchFamily="34" charset="0"/>
                <a:cs typeface="Amazon Ember" panose="020B0603020204020204" pitchFamily="34" charset="0"/>
              </a:rPr>
              <a:t>()</a:t>
            </a:r>
          </a:p>
        </p:txBody>
      </p:sp>
      <p:sp>
        <p:nvSpPr>
          <p:cNvPr id="23" name="TextBox 22">
            <a:extLst>
              <a:ext uri="{FF2B5EF4-FFF2-40B4-BE49-F238E27FC236}">
                <a16:creationId xmlns:a16="http://schemas.microsoft.com/office/drawing/2014/main" id="{3BBBFF68-67BB-5D46-A077-8CD83A72957B}"/>
              </a:ext>
            </a:extLst>
          </p:cNvPr>
          <p:cNvSpPr txBox="1"/>
          <p:nvPr/>
        </p:nvSpPr>
        <p:spPr>
          <a:xfrm>
            <a:off x="7442034" y="7218101"/>
            <a:ext cx="1170432" cy="249011"/>
          </a:xfrm>
          <a:prstGeom prst="rect">
            <a:avLst/>
          </a:prstGeom>
          <a:noFill/>
        </p:spPr>
        <p:txBody>
          <a:bodyPr wrap="square" lIns="0" tIns="0" rIns="0" bIns="0" rtlCol="0" anchor="t">
            <a:noAutofit/>
          </a:bodyPr>
          <a:lstStyle/>
          <a:p>
            <a:pPr algn="ctr"/>
            <a:r>
              <a:rPr lang="en-US" sz="2240" dirty="0">
                <a:latin typeface="Amazon Ember" panose="020B0603020204020204" pitchFamily="34" charset="0"/>
                <a:ea typeface="Amazon Ember" panose="020B0603020204020204" pitchFamily="34" charset="0"/>
                <a:cs typeface="Amazon Ember" panose="020B0603020204020204" pitchFamily="34" charset="0"/>
              </a:rPr>
              <a:t>Amazon</a:t>
            </a:r>
            <a:br>
              <a:rPr lang="en-US" sz="2240" dirty="0">
                <a:latin typeface="Amazon Ember" panose="020B0603020204020204" pitchFamily="34" charset="0"/>
                <a:ea typeface="Amazon Ember" panose="020B0603020204020204" pitchFamily="34" charset="0"/>
                <a:cs typeface="Amazon Ember" panose="020B0603020204020204" pitchFamily="34" charset="0"/>
              </a:rPr>
            </a:br>
            <a:r>
              <a:rPr lang="en-US" sz="2240" dirty="0">
                <a:latin typeface="Amazon Ember" panose="020B0603020204020204" pitchFamily="34" charset="0"/>
                <a:ea typeface="Amazon Ember" panose="020B0603020204020204" pitchFamily="34" charset="0"/>
                <a:cs typeface="Amazon Ember" panose="020B0603020204020204" pitchFamily="34" charset="0"/>
              </a:rPr>
              <a:t>S3</a:t>
            </a:r>
          </a:p>
        </p:txBody>
      </p:sp>
      <p:cxnSp>
        <p:nvCxnSpPr>
          <p:cNvPr id="24" name="Straight Arrow Connector 23">
            <a:extLst>
              <a:ext uri="{FF2B5EF4-FFF2-40B4-BE49-F238E27FC236}">
                <a16:creationId xmlns:a16="http://schemas.microsoft.com/office/drawing/2014/main" id="{B362345D-B31F-754B-AA09-3080AA3D1258}"/>
              </a:ext>
            </a:extLst>
          </p:cNvPr>
          <p:cNvCxnSpPr/>
          <p:nvPr/>
        </p:nvCxnSpPr>
        <p:spPr>
          <a:xfrm flipH="1">
            <a:off x="8030885" y="5414421"/>
            <a:ext cx="2282" cy="675536"/>
          </a:xfrm>
          <a:prstGeom prst="straightConnector1">
            <a:avLst/>
          </a:prstGeom>
          <a:ln>
            <a:solidFill>
              <a:schemeClr val="accent5"/>
            </a:solidFill>
            <a:tailEnd type="arrow"/>
          </a:ln>
        </p:spPr>
        <p:style>
          <a:lnRef idx="2">
            <a:schemeClr val="accent1"/>
          </a:lnRef>
          <a:fillRef idx="0">
            <a:schemeClr val="accent1"/>
          </a:fillRef>
          <a:effectRef idx="1">
            <a:schemeClr val="accent1"/>
          </a:effectRef>
          <a:fontRef idx="minor">
            <a:schemeClr val="tx1"/>
          </a:fontRef>
        </p:style>
      </p:cxnSp>
      <p:sp>
        <p:nvSpPr>
          <p:cNvPr id="30" name="TextBox 29">
            <a:extLst>
              <a:ext uri="{FF2B5EF4-FFF2-40B4-BE49-F238E27FC236}">
                <a16:creationId xmlns:a16="http://schemas.microsoft.com/office/drawing/2014/main" id="{C6B17DEF-FFCC-3042-8EE1-1562D51DBF0C}"/>
              </a:ext>
            </a:extLst>
          </p:cNvPr>
          <p:cNvSpPr txBox="1"/>
          <p:nvPr/>
        </p:nvSpPr>
        <p:spPr>
          <a:xfrm>
            <a:off x="7341901" y="1966638"/>
            <a:ext cx="1431603" cy="758288"/>
          </a:xfrm>
          <a:prstGeom prst="rect">
            <a:avLst/>
          </a:prstGeom>
          <a:noFill/>
        </p:spPr>
        <p:txBody>
          <a:bodyPr wrap="square" lIns="0" tIns="0" rIns="0" bIns="0" rtlCol="0" anchor="t">
            <a:noAutofit/>
          </a:bodyPr>
          <a:lstStyle/>
          <a:p>
            <a:pPr algn="ctr"/>
            <a:r>
              <a:rPr lang="en-US" sz="2240" dirty="0">
                <a:latin typeface="Amazon Ember" panose="020B0603020204020204" pitchFamily="34" charset="0"/>
                <a:ea typeface="Amazon Ember" panose="020B0603020204020204" pitchFamily="34" charset="0"/>
                <a:cs typeface="Amazon Ember" panose="020B0603020204020204" pitchFamily="34" charset="0"/>
              </a:rPr>
              <a:t>Amazon</a:t>
            </a:r>
            <a:br>
              <a:rPr lang="en-US" sz="2240" dirty="0">
                <a:latin typeface="Amazon Ember" panose="020B0603020204020204" pitchFamily="34" charset="0"/>
                <a:ea typeface="Amazon Ember" panose="020B0603020204020204" pitchFamily="34" charset="0"/>
                <a:cs typeface="Amazon Ember" panose="020B0603020204020204" pitchFamily="34" charset="0"/>
              </a:rPr>
            </a:br>
            <a:r>
              <a:rPr lang="en-US" sz="2240" dirty="0">
                <a:latin typeface="Amazon Ember" panose="020B0603020204020204" pitchFamily="34" charset="0"/>
                <a:ea typeface="Amazon Ember" panose="020B0603020204020204" pitchFamily="34" charset="0"/>
                <a:cs typeface="Amazon Ember" panose="020B0603020204020204" pitchFamily="34" charset="0"/>
              </a:rPr>
              <a:t>SNS</a:t>
            </a:r>
          </a:p>
        </p:txBody>
      </p:sp>
      <p:cxnSp>
        <p:nvCxnSpPr>
          <p:cNvPr id="32" name="Straight Arrow Connector 31">
            <a:extLst>
              <a:ext uri="{FF2B5EF4-FFF2-40B4-BE49-F238E27FC236}">
                <a16:creationId xmlns:a16="http://schemas.microsoft.com/office/drawing/2014/main" id="{CC1FA10F-AD23-C44B-97AA-F0C1CA2A7F5A}"/>
              </a:ext>
            </a:extLst>
          </p:cNvPr>
          <p:cNvCxnSpPr/>
          <p:nvPr/>
        </p:nvCxnSpPr>
        <p:spPr>
          <a:xfrm flipV="1">
            <a:off x="8027250" y="2767023"/>
            <a:ext cx="0" cy="594102"/>
          </a:xfrm>
          <a:prstGeom prst="straightConnector1">
            <a:avLst/>
          </a:prstGeom>
          <a:ln>
            <a:solidFill>
              <a:schemeClr val="accent5"/>
            </a:solidFill>
            <a:tailEnd type="arrow"/>
          </a:ln>
        </p:spPr>
        <p:style>
          <a:lnRef idx="2">
            <a:schemeClr val="accent1"/>
          </a:lnRef>
          <a:fillRef idx="0">
            <a:schemeClr val="accent1"/>
          </a:fillRef>
          <a:effectRef idx="1">
            <a:schemeClr val="accent1"/>
          </a:effectRef>
          <a:fontRef idx="minor">
            <a:schemeClr val="tx1"/>
          </a:fontRef>
        </p:style>
      </p:cxnSp>
      <p:sp>
        <p:nvSpPr>
          <p:cNvPr id="33" name="TextBox 32">
            <a:extLst>
              <a:ext uri="{FF2B5EF4-FFF2-40B4-BE49-F238E27FC236}">
                <a16:creationId xmlns:a16="http://schemas.microsoft.com/office/drawing/2014/main" id="{459C1FBB-D079-8445-B455-64CF791729BE}"/>
              </a:ext>
            </a:extLst>
          </p:cNvPr>
          <p:cNvSpPr txBox="1"/>
          <p:nvPr/>
        </p:nvSpPr>
        <p:spPr>
          <a:xfrm>
            <a:off x="8781195" y="1199373"/>
            <a:ext cx="4190526" cy="471904"/>
          </a:xfrm>
          <a:prstGeom prst="rect">
            <a:avLst/>
          </a:prstGeom>
          <a:noFill/>
        </p:spPr>
        <p:txBody>
          <a:bodyPr wrap="square" lIns="0" tIns="0" rIns="0" bIns="0" rtlCol="0" anchor="t">
            <a:noAutofit/>
          </a:bodyPr>
          <a:lstStyle/>
          <a:p>
            <a:pPr algn="ctr"/>
            <a:r>
              <a:rPr lang="en-US" sz="2240" dirty="0">
                <a:latin typeface="Amazon Ember" panose="020B0603020204020204" pitchFamily="34" charset="0"/>
                <a:ea typeface="Amazon Ember" panose="020B0603020204020204" pitchFamily="34" charset="0"/>
                <a:cs typeface="Amazon Ember" panose="020B0603020204020204" pitchFamily="34" charset="0"/>
              </a:rPr>
              <a:t>One </a:t>
            </a:r>
            <a:r>
              <a:rPr lang="en-US" sz="2240">
                <a:latin typeface="Amazon Ember" panose="020B0603020204020204" pitchFamily="34" charset="0"/>
                <a:ea typeface="Amazon Ember" panose="020B0603020204020204" pitchFamily="34" charset="0"/>
                <a:cs typeface="Amazon Ember" panose="020B0603020204020204" pitchFamily="34" charset="0"/>
              </a:rPr>
              <a:t>SNS notification sent </a:t>
            </a:r>
            <a:r>
              <a:rPr lang="en-US" sz="2240" dirty="0">
                <a:latin typeface="Amazon Ember" panose="020B0603020204020204" pitchFamily="34" charset="0"/>
                <a:ea typeface="Amazon Ember" panose="020B0603020204020204" pitchFamily="34" charset="0"/>
                <a:cs typeface="Amazon Ember" panose="020B0603020204020204" pitchFamily="34" charset="0"/>
              </a:rPr>
              <a:t>for each face in the scene</a:t>
            </a:r>
          </a:p>
        </p:txBody>
      </p:sp>
      <p:pic>
        <p:nvPicPr>
          <p:cNvPr id="27" name="Graphic 26">
            <a:extLst>
              <a:ext uri="{FF2B5EF4-FFF2-40B4-BE49-F238E27FC236}">
                <a16:creationId xmlns:a16="http://schemas.microsoft.com/office/drawing/2014/main" id="{DAEA9493-E253-554E-844B-E63D11B8448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08246" y="6294096"/>
            <a:ext cx="910772" cy="910772"/>
          </a:xfrm>
          <a:prstGeom prst="rect">
            <a:avLst/>
          </a:prstGeom>
        </p:spPr>
      </p:pic>
      <p:pic>
        <p:nvPicPr>
          <p:cNvPr id="28" name="Graphic 27">
            <a:extLst>
              <a:ext uri="{FF2B5EF4-FFF2-40B4-BE49-F238E27FC236}">
                <a16:creationId xmlns:a16="http://schemas.microsoft.com/office/drawing/2014/main" id="{69F3C352-E501-4340-B076-416BDA8D50F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535933" y="3616867"/>
            <a:ext cx="925413" cy="925413"/>
          </a:xfrm>
          <a:prstGeom prst="rect">
            <a:avLst/>
          </a:prstGeom>
        </p:spPr>
      </p:pic>
      <p:pic>
        <p:nvPicPr>
          <p:cNvPr id="29" name="Graphic 28">
            <a:extLst>
              <a:ext uri="{FF2B5EF4-FFF2-40B4-BE49-F238E27FC236}">
                <a16:creationId xmlns:a16="http://schemas.microsoft.com/office/drawing/2014/main" id="{D0374B74-92B3-8E4D-AF66-3F0F2DF14D8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608245" y="3610859"/>
            <a:ext cx="910773" cy="905160"/>
          </a:xfrm>
          <a:prstGeom prst="rect">
            <a:avLst/>
          </a:prstGeom>
        </p:spPr>
      </p:pic>
      <p:pic>
        <p:nvPicPr>
          <p:cNvPr id="34" name="Graphic 33">
            <a:extLst>
              <a:ext uri="{FF2B5EF4-FFF2-40B4-BE49-F238E27FC236}">
                <a16:creationId xmlns:a16="http://schemas.microsoft.com/office/drawing/2014/main" id="{E5D44052-B78C-A048-BBBB-265D9C398DE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1646017" y="3644977"/>
            <a:ext cx="853173" cy="853173"/>
          </a:xfrm>
          <a:prstGeom prst="rect">
            <a:avLst/>
          </a:prstGeom>
        </p:spPr>
      </p:pic>
      <p:pic>
        <p:nvPicPr>
          <p:cNvPr id="35" name="Graphic 34">
            <a:extLst>
              <a:ext uri="{FF2B5EF4-FFF2-40B4-BE49-F238E27FC236}">
                <a16:creationId xmlns:a16="http://schemas.microsoft.com/office/drawing/2014/main" id="{65432DFC-4589-EB46-AA34-12515F201992}"/>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17649" y="1682013"/>
            <a:ext cx="900000" cy="900000"/>
          </a:xfrm>
          <a:prstGeom prst="rect">
            <a:avLst/>
          </a:prstGeom>
        </p:spPr>
      </p:pic>
      <p:pic>
        <p:nvPicPr>
          <p:cNvPr id="36" name="Graphic 35">
            <a:extLst>
              <a:ext uri="{FF2B5EF4-FFF2-40B4-BE49-F238E27FC236}">
                <a16:creationId xmlns:a16="http://schemas.microsoft.com/office/drawing/2014/main" id="{59E5B93D-E6D2-834B-BD6E-93F17E38C7A3}"/>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17649" y="3732799"/>
            <a:ext cx="900000" cy="900000"/>
          </a:xfrm>
          <a:prstGeom prst="rect">
            <a:avLst/>
          </a:prstGeom>
        </p:spPr>
      </p:pic>
      <p:pic>
        <p:nvPicPr>
          <p:cNvPr id="37" name="Graphic 36">
            <a:extLst>
              <a:ext uri="{FF2B5EF4-FFF2-40B4-BE49-F238E27FC236}">
                <a16:creationId xmlns:a16="http://schemas.microsoft.com/office/drawing/2014/main" id="{34F1F94F-2DF3-914E-AFDA-4E307264CB1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17649" y="5987003"/>
            <a:ext cx="900000" cy="900000"/>
          </a:xfrm>
          <a:prstGeom prst="rect">
            <a:avLst/>
          </a:prstGeom>
        </p:spPr>
      </p:pic>
      <p:pic>
        <p:nvPicPr>
          <p:cNvPr id="38" name="Graphic 37">
            <a:extLst>
              <a:ext uri="{FF2B5EF4-FFF2-40B4-BE49-F238E27FC236}">
                <a16:creationId xmlns:a16="http://schemas.microsoft.com/office/drawing/2014/main" id="{83D5EE34-1DC2-2343-846C-E4F854C1E904}"/>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608245" y="1064920"/>
            <a:ext cx="910773" cy="816916"/>
          </a:xfrm>
          <a:prstGeom prst="rect">
            <a:avLst/>
          </a:prstGeom>
        </p:spPr>
      </p:pic>
      <p:sp>
        <p:nvSpPr>
          <p:cNvPr id="31" name="TextBox 30">
            <a:extLst>
              <a:ext uri="{FF2B5EF4-FFF2-40B4-BE49-F238E27FC236}">
                <a16:creationId xmlns:a16="http://schemas.microsoft.com/office/drawing/2014/main" id="{77D09999-8F0F-9C40-B301-99BD65920979}"/>
              </a:ext>
            </a:extLst>
          </p:cNvPr>
          <p:cNvSpPr txBox="1"/>
          <p:nvPr/>
        </p:nvSpPr>
        <p:spPr>
          <a:xfrm>
            <a:off x="8860591" y="6289533"/>
            <a:ext cx="2619079" cy="294940"/>
          </a:xfrm>
          <a:prstGeom prst="rect">
            <a:avLst/>
          </a:prstGeom>
          <a:noFill/>
        </p:spPr>
        <p:txBody>
          <a:bodyPr wrap="square" lIns="0" tIns="0" rIns="0" bIns="0" rtlCol="0" anchor="t">
            <a:noAutofit/>
          </a:bodyPr>
          <a:lstStyle/>
          <a:p>
            <a:pPr algn="ctr"/>
            <a:r>
              <a:rPr lang="en-US" sz="1800" dirty="0">
                <a:latin typeface="Amazon Ember" panose="020B0603020204020204" pitchFamily="34" charset="0"/>
                <a:ea typeface="Amazon Ember" panose="020B0603020204020204" pitchFamily="34" charset="0"/>
                <a:cs typeface="Amazon Ember" panose="020B0603020204020204" pitchFamily="34" charset="0"/>
              </a:rPr>
              <a:t>Bounding boxes for faces returned by Rekognition used to slice up the original scene</a:t>
            </a:r>
          </a:p>
        </p:txBody>
      </p:sp>
    </p:spTree>
    <p:extLst>
      <p:ext uri="{BB962C8B-B14F-4D97-AF65-F5344CB8AC3E}">
        <p14:creationId xmlns:p14="http://schemas.microsoft.com/office/powerpoint/2010/main" val="832518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down)">
                                      <p:cBhvr>
                                        <p:cTn id="7" dur="500"/>
                                        <p:tgtEl>
                                          <p:spTgt spid="32"/>
                                        </p:tgtEl>
                                      </p:cBhvr>
                                    </p:animEffect>
                                  </p:childTnLst>
                                </p:cTn>
                              </p:par>
                              <p:par>
                                <p:cTn id="8" presetID="10" presetClass="entr" presetSubtype="0" fill="hold" nodeType="withEffect">
                                  <p:stCondLst>
                                    <p:cond delay="500"/>
                                  </p:stCondLst>
                                  <p:childTnLst>
                                    <p:set>
                                      <p:cBhvr>
                                        <p:cTn id="9" dur="1" fill="hold">
                                          <p:stCondLst>
                                            <p:cond delay="0"/>
                                          </p:stCondLst>
                                        </p:cTn>
                                        <p:tgtEl>
                                          <p:spTgt spid="38"/>
                                        </p:tgtEl>
                                        <p:attrNameLst>
                                          <p:attrName>style.visibility</p:attrName>
                                        </p:attrNameLst>
                                      </p:cBhvr>
                                      <p:to>
                                        <p:strVal val="visible"/>
                                      </p:to>
                                    </p:set>
                                    <p:animEffect transition="in" filter="fade">
                                      <p:cBhvr>
                                        <p:cTn id="10" dur="500"/>
                                        <p:tgtEl>
                                          <p:spTgt spid="38"/>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30"/>
                                        </p:tgtEl>
                                        <p:attrNameLst>
                                          <p:attrName>style.visibility</p:attrName>
                                        </p:attrNameLst>
                                      </p:cBhvr>
                                      <p:to>
                                        <p:strVal val="visible"/>
                                      </p:to>
                                    </p:set>
                                    <p:animEffect transition="in" filter="fade">
                                      <p:cBhvr>
                                        <p:cTn id="13" dur="500"/>
                                        <p:tgtEl>
                                          <p:spTgt spid="30"/>
                                        </p:tgtEl>
                                      </p:cBhvr>
                                    </p:animEffect>
                                  </p:childTnLst>
                                </p:cTn>
                              </p:par>
                              <p:par>
                                <p:cTn id="14" presetID="10" presetClass="entr" presetSubtype="0" fill="hold" grpId="0" nodeType="withEffect">
                                  <p:stCondLst>
                                    <p:cond delay="500"/>
                                  </p:stCondLst>
                                  <p:childTnLst>
                                    <p:set>
                                      <p:cBhvr>
                                        <p:cTn id="15" dur="1" fill="hold">
                                          <p:stCondLst>
                                            <p:cond delay="0"/>
                                          </p:stCondLst>
                                        </p:cTn>
                                        <p:tgtEl>
                                          <p:spTgt spid="33"/>
                                        </p:tgtEl>
                                        <p:attrNameLst>
                                          <p:attrName>style.visibility</p:attrName>
                                        </p:attrNameLst>
                                      </p:cBhvr>
                                      <p:to>
                                        <p:strVal val="visible"/>
                                      </p:to>
                                    </p:set>
                                    <p:animEffect transition="in" filter="fade">
                                      <p:cBhvr>
                                        <p:cTn id="16"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3"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9681" y="222478"/>
            <a:ext cx="13688304" cy="1079598"/>
          </a:xfrm>
        </p:spPr>
        <p:txBody>
          <a:bodyPr/>
          <a:lstStyle/>
          <a:p>
            <a:r>
              <a:rPr lang="en-US" dirty="0"/>
              <a:t>People Plotter Architecture</a:t>
            </a:r>
          </a:p>
        </p:txBody>
      </p:sp>
      <p:sp>
        <p:nvSpPr>
          <p:cNvPr id="33" name="TextBox 32"/>
          <p:cNvSpPr txBox="1"/>
          <p:nvPr/>
        </p:nvSpPr>
        <p:spPr>
          <a:xfrm>
            <a:off x="538863" y="4786038"/>
            <a:ext cx="1431603" cy="758288"/>
          </a:xfrm>
          <a:prstGeom prst="rect">
            <a:avLst/>
          </a:prstGeom>
          <a:noFill/>
        </p:spPr>
        <p:txBody>
          <a:bodyPr wrap="square" lIns="0" tIns="0" rIns="0" bIns="0" rtlCol="0" anchor="t">
            <a:noAutofit/>
          </a:bodyPr>
          <a:lstStyle/>
          <a:p>
            <a:pPr algn="ctr"/>
            <a:r>
              <a:rPr lang="en-US" sz="2240" dirty="0">
                <a:latin typeface="Amazon Ember" panose="020B0603020204020204" pitchFamily="34" charset="0"/>
                <a:ea typeface="Amazon Ember" panose="020B0603020204020204" pitchFamily="34" charset="0"/>
                <a:cs typeface="Amazon Ember" panose="020B0603020204020204" pitchFamily="34" charset="0"/>
              </a:rPr>
              <a:t>Amazon</a:t>
            </a:r>
            <a:br>
              <a:rPr lang="en-US" sz="2240" dirty="0">
                <a:latin typeface="Amazon Ember" panose="020B0603020204020204" pitchFamily="34" charset="0"/>
                <a:ea typeface="Amazon Ember" panose="020B0603020204020204" pitchFamily="34" charset="0"/>
                <a:cs typeface="Amazon Ember" panose="020B0603020204020204" pitchFamily="34" charset="0"/>
              </a:rPr>
            </a:br>
            <a:r>
              <a:rPr lang="en-US" sz="2240" dirty="0">
                <a:latin typeface="Amazon Ember" panose="020B0603020204020204" pitchFamily="34" charset="0"/>
                <a:ea typeface="Amazon Ember" panose="020B0603020204020204" pitchFamily="34" charset="0"/>
                <a:cs typeface="Amazon Ember" panose="020B0603020204020204" pitchFamily="34" charset="0"/>
              </a:rPr>
              <a:t>SNS</a:t>
            </a:r>
          </a:p>
        </p:txBody>
      </p:sp>
      <p:cxnSp>
        <p:nvCxnSpPr>
          <p:cNvPr id="36" name="Straight Arrow Connector 35"/>
          <p:cNvCxnSpPr/>
          <p:nvPr/>
        </p:nvCxnSpPr>
        <p:spPr>
          <a:xfrm>
            <a:off x="2024419" y="4414374"/>
            <a:ext cx="695923" cy="5227"/>
          </a:xfrm>
          <a:prstGeom prst="straightConnector1">
            <a:avLst/>
          </a:prstGeom>
          <a:ln>
            <a:solidFill>
              <a:schemeClr val="accent5"/>
            </a:solidFill>
            <a:tailEnd type="arrow"/>
          </a:ln>
        </p:spPr>
        <p:style>
          <a:lnRef idx="2">
            <a:schemeClr val="accent1"/>
          </a:lnRef>
          <a:fillRef idx="0">
            <a:schemeClr val="accent1"/>
          </a:fillRef>
          <a:effectRef idx="1">
            <a:schemeClr val="accent1"/>
          </a:effectRef>
          <a:fontRef idx="minor">
            <a:schemeClr val="tx1"/>
          </a:fontRef>
        </p:style>
      </p:cxnSp>
      <p:sp>
        <p:nvSpPr>
          <p:cNvPr id="44" name="TextBox 43"/>
          <p:cNvSpPr txBox="1"/>
          <p:nvPr/>
        </p:nvSpPr>
        <p:spPr>
          <a:xfrm>
            <a:off x="2481971" y="4977422"/>
            <a:ext cx="1952867" cy="566904"/>
          </a:xfrm>
          <a:prstGeom prst="rect">
            <a:avLst/>
          </a:prstGeom>
          <a:noFill/>
        </p:spPr>
        <p:txBody>
          <a:bodyPr wrap="square" lIns="0" tIns="0" rIns="0" bIns="0" rtlCol="0" anchor="t">
            <a:noAutofit/>
          </a:bodyPr>
          <a:lstStyle/>
          <a:p>
            <a:pPr algn="ctr"/>
            <a:r>
              <a:rPr lang="en-US" sz="2240">
                <a:latin typeface="Amazon Ember" panose="020B0603020204020204" pitchFamily="34" charset="0"/>
                <a:ea typeface="Amazon Ember" panose="020B0603020204020204" pitchFamily="34" charset="0"/>
                <a:cs typeface="Amazon Ember" panose="020B0603020204020204" pitchFamily="34" charset="0"/>
              </a:rPr>
              <a:t>Process</a:t>
            </a:r>
            <a:br>
              <a:rPr lang="en-US" sz="2240">
                <a:latin typeface="Amazon Ember" panose="020B0603020204020204" pitchFamily="34" charset="0"/>
                <a:ea typeface="Amazon Ember" panose="020B0603020204020204" pitchFamily="34" charset="0"/>
                <a:cs typeface="Amazon Ember" panose="020B0603020204020204" pitchFamily="34" charset="0"/>
              </a:rPr>
            </a:br>
            <a:r>
              <a:rPr lang="en-US" sz="2240" dirty="0" err="1">
                <a:latin typeface="Amazon Ember" panose="020B0603020204020204" pitchFamily="34" charset="0"/>
                <a:ea typeface="Amazon Ember" panose="020B0603020204020204" pitchFamily="34" charset="0"/>
                <a:cs typeface="Amazon Ember" panose="020B0603020204020204" pitchFamily="34" charset="0"/>
              </a:rPr>
              <a:t>DetectedFace</a:t>
            </a:r>
            <a:endParaRPr lang="en-US" sz="224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47" name="TextBox 46"/>
          <p:cNvSpPr txBox="1"/>
          <p:nvPr/>
        </p:nvSpPr>
        <p:spPr>
          <a:xfrm>
            <a:off x="4977939" y="4987628"/>
            <a:ext cx="1796014" cy="324149"/>
          </a:xfrm>
          <a:prstGeom prst="rect">
            <a:avLst/>
          </a:prstGeom>
          <a:noFill/>
        </p:spPr>
        <p:txBody>
          <a:bodyPr wrap="square" lIns="0" tIns="0" rIns="0" bIns="0" rtlCol="0" anchor="t">
            <a:noAutofit/>
          </a:bodyPr>
          <a:lstStyle/>
          <a:p>
            <a:pPr algn="ctr"/>
            <a:r>
              <a:rPr lang="en-US" sz="2240" dirty="0">
                <a:latin typeface="Amazon Ember" panose="020B0603020204020204" pitchFamily="34" charset="0"/>
                <a:ea typeface="Amazon Ember" panose="020B0603020204020204" pitchFamily="34" charset="0"/>
                <a:cs typeface="Amazon Ember" panose="020B0603020204020204" pitchFamily="34" charset="0"/>
              </a:rPr>
              <a:t>Amazon Rekognition</a:t>
            </a:r>
          </a:p>
        </p:txBody>
      </p:sp>
      <p:cxnSp>
        <p:nvCxnSpPr>
          <p:cNvPr id="48" name="Straight Arrow Connector 47"/>
          <p:cNvCxnSpPr/>
          <p:nvPr/>
        </p:nvCxnSpPr>
        <p:spPr>
          <a:xfrm>
            <a:off x="4377421" y="4432007"/>
            <a:ext cx="695923" cy="5227"/>
          </a:xfrm>
          <a:prstGeom prst="straightConnector1">
            <a:avLst/>
          </a:prstGeom>
          <a:ln>
            <a:solidFill>
              <a:schemeClr val="accent5"/>
            </a:solidFill>
            <a:tailEnd type="arrow"/>
          </a:ln>
        </p:spPr>
        <p:style>
          <a:lnRef idx="2">
            <a:schemeClr val="accent1"/>
          </a:lnRef>
          <a:fillRef idx="0">
            <a:schemeClr val="accent1"/>
          </a:fillRef>
          <a:effectRef idx="1">
            <a:schemeClr val="accent1"/>
          </a:effectRef>
          <a:fontRef idx="minor">
            <a:schemeClr val="tx1"/>
          </a:fontRef>
        </p:style>
      </p:cxnSp>
      <p:sp>
        <p:nvSpPr>
          <p:cNvPr id="7" name="Rectangle 6"/>
          <p:cNvSpPr/>
          <p:nvPr/>
        </p:nvSpPr>
        <p:spPr>
          <a:xfrm>
            <a:off x="4235026" y="5728562"/>
            <a:ext cx="3038011" cy="437043"/>
          </a:xfrm>
          <a:prstGeom prst="rect">
            <a:avLst/>
          </a:prstGeom>
        </p:spPr>
        <p:txBody>
          <a:bodyPr wrap="none">
            <a:spAutoFit/>
          </a:bodyPr>
          <a:lstStyle/>
          <a:p>
            <a:r>
              <a:rPr lang="en-US" sz="2240" err="1">
                <a:latin typeface="Amazon Ember" panose="020B0603020204020204" pitchFamily="34" charset="0"/>
                <a:ea typeface="Amazon Ember" panose="020B0603020204020204" pitchFamily="34" charset="0"/>
                <a:cs typeface="Amazon Ember" panose="020B0603020204020204" pitchFamily="34" charset="0"/>
              </a:rPr>
              <a:t>searchFacesByImage</a:t>
            </a:r>
            <a:r>
              <a:rPr lang="en-US" sz="2240" dirty="0">
                <a:latin typeface="Amazon Ember" panose="020B0603020204020204" pitchFamily="34" charset="0"/>
                <a:ea typeface="Amazon Ember" panose="020B0603020204020204" pitchFamily="34" charset="0"/>
                <a:cs typeface="Amazon Ember" panose="020B0603020204020204" pitchFamily="34" charset="0"/>
              </a:rPr>
              <a:t>()</a:t>
            </a:r>
          </a:p>
        </p:txBody>
      </p:sp>
      <p:sp>
        <p:nvSpPr>
          <p:cNvPr id="64" name="TextBox 63"/>
          <p:cNvSpPr txBox="1"/>
          <p:nvPr/>
        </p:nvSpPr>
        <p:spPr>
          <a:xfrm>
            <a:off x="9561350" y="2903544"/>
            <a:ext cx="1975365" cy="457318"/>
          </a:xfrm>
          <a:prstGeom prst="rect">
            <a:avLst/>
          </a:prstGeom>
          <a:noFill/>
        </p:spPr>
        <p:txBody>
          <a:bodyPr wrap="square" lIns="0" tIns="0" rIns="0" bIns="0" rtlCol="0" anchor="t">
            <a:noAutofit/>
          </a:bodyPr>
          <a:lstStyle/>
          <a:p>
            <a:pPr algn="ctr"/>
            <a:r>
              <a:rPr lang="en-US" sz="2240" dirty="0">
                <a:latin typeface="Amazon Ember" panose="020B0603020204020204" pitchFamily="34" charset="0"/>
                <a:ea typeface="Amazon Ember" panose="020B0603020204020204" pitchFamily="34" charset="0"/>
                <a:cs typeface="Amazon Ember" panose="020B0603020204020204" pitchFamily="34" charset="0"/>
              </a:rPr>
              <a:t>Amazon </a:t>
            </a:r>
            <a:r>
              <a:rPr lang="en-US" sz="2240" dirty="0" err="1">
                <a:latin typeface="Amazon Ember" panose="020B0603020204020204" pitchFamily="34" charset="0"/>
                <a:ea typeface="Amazon Ember" panose="020B0603020204020204" pitchFamily="34" charset="0"/>
                <a:cs typeface="Amazon Ember" panose="020B0603020204020204" pitchFamily="34" charset="0"/>
              </a:rPr>
              <a:t>ElasticSearch</a:t>
            </a:r>
            <a:endParaRPr lang="en-US" sz="2240" dirty="0">
              <a:latin typeface="Amazon Ember" panose="020B0603020204020204" pitchFamily="34" charset="0"/>
              <a:ea typeface="Amazon Ember" panose="020B0603020204020204" pitchFamily="34" charset="0"/>
              <a:cs typeface="Amazon Ember" panose="020B0603020204020204" pitchFamily="34" charset="0"/>
            </a:endParaRPr>
          </a:p>
        </p:txBody>
      </p:sp>
      <p:cxnSp>
        <p:nvCxnSpPr>
          <p:cNvPr id="10" name="Elbow Connector 9"/>
          <p:cNvCxnSpPr/>
          <p:nvPr/>
        </p:nvCxnSpPr>
        <p:spPr>
          <a:xfrm rot="5400000" flipH="1" flipV="1">
            <a:off x="5953727" y="-165137"/>
            <a:ext cx="1325880" cy="6289109"/>
          </a:xfrm>
          <a:prstGeom prst="bentConnector2">
            <a:avLst/>
          </a:prstGeom>
          <a:ln>
            <a:solidFill>
              <a:schemeClr val="accent5"/>
            </a:solidFill>
            <a:tailEnd type="triangle"/>
          </a:ln>
        </p:spPr>
        <p:style>
          <a:lnRef idx="2">
            <a:schemeClr val="accent1"/>
          </a:lnRef>
          <a:fillRef idx="0">
            <a:schemeClr val="accent1"/>
          </a:fillRef>
          <a:effectRef idx="1">
            <a:schemeClr val="accent1"/>
          </a:effectRef>
          <a:fontRef idx="minor">
            <a:schemeClr val="tx1"/>
          </a:fontRef>
        </p:style>
      </p:cxnSp>
      <p:sp>
        <p:nvSpPr>
          <p:cNvPr id="68" name="Rectangle 67"/>
          <p:cNvSpPr/>
          <p:nvPr/>
        </p:nvSpPr>
        <p:spPr>
          <a:xfrm>
            <a:off x="10452984" y="1741288"/>
            <a:ext cx="3873851" cy="1126462"/>
          </a:xfrm>
          <a:prstGeom prst="rect">
            <a:avLst/>
          </a:prstGeom>
        </p:spPr>
        <p:txBody>
          <a:bodyPr wrap="square">
            <a:spAutoFit/>
          </a:bodyPr>
          <a:lstStyle/>
          <a:p>
            <a:pPr algn="ctr"/>
            <a:r>
              <a:rPr lang="en-US" sz="2240" dirty="0">
                <a:latin typeface="Amazon Ember" panose="020B0603020204020204" pitchFamily="34" charset="0"/>
                <a:ea typeface="Amazon Ember" panose="020B0603020204020204" pitchFamily="34" charset="0"/>
                <a:cs typeface="Amazon Ember" panose="020B0603020204020204" pitchFamily="34" charset="0"/>
              </a:rPr>
              <a:t>Capture event</a:t>
            </a:r>
          </a:p>
          <a:p>
            <a:pPr algn="ctr"/>
            <a:r>
              <a:rPr lang="en-US" sz="2240" dirty="0">
                <a:latin typeface="Amazon Ember" panose="020B0603020204020204" pitchFamily="34" charset="0"/>
                <a:ea typeface="Amazon Ember" panose="020B0603020204020204" pitchFamily="34" charset="0"/>
                <a:cs typeface="Amazon Ember" panose="020B0603020204020204" pitchFamily="34" charset="0"/>
              </a:rPr>
              <a:t>statistics for </a:t>
            </a:r>
          </a:p>
          <a:p>
            <a:pPr algn="ctr"/>
            <a:r>
              <a:rPr lang="en-US" sz="2240" dirty="0" err="1">
                <a:latin typeface="Amazon Ember" panose="020B0603020204020204" pitchFamily="34" charset="0"/>
                <a:ea typeface="Amazon Ember" panose="020B0603020204020204" pitchFamily="34" charset="0"/>
                <a:cs typeface="Amazon Ember" panose="020B0603020204020204" pitchFamily="34" charset="0"/>
              </a:rPr>
              <a:t>visualisation</a:t>
            </a:r>
            <a:endParaRPr lang="en-US" sz="224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6" name="Rectangle 15"/>
          <p:cNvSpPr/>
          <p:nvPr/>
        </p:nvSpPr>
        <p:spPr>
          <a:xfrm>
            <a:off x="2961176" y="1694676"/>
            <a:ext cx="7315200" cy="486287"/>
          </a:xfrm>
          <a:prstGeom prst="rect">
            <a:avLst/>
          </a:prstGeom>
        </p:spPr>
        <p:txBody>
          <a:bodyPr>
            <a:spAutoFit/>
          </a:bodyPr>
          <a:lstStyle/>
          <a:p>
            <a:pPr algn="ctr"/>
            <a:r>
              <a:rPr lang="en-US" sz="2560" dirty="0" err="1">
                <a:latin typeface="Amazon Ember" panose="020B0603020204020204" pitchFamily="34" charset="0"/>
                <a:ea typeface="Amazon Ember" panose="020B0603020204020204" pitchFamily="34" charset="0"/>
                <a:cs typeface="Amazon Ember" panose="020B0603020204020204" pitchFamily="34" charset="0"/>
              </a:rPr>
              <a:t>FaceId</a:t>
            </a:r>
            <a:r>
              <a:rPr lang="en-US" sz="2560" dirty="0">
                <a:latin typeface="Amazon Ember" panose="020B0603020204020204" pitchFamily="34" charset="0"/>
                <a:ea typeface="Amazon Ember" panose="020B0603020204020204" pitchFamily="34" charset="0"/>
                <a:cs typeface="Amazon Ember" panose="020B0603020204020204" pitchFamily="34" charset="0"/>
              </a:rPr>
              <a:t> + Detector Location + Timestamp</a:t>
            </a:r>
          </a:p>
        </p:txBody>
      </p:sp>
      <p:sp>
        <p:nvSpPr>
          <p:cNvPr id="24" name="TextBox 23"/>
          <p:cNvSpPr txBox="1"/>
          <p:nvPr/>
        </p:nvSpPr>
        <p:spPr>
          <a:xfrm>
            <a:off x="8840829" y="4294558"/>
            <a:ext cx="5486006" cy="1631216"/>
          </a:xfrm>
          <a:prstGeom prst="rect">
            <a:avLst/>
          </a:prstGeom>
          <a:noFill/>
        </p:spPr>
        <p:txBody>
          <a:bodyPr wrap="square" rtlCol="0">
            <a:spAutoFit/>
          </a:bodyPr>
          <a:lstStyle/>
          <a:p>
            <a:r>
              <a:rPr lang="en-US" sz="2000" dirty="0">
                <a:latin typeface="Amazon Ember" panose="020B0603020204020204" pitchFamily="34" charset="0"/>
                <a:ea typeface="Amazon Ember" panose="020B0603020204020204" pitchFamily="34" charset="0"/>
                <a:cs typeface="Amazon Ember" panose="020B0603020204020204" pitchFamily="34" charset="0"/>
              </a:rPr>
              <a:t>The same face will result in the same identifying ‘</a:t>
            </a:r>
            <a:r>
              <a:rPr lang="en-US" sz="2000" dirty="0" err="1">
                <a:latin typeface="Amazon Ember" panose="020B0603020204020204" pitchFamily="34" charset="0"/>
                <a:ea typeface="Amazon Ember" panose="020B0603020204020204" pitchFamily="34" charset="0"/>
                <a:cs typeface="Amazon Ember" panose="020B0603020204020204" pitchFamily="34" charset="0"/>
              </a:rPr>
              <a:t>FaceId</a:t>
            </a:r>
            <a:r>
              <a:rPr lang="en-US" sz="2000" dirty="0">
                <a:latin typeface="Amazon Ember" panose="020B0603020204020204" pitchFamily="34" charset="0"/>
                <a:ea typeface="Amazon Ember" panose="020B0603020204020204" pitchFamily="34" charset="0"/>
                <a:cs typeface="Amazon Ember" panose="020B0603020204020204" pitchFamily="34" charset="0"/>
              </a:rPr>
              <a:t>’ value.</a:t>
            </a:r>
          </a:p>
          <a:p>
            <a:endParaRPr lang="en-US" sz="2000" dirty="0">
              <a:latin typeface="Amazon Ember" panose="020B0603020204020204" pitchFamily="34" charset="0"/>
              <a:ea typeface="Amazon Ember" panose="020B0603020204020204" pitchFamily="34" charset="0"/>
              <a:cs typeface="Amazon Ember" panose="020B0603020204020204" pitchFamily="34" charset="0"/>
            </a:endParaRPr>
          </a:p>
          <a:p>
            <a:r>
              <a:rPr lang="en-US" sz="2000" dirty="0">
                <a:latin typeface="Amazon Ember" panose="020B0603020204020204" pitchFamily="34" charset="0"/>
                <a:ea typeface="Amazon Ember" panose="020B0603020204020204" pitchFamily="34" charset="0"/>
                <a:cs typeface="Amazon Ember" panose="020B0603020204020204" pitchFamily="34" charset="0"/>
              </a:rPr>
              <a:t>We don’t need to know ‘who’ the person is, just that we have seen their face before.</a:t>
            </a:r>
          </a:p>
        </p:txBody>
      </p:sp>
      <p:sp>
        <p:nvSpPr>
          <p:cNvPr id="19" name="Left Arrow 18">
            <a:extLst>
              <a:ext uri="{FF2B5EF4-FFF2-40B4-BE49-F238E27FC236}">
                <a16:creationId xmlns:a16="http://schemas.microsoft.com/office/drawing/2014/main" id="{E1A5E662-4A12-DF4A-82F6-51D9E5B39257}"/>
              </a:ext>
            </a:extLst>
          </p:cNvPr>
          <p:cNvSpPr/>
          <p:nvPr/>
        </p:nvSpPr>
        <p:spPr bwMode="auto">
          <a:xfrm>
            <a:off x="6678548" y="4128791"/>
            <a:ext cx="2050283" cy="954107"/>
          </a:xfrm>
          <a:prstGeom prst="leftArrow">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20" name="Graphic 19">
            <a:extLst>
              <a:ext uri="{FF2B5EF4-FFF2-40B4-BE49-F238E27FC236}">
                <a16:creationId xmlns:a16="http://schemas.microsoft.com/office/drawing/2014/main" id="{90EA197E-4EF8-554D-8B39-FFEFBA5168A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57221" y="3979462"/>
            <a:ext cx="1003403" cy="900000"/>
          </a:xfrm>
          <a:prstGeom prst="rect">
            <a:avLst/>
          </a:prstGeom>
        </p:spPr>
      </p:pic>
      <p:pic>
        <p:nvPicPr>
          <p:cNvPr id="21" name="Graphic 20">
            <a:extLst>
              <a:ext uri="{FF2B5EF4-FFF2-40B4-BE49-F238E27FC236}">
                <a16:creationId xmlns:a16="http://schemas.microsoft.com/office/drawing/2014/main" id="{07985B4F-6F5D-1947-B7D8-2CDA4C0F072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046568" y="3925000"/>
            <a:ext cx="951986" cy="900000"/>
          </a:xfrm>
          <a:prstGeom prst="rect">
            <a:avLst/>
          </a:prstGeom>
        </p:spPr>
      </p:pic>
      <p:pic>
        <p:nvPicPr>
          <p:cNvPr id="22" name="Graphic 21">
            <a:extLst>
              <a:ext uri="{FF2B5EF4-FFF2-40B4-BE49-F238E27FC236}">
                <a16:creationId xmlns:a16="http://schemas.microsoft.com/office/drawing/2014/main" id="{7DA9D7F7-0A1F-BD40-835C-01216C10832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327444" y="3925000"/>
            <a:ext cx="900000" cy="900000"/>
          </a:xfrm>
          <a:prstGeom prst="rect">
            <a:avLst/>
          </a:prstGeom>
        </p:spPr>
      </p:pic>
      <p:pic>
        <p:nvPicPr>
          <p:cNvPr id="23" name="Graphic 22">
            <a:extLst>
              <a:ext uri="{FF2B5EF4-FFF2-40B4-BE49-F238E27FC236}">
                <a16:creationId xmlns:a16="http://schemas.microsoft.com/office/drawing/2014/main" id="{FE0B02D7-77B4-5F44-940D-09050C488E3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091813" y="1854519"/>
            <a:ext cx="900000" cy="900000"/>
          </a:xfrm>
          <a:prstGeom prst="rect">
            <a:avLst/>
          </a:prstGeom>
        </p:spPr>
      </p:pic>
    </p:spTree>
    <p:extLst>
      <p:ext uri="{BB962C8B-B14F-4D97-AF65-F5344CB8AC3E}">
        <p14:creationId xmlns:p14="http://schemas.microsoft.com/office/powerpoint/2010/main" val="32871579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64"/>
                                        </p:tgtEl>
                                        <p:attrNameLst>
                                          <p:attrName>style.visibility</p:attrName>
                                        </p:attrNameLst>
                                      </p:cBhvr>
                                      <p:to>
                                        <p:strVal val="visible"/>
                                      </p:to>
                                    </p:set>
                                    <p:animEffect transition="in" filter="fade">
                                      <p:cBhvr>
                                        <p:cTn id="10" dur="500"/>
                                        <p:tgtEl>
                                          <p:spTgt spid="64"/>
                                        </p:tgtEl>
                                      </p:cBhvr>
                                    </p:animEffect>
                                  </p:childTnLst>
                                </p:cTn>
                              </p:par>
                              <p:par>
                                <p:cTn id="11" presetID="22" presetClass="entr" presetSubtype="4"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wipe(down)">
                                      <p:cBhvr>
                                        <p:cTn id="13" dur="500"/>
                                        <p:tgtEl>
                                          <p:spTgt spid="10"/>
                                        </p:tgtEl>
                                      </p:cBhvr>
                                    </p:animEffect>
                                  </p:childTnLst>
                                </p:cTn>
                              </p:par>
                              <p:par>
                                <p:cTn id="14" presetID="22" presetClass="entr" presetSubtype="8" fill="hold"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wipe(left)">
                                      <p:cBhvr>
                                        <p:cTn id="16" dur="500"/>
                                        <p:tgtEl>
                                          <p:spTgt spid="10"/>
                                        </p:tgtEl>
                                      </p:cBhvr>
                                    </p:animEffect>
                                  </p:childTnLst>
                                </p:cTn>
                              </p:par>
                              <p:par>
                                <p:cTn id="17" presetID="10" presetClass="entr" presetSubtype="0" fill="hold" grpId="0" nodeType="withEffect">
                                  <p:stCondLst>
                                    <p:cond delay="500"/>
                                  </p:stCondLst>
                                  <p:childTnLst>
                                    <p:set>
                                      <p:cBhvr>
                                        <p:cTn id="18" dur="1" fill="hold">
                                          <p:stCondLst>
                                            <p:cond delay="0"/>
                                          </p:stCondLst>
                                        </p:cTn>
                                        <p:tgtEl>
                                          <p:spTgt spid="68"/>
                                        </p:tgtEl>
                                        <p:attrNameLst>
                                          <p:attrName>style.visibility</p:attrName>
                                        </p:attrNameLst>
                                      </p:cBhvr>
                                      <p:to>
                                        <p:strVal val="visible"/>
                                      </p:to>
                                    </p:set>
                                    <p:animEffect transition="in" filter="fade">
                                      <p:cBhvr>
                                        <p:cTn id="19" dur="500"/>
                                        <p:tgtEl>
                                          <p:spTgt spid="68"/>
                                        </p:tgtEl>
                                      </p:cBhvr>
                                    </p:animEffect>
                                  </p:childTnLst>
                                </p:cTn>
                              </p:par>
                              <p:par>
                                <p:cTn id="20" presetID="10" presetClass="entr" presetSubtype="0" fill="hold" grpId="0" nodeType="withEffect">
                                  <p:stCondLst>
                                    <p:cond delay="50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 presetClass="entr" presetSubtype="0" fill="hold" grpId="0" nodeType="withEffect">
                                  <p:stCondLst>
                                    <p:cond delay="2000"/>
                                  </p:stCondLst>
                                  <p:childTnLst>
                                    <p:set>
                                      <p:cBhvr>
                                        <p:cTn id="24" dur="1" fill="hold">
                                          <p:stCondLst>
                                            <p:cond delay="0"/>
                                          </p:stCondLst>
                                        </p:cTn>
                                        <p:tgtEl>
                                          <p:spTgt spid="19"/>
                                        </p:tgtEl>
                                        <p:attrNameLst>
                                          <p:attrName>style.visibility</p:attrName>
                                        </p:attrNameLst>
                                      </p:cBhvr>
                                      <p:to>
                                        <p:strVal val="visible"/>
                                      </p:to>
                                    </p:set>
                                  </p:childTnLst>
                                </p:cTn>
                              </p:par>
                              <p:par>
                                <p:cTn id="25" presetID="10" presetClass="entr" presetSubtype="0" fill="hold" nodeType="withEffect">
                                  <p:stCondLst>
                                    <p:cond delay="500"/>
                                  </p:stCondLst>
                                  <p:childTnLst>
                                    <p:set>
                                      <p:cBhvr>
                                        <p:cTn id="26" dur="1" fill="hold">
                                          <p:stCondLst>
                                            <p:cond delay="0"/>
                                          </p:stCondLst>
                                        </p:cTn>
                                        <p:tgtEl>
                                          <p:spTgt spid="23"/>
                                        </p:tgtEl>
                                        <p:attrNameLst>
                                          <p:attrName>style.visibility</p:attrName>
                                        </p:attrNameLst>
                                      </p:cBhvr>
                                      <p:to>
                                        <p:strVal val="visible"/>
                                      </p:to>
                                    </p:set>
                                    <p:animEffect transition="in" filter="fade">
                                      <p:cBhvr>
                                        <p:cTn id="2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p:bldP spid="68" grpId="0"/>
      <p:bldP spid="16" grpId="0"/>
      <p:bldP spid="24" grpId="0"/>
      <p:bldP spid="19"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p:nvPr/>
        </p:nvPicPr>
        <p:blipFill>
          <a:blip r:embed="rId3"/>
          <a:stretch>
            <a:fillRect/>
          </a:stretch>
        </p:blipFill>
        <p:spPr>
          <a:xfrm>
            <a:off x="769972" y="500027"/>
            <a:ext cx="13156686" cy="7192478"/>
          </a:xfrm>
          <a:prstGeom prst="rect">
            <a:avLst/>
          </a:prstGeom>
        </p:spPr>
      </p:pic>
    </p:spTree>
    <p:extLst>
      <p:ext uri="{BB962C8B-B14F-4D97-AF65-F5344CB8AC3E}">
        <p14:creationId xmlns:p14="http://schemas.microsoft.com/office/powerpoint/2010/main" val="954485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0" y="2523959"/>
            <a:ext cx="14608757" cy="4472691"/>
            <a:chOff x="0" y="1577474"/>
            <a:chExt cx="9130473" cy="2795432"/>
          </a:xfrm>
        </p:grpSpPr>
        <p:sp>
          <p:nvSpPr>
            <p:cNvPr id="4" name="TextBox 3"/>
            <p:cNvSpPr txBox="1"/>
            <p:nvPr/>
          </p:nvSpPr>
          <p:spPr>
            <a:xfrm>
              <a:off x="410152" y="3785870"/>
              <a:ext cx="1734449" cy="550151"/>
            </a:xfrm>
            <a:prstGeom prst="rect">
              <a:avLst/>
            </a:prstGeom>
            <a:noFill/>
          </p:spPr>
          <p:txBody>
            <a:bodyPr wrap="none" rtlCol="0">
              <a:spAutoFit/>
            </a:bodyPr>
            <a:lstStyle/>
            <a:p>
              <a:pPr algn="ctr"/>
              <a:r>
                <a:rPr lang="en-US" sz="2560">
                  <a:solidFill>
                    <a:srgbClr val="FFFFFF"/>
                  </a:solidFill>
                  <a:latin typeface="Amazon Ember" panose="020B0603020204020204" pitchFamily="34" charset="0"/>
                  <a:ea typeface="Amazon Ember" panose="020B0603020204020204" pitchFamily="34" charset="0"/>
                  <a:cs typeface="Amazon Ember" panose="020B0603020204020204" pitchFamily="34" charset="0"/>
                </a:rPr>
                <a:t>Object and Scene</a:t>
              </a:r>
            </a:p>
            <a:p>
              <a:pPr algn="ctr"/>
              <a:r>
                <a:rPr lang="en-US" sz="2560">
                  <a:solidFill>
                    <a:srgbClr val="FFFFFF"/>
                  </a:solidFill>
                  <a:latin typeface="Amazon Ember" panose="020B0603020204020204" pitchFamily="34" charset="0"/>
                  <a:ea typeface="Amazon Ember" panose="020B0603020204020204" pitchFamily="34" charset="0"/>
                  <a:cs typeface="Amazon Ember" panose="020B0603020204020204" pitchFamily="34" charset="0"/>
                </a:rPr>
                <a:t>Detection</a:t>
              </a:r>
            </a:p>
          </p:txBody>
        </p:sp>
        <p:sp>
          <p:nvSpPr>
            <p:cNvPr id="5" name="TextBox 4"/>
            <p:cNvSpPr txBox="1"/>
            <p:nvPr/>
          </p:nvSpPr>
          <p:spPr>
            <a:xfrm>
              <a:off x="3018661" y="3822755"/>
              <a:ext cx="865822" cy="550151"/>
            </a:xfrm>
            <a:prstGeom prst="rect">
              <a:avLst/>
            </a:prstGeom>
            <a:noFill/>
          </p:spPr>
          <p:txBody>
            <a:bodyPr wrap="none" rtlCol="0">
              <a:spAutoFit/>
            </a:bodyPr>
            <a:lstStyle/>
            <a:p>
              <a:pPr algn="ctr"/>
              <a:r>
                <a:rPr lang="en-US" sz="2560">
                  <a:solidFill>
                    <a:srgbClr val="FFFFFF"/>
                  </a:solidFill>
                  <a:latin typeface="Amazon Ember" panose="020B0603020204020204" pitchFamily="34" charset="0"/>
                  <a:ea typeface="Amazon Ember" panose="020B0603020204020204" pitchFamily="34" charset="0"/>
                  <a:cs typeface="Amazon Ember" panose="020B0603020204020204" pitchFamily="34" charset="0"/>
                </a:rPr>
                <a:t>Facial</a:t>
              </a:r>
            </a:p>
            <a:p>
              <a:pPr algn="ctr"/>
              <a:r>
                <a:rPr lang="en-US" sz="2560">
                  <a:solidFill>
                    <a:srgbClr val="FFFFFF"/>
                  </a:solidFill>
                  <a:latin typeface="Amazon Ember" panose="020B0603020204020204" pitchFamily="34" charset="0"/>
                  <a:ea typeface="Amazon Ember" panose="020B0603020204020204" pitchFamily="34" charset="0"/>
                  <a:cs typeface="Amazon Ember" panose="020B0603020204020204" pitchFamily="34" charset="0"/>
                </a:rPr>
                <a:t>Analysis</a:t>
              </a:r>
            </a:p>
          </p:txBody>
        </p:sp>
        <p:sp>
          <p:nvSpPr>
            <p:cNvPr id="6" name="TextBox 5"/>
            <p:cNvSpPr txBox="1"/>
            <p:nvPr/>
          </p:nvSpPr>
          <p:spPr>
            <a:xfrm>
              <a:off x="5019100" y="3809422"/>
              <a:ext cx="1227499" cy="550151"/>
            </a:xfrm>
            <a:prstGeom prst="rect">
              <a:avLst/>
            </a:prstGeom>
            <a:noFill/>
          </p:spPr>
          <p:txBody>
            <a:bodyPr wrap="none" rtlCol="0">
              <a:spAutoFit/>
            </a:bodyPr>
            <a:lstStyle/>
            <a:p>
              <a:pPr algn="ctr"/>
              <a:r>
                <a:rPr lang="en-US" sz="2560">
                  <a:solidFill>
                    <a:srgbClr val="FFFFFF"/>
                  </a:solidFill>
                  <a:latin typeface="Amazon Ember" panose="020B0603020204020204" pitchFamily="34" charset="0"/>
                  <a:ea typeface="Amazon Ember" panose="020B0603020204020204" pitchFamily="34" charset="0"/>
                  <a:cs typeface="Amazon Ember" panose="020B0603020204020204" pitchFamily="34" charset="0"/>
                </a:rPr>
                <a:t>Face</a:t>
              </a:r>
            </a:p>
            <a:p>
              <a:pPr algn="ctr"/>
              <a:r>
                <a:rPr lang="en-US" sz="2560">
                  <a:solidFill>
                    <a:srgbClr val="FFFFFF"/>
                  </a:solidFill>
                  <a:latin typeface="Amazon Ember" panose="020B0603020204020204" pitchFamily="34" charset="0"/>
                  <a:ea typeface="Amazon Ember" panose="020B0603020204020204" pitchFamily="34" charset="0"/>
                  <a:cs typeface="Amazon Ember" panose="020B0603020204020204" pitchFamily="34" charset="0"/>
                </a:rPr>
                <a:t>Comparison</a:t>
              </a:r>
            </a:p>
          </p:txBody>
        </p:sp>
        <p:sp>
          <p:nvSpPr>
            <p:cNvPr id="7" name="TextBox 6"/>
            <p:cNvSpPr txBox="1"/>
            <p:nvPr/>
          </p:nvSpPr>
          <p:spPr>
            <a:xfrm>
              <a:off x="7282911" y="3809388"/>
              <a:ext cx="1224494" cy="550151"/>
            </a:xfrm>
            <a:prstGeom prst="rect">
              <a:avLst/>
            </a:prstGeom>
            <a:noFill/>
          </p:spPr>
          <p:txBody>
            <a:bodyPr wrap="none" rtlCol="0">
              <a:spAutoFit/>
            </a:bodyPr>
            <a:lstStyle/>
            <a:p>
              <a:pPr algn="ctr"/>
              <a:r>
                <a:rPr lang="en-US" sz="2560">
                  <a:solidFill>
                    <a:srgbClr val="FFFFFF"/>
                  </a:solidFill>
                  <a:latin typeface="Amazon Ember" panose="020B0603020204020204" pitchFamily="34" charset="0"/>
                  <a:ea typeface="Amazon Ember" panose="020B0603020204020204" pitchFamily="34" charset="0"/>
                  <a:cs typeface="Amazon Ember" panose="020B0603020204020204" pitchFamily="34" charset="0"/>
                </a:rPr>
                <a:t>Facial</a:t>
              </a:r>
            </a:p>
            <a:p>
              <a:pPr algn="ctr"/>
              <a:r>
                <a:rPr lang="en-US" sz="2560">
                  <a:solidFill>
                    <a:srgbClr val="FFFFFF"/>
                  </a:solidFill>
                  <a:latin typeface="Amazon Ember" panose="020B0603020204020204" pitchFamily="34" charset="0"/>
                  <a:ea typeface="Amazon Ember" panose="020B0603020204020204" pitchFamily="34" charset="0"/>
                  <a:cs typeface="Amazon Ember" panose="020B0603020204020204" pitchFamily="34" charset="0"/>
                </a:rPr>
                <a:t>Recognition</a:t>
              </a:r>
            </a:p>
          </p:txBody>
        </p:sp>
        <p:pic>
          <p:nvPicPr>
            <p:cNvPr id="9" name="Picture 8" descr="intro-img-03.png"/>
            <p:cNvPicPr>
              <a:picLocks noChangeAspect="1"/>
            </p:cNvPicPr>
            <p:nvPr/>
          </p:nvPicPr>
          <p:blipFill rotWithShape="1">
            <a:blip r:embed="rId3">
              <a:extLst>
                <a:ext uri="{28A0092B-C50C-407E-A947-70E740481C1C}">
                  <a14:useLocalDpi xmlns:a14="http://schemas.microsoft.com/office/drawing/2010/main" val="0"/>
                </a:ext>
              </a:extLst>
            </a:blip>
            <a:srcRect t="30669" b="24106"/>
            <a:stretch/>
          </p:blipFill>
          <p:spPr>
            <a:xfrm>
              <a:off x="0" y="1577474"/>
              <a:ext cx="9130473" cy="2326105"/>
            </a:xfrm>
            <a:prstGeom prst="rect">
              <a:avLst/>
            </a:prstGeom>
          </p:spPr>
        </p:pic>
      </p:grpSp>
      <p:sp>
        <p:nvSpPr>
          <p:cNvPr id="2" name="Title 1">
            <a:extLst>
              <a:ext uri="{FF2B5EF4-FFF2-40B4-BE49-F238E27FC236}">
                <a16:creationId xmlns:a16="http://schemas.microsoft.com/office/drawing/2014/main" id="{3BAAF042-D811-3E4D-B7CF-10328CFE4900}"/>
              </a:ext>
            </a:extLst>
          </p:cNvPr>
          <p:cNvSpPr>
            <a:spLocks noGrp="1"/>
          </p:cNvSpPr>
          <p:nvPr>
            <p:ph type="title"/>
          </p:nvPr>
        </p:nvSpPr>
        <p:spPr/>
        <p:txBody>
          <a:bodyPr/>
          <a:lstStyle/>
          <a:p>
            <a:r>
              <a:rPr lang="en-US" dirty="0"/>
              <a:t>Amazon </a:t>
            </a:r>
            <a:r>
              <a:rPr lang="en-US" dirty="0" err="1"/>
              <a:t>Rekognition</a:t>
            </a:r>
            <a:br>
              <a:rPr lang="en-US" dirty="0"/>
            </a:br>
            <a:endParaRPr lang="en-US" dirty="0"/>
          </a:p>
        </p:txBody>
      </p:sp>
      <p:sp>
        <p:nvSpPr>
          <p:cNvPr id="11" name="Text Placeholder 10">
            <a:extLst>
              <a:ext uri="{FF2B5EF4-FFF2-40B4-BE49-F238E27FC236}">
                <a16:creationId xmlns:a16="http://schemas.microsoft.com/office/drawing/2014/main" id="{C39DF2DD-F18A-AC4D-9E6F-401CB232CF86}"/>
              </a:ext>
            </a:extLst>
          </p:cNvPr>
          <p:cNvSpPr>
            <a:spLocks noGrp="1"/>
          </p:cNvSpPr>
          <p:nvPr>
            <p:ph type="body" sz="quarter" idx="11"/>
          </p:nvPr>
        </p:nvSpPr>
        <p:spPr/>
        <p:txBody>
          <a:bodyPr/>
          <a:lstStyle/>
          <a:p>
            <a:r>
              <a:rPr lang="en-US" dirty="0"/>
              <a:t>Deep learning-based image recognition service</a:t>
            </a:r>
          </a:p>
          <a:p>
            <a:r>
              <a:rPr lang="en-US" dirty="0"/>
              <a:t>Search, verify, and organize millions of images</a:t>
            </a:r>
          </a:p>
        </p:txBody>
      </p:sp>
    </p:spTree>
    <p:extLst>
      <p:ext uri="{BB962C8B-B14F-4D97-AF65-F5344CB8AC3E}">
        <p14:creationId xmlns:p14="http://schemas.microsoft.com/office/powerpoint/2010/main" val="3376140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0" y="2523959"/>
            <a:ext cx="14608757" cy="4472691"/>
            <a:chOff x="0" y="1577474"/>
            <a:chExt cx="9130473" cy="2795432"/>
          </a:xfrm>
        </p:grpSpPr>
        <p:sp>
          <p:nvSpPr>
            <p:cNvPr id="4" name="TextBox 3"/>
            <p:cNvSpPr txBox="1"/>
            <p:nvPr/>
          </p:nvSpPr>
          <p:spPr>
            <a:xfrm>
              <a:off x="410152" y="3785870"/>
              <a:ext cx="1734449" cy="550151"/>
            </a:xfrm>
            <a:prstGeom prst="rect">
              <a:avLst/>
            </a:prstGeom>
            <a:noFill/>
          </p:spPr>
          <p:txBody>
            <a:bodyPr wrap="none" rtlCol="0">
              <a:spAutoFit/>
            </a:bodyPr>
            <a:lstStyle/>
            <a:p>
              <a:pPr algn="ctr"/>
              <a:r>
                <a:rPr lang="en-US" sz="2560">
                  <a:solidFill>
                    <a:srgbClr val="FFFFFF"/>
                  </a:solidFill>
                  <a:latin typeface="Amazon Ember" panose="020B0603020204020204" pitchFamily="34" charset="0"/>
                  <a:ea typeface="Amazon Ember" panose="020B0603020204020204" pitchFamily="34" charset="0"/>
                  <a:cs typeface="Amazon Ember" panose="020B0603020204020204" pitchFamily="34" charset="0"/>
                </a:rPr>
                <a:t>Object and Scene</a:t>
              </a:r>
            </a:p>
            <a:p>
              <a:pPr algn="ctr"/>
              <a:r>
                <a:rPr lang="en-US" sz="2560">
                  <a:solidFill>
                    <a:srgbClr val="FFFFFF"/>
                  </a:solidFill>
                  <a:latin typeface="Amazon Ember" panose="020B0603020204020204" pitchFamily="34" charset="0"/>
                  <a:ea typeface="Amazon Ember" panose="020B0603020204020204" pitchFamily="34" charset="0"/>
                  <a:cs typeface="Amazon Ember" panose="020B0603020204020204" pitchFamily="34" charset="0"/>
                </a:rPr>
                <a:t>Detection</a:t>
              </a:r>
            </a:p>
          </p:txBody>
        </p:sp>
        <p:sp>
          <p:nvSpPr>
            <p:cNvPr id="5" name="TextBox 4"/>
            <p:cNvSpPr txBox="1"/>
            <p:nvPr/>
          </p:nvSpPr>
          <p:spPr>
            <a:xfrm>
              <a:off x="3018661" y="3822755"/>
              <a:ext cx="865822" cy="550151"/>
            </a:xfrm>
            <a:prstGeom prst="rect">
              <a:avLst/>
            </a:prstGeom>
            <a:noFill/>
          </p:spPr>
          <p:txBody>
            <a:bodyPr wrap="none" rtlCol="0">
              <a:spAutoFit/>
            </a:bodyPr>
            <a:lstStyle/>
            <a:p>
              <a:pPr algn="ctr"/>
              <a:r>
                <a:rPr lang="en-US" sz="2560">
                  <a:solidFill>
                    <a:srgbClr val="FFFFFF"/>
                  </a:solidFill>
                  <a:latin typeface="Amazon Ember" panose="020B0603020204020204" pitchFamily="34" charset="0"/>
                  <a:ea typeface="Amazon Ember" panose="020B0603020204020204" pitchFamily="34" charset="0"/>
                  <a:cs typeface="Amazon Ember" panose="020B0603020204020204" pitchFamily="34" charset="0"/>
                </a:rPr>
                <a:t>Facial</a:t>
              </a:r>
            </a:p>
            <a:p>
              <a:pPr algn="ctr"/>
              <a:r>
                <a:rPr lang="en-US" sz="2560">
                  <a:solidFill>
                    <a:srgbClr val="FFFFFF"/>
                  </a:solidFill>
                  <a:latin typeface="Amazon Ember" panose="020B0603020204020204" pitchFamily="34" charset="0"/>
                  <a:ea typeface="Amazon Ember" panose="020B0603020204020204" pitchFamily="34" charset="0"/>
                  <a:cs typeface="Amazon Ember" panose="020B0603020204020204" pitchFamily="34" charset="0"/>
                </a:rPr>
                <a:t>Analysis</a:t>
              </a:r>
            </a:p>
          </p:txBody>
        </p:sp>
        <p:sp>
          <p:nvSpPr>
            <p:cNvPr id="6" name="TextBox 5"/>
            <p:cNvSpPr txBox="1"/>
            <p:nvPr/>
          </p:nvSpPr>
          <p:spPr>
            <a:xfrm>
              <a:off x="5019100" y="3809422"/>
              <a:ext cx="1227499" cy="550151"/>
            </a:xfrm>
            <a:prstGeom prst="rect">
              <a:avLst/>
            </a:prstGeom>
            <a:noFill/>
          </p:spPr>
          <p:txBody>
            <a:bodyPr wrap="none" rtlCol="0">
              <a:spAutoFit/>
            </a:bodyPr>
            <a:lstStyle/>
            <a:p>
              <a:pPr algn="ctr"/>
              <a:r>
                <a:rPr lang="en-US" sz="2560">
                  <a:solidFill>
                    <a:srgbClr val="FFFFFF"/>
                  </a:solidFill>
                  <a:latin typeface="Amazon Ember" panose="020B0603020204020204" pitchFamily="34" charset="0"/>
                  <a:ea typeface="Amazon Ember" panose="020B0603020204020204" pitchFamily="34" charset="0"/>
                  <a:cs typeface="Amazon Ember" panose="020B0603020204020204" pitchFamily="34" charset="0"/>
                </a:rPr>
                <a:t>Face</a:t>
              </a:r>
            </a:p>
            <a:p>
              <a:pPr algn="ctr"/>
              <a:r>
                <a:rPr lang="en-US" sz="2560">
                  <a:solidFill>
                    <a:srgbClr val="FFFFFF"/>
                  </a:solidFill>
                  <a:latin typeface="Amazon Ember" panose="020B0603020204020204" pitchFamily="34" charset="0"/>
                  <a:ea typeface="Amazon Ember" panose="020B0603020204020204" pitchFamily="34" charset="0"/>
                  <a:cs typeface="Amazon Ember" panose="020B0603020204020204" pitchFamily="34" charset="0"/>
                </a:rPr>
                <a:t>Comparison</a:t>
              </a:r>
            </a:p>
          </p:txBody>
        </p:sp>
        <p:sp>
          <p:nvSpPr>
            <p:cNvPr id="7" name="TextBox 6"/>
            <p:cNvSpPr txBox="1"/>
            <p:nvPr/>
          </p:nvSpPr>
          <p:spPr>
            <a:xfrm>
              <a:off x="7282911" y="3809388"/>
              <a:ext cx="1224494" cy="550151"/>
            </a:xfrm>
            <a:prstGeom prst="rect">
              <a:avLst/>
            </a:prstGeom>
            <a:noFill/>
          </p:spPr>
          <p:txBody>
            <a:bodyPr wrap="none" rtlCol="0">
              <a:spAutoFit/>
            </a:bodyPr>
            <a:lstStyle/>
            <a:p>
              <a:pPr algn="ctr"/>
              <a:r>
                <a:rPr lang="en-US" sz="2560">
                  <a:solidFill>
                    <a:srgbClr val="FFFFFF"/>
                  </a:solidFill>
                  <a:latin typeface="Amazon Ember" panose="020B0603020204020204" pitchFamily="34" charset="0"/>
                  <a:ea typeface="Amazon Ember" panose="020B0603020204020204" pitchFamily="34" charset="0"/>
                  <a:cs typeface="Amazon Ember" panose="020B0603020204020204" pitchFamily="34" charset="0"/>
                </a:rPr>
                <a:t>Facial</a:t>
              </a:r>
            </a:p>
            <a:p>
              <a:pPr algn="ctr"/>
              <a:r>
                <a:rPr lang="en-US" sz="2560">
                  <a:solidFill>
                    <a:srgbClr val="FFFFFF"/>
                  </a:solidFill>
                  <a:latin typeface="Amazon Ember" panose="020B0603020204020204" pitchFamily="34" charset="0"/>
                  <a:ea typeface="Amazon Ember" panose="020B0603020204020204" pitchFamily="34" charset="0"/>
                  <a:cs typeface="Amazon Ember" panose="020B0603020204020204" pitchFamily="34" charset="0"/>
                </a:rPr>
                <a:t>Recognition</a:t>
              </a:r>
            </a:p>
          </p:txBody>
        </p:sp>
        <p:pic>
          <p:nvPicPr>
            <p:cNvPr id="9" name="Picture 8" descr="intro-img-03.png"/>
            <p:cNvPicPr>
              <a:picLocks noChangeAspect="1"/>
            </p:cNvPicPr>
            <p:nvPr/>
          </p:nvPicPr>
          <p:blipFill rotWithShape="1">
            <a:blip r:embed="rId3">
              <a:extLst>
                <a:ext uri="{28A0092B-C50C-407E-A947-70E740481C1C}">
                  <a14:useLocalDpi xmlns:a14="http://schemas.microsoft.com/office/drawing/2010/main" val="0"/>
                </a:ext>
              </a:extLst>
            </a:blip>
            <a:srcRect t="30669" b="24106"/>
            <a:stretch/>
          </p:blipFill>
          <p:spPr>
            <a:xfrm>
              <a:off x="0" y="1577474"/>
              <a:ext cx="9130473" cy="2326105"/>
            </a:xfrm>
            <a:prstGeom prst="rect">
              <a:avLst/>
            </a:prstGeom>
          </p:spPr>
        </p:pic>
      </p:grpSp>
      <p:sp>
        <p:nvSpPr>
          <p:cNvPr id="2" name="Title 1">
            <a:extLst>
              <a:ext uri="{FF2B5EF4-FFF2-40B4-BE49-F238E27FC236}">
                <a16:creationId xmlns:a16="http://schemas.microsoft.com/office/drawing/2014/main" id="{3BAAF042-D811-3E4D-B7CF-10328CFE4900}"/>
              </a:ext>
            </a:extLst>
          </p:cNvPr>
          <p:cNvSpPr>
            <a:spLocks noGrp="1"/>
          </p:cNvSpPr>
          <p:nvPr>
            <p:ph type="title"/>
          </p:nvPr>
        </p:nvSpPr>
        <p:spPr/>
        <p:txBody>
          <a:bodyPr/>
          <a:lstStyle/>
          <a:p>
            <a:r>
              <a:rPr lang="en-US" dirty="0"/>
              <a:t>Amazon </a:t>
            </a:r>
            <a:r>
              <a:rPr lang="en-US" dirty="0" err="1"/>
              <a:t>Rekognition</a:t>
            </a:r>
            <a:br>
              <a:rPr lang="en-US" dirty="0"/>
            </a:br>
            <a:endParaRPr lang="en-US" dirty="0"/>
          </a:p>
        </p:txBody>
      </p:sp>
      <p:sp>
        <p:nvSpPr>
          <p:cNvPr id="11" name="Text Placeholder 10">
            <a:extLst>
              <a:ext uri="{FF2B5EF4-FFF2-40B4-BE49-F238E27FC236}">
                <a16:creationId xmlns:a16="http://schemas.microsoft.com/office/drawing/2014/main" id="{C39DF2DD-F18A-AC4D-9E6F-401CB232CF86}"/>
              </a:ext>
            </a:extLst>
          </p:cNvPr>
          <p:cNvSpPr>
            <a:spLocks noGrp="1"/>
          </p:cNvSpPr>
          <p:nvPr>
            <p:ph type="body" sz="quarter" idx="11"/>
          </p:nvPr>
        </p:nvSpPr>
        <p:spPr/>
        <p:txBody>
          <a:bodyPr/>
          <a:lstStyle/>
          <a:p>
            <a:r>
              <a:rPr lang="en-US" dirty="0"/>
              <a:t>Deep learning-based image recognition service</a:t>
            </a:r>
          </a:p>
          <a:p>
            <a:r>
              <a:rPr lang="en-US" dirty="0"/>
              <a:t>Search, verify, and organize millions of images</a:t>
            </a:r>
          </a:p>
        </p:txBody>
      </p:sp>
      <p:sp>
        <p:nvSpPr>
          <p:cNvPr id="10" name="Rectangle 9">
            <a:extLst>
              <a:ext uri="{FF2B5EF4-FFF2-40B4-BE49-F238E27FC236}">
                <a16:creationId xmlns:a16="http://schemas.microsoft.com/office/drawing/2014/main" id="{2411E863-B039-AD4C-8839-CEEFBD2C26F8}"/>
              </a:ext>
            </a:extLst>
          </p:cNvPr>
          <p:cNvSpPr/>
          <p:nvPr/>
        </p:nvSpPr>
        <p:spPr>
          <a:xfrm>
            <a:off x="10955787" y="2523958"/>
            <a:ext cx="3652970" cy="4740205"/>
          </a:xfrm>
          <a:prstGeom prst="rect">
            <a:avLst/>
          </a:prstGeom>
          <a:solidFill>
            <a:srgbClr val="263444">
              <a:alpha val="7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389"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2" name="Rectangle 11">
            <a:extLst>
              <a:ext uri="{FF2B5EF4-FFF2-40B4-BE49-F238E27FC236}">
                <a16:creationId xmlns:a16="http://schemas.microsoft.com/office/drawing/2014/main" id="{2F733F00-E3DD-9449-B861-C2C708A1819A}"/>
              </a:ext>
            </a:extLst>
          </p:cNvPr>
          <p:cNvSpPr/>
          <p:nvPr/>
        </p:nvSpPr>
        <p:spPr>
          <a:xfrm>
            <a:off x="221157" y="2729345"/>
            <a:ext cx="7094043" cy="4287183"/>
          </a:xfrm>
          <a:prstGeom prst="rect">
            <a:avLst/>
          </a:prstGeom>
          <a:solidFill>
            <a:srgbClr val="263444">
              <a:alpha val="7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389" dirty="0">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3614796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AF042-D811-3E4D-B7CF-10328CFE4900}"/>
              </a:ext>
            </a:extLst>
          </p:cNvPr>
          <p:cNvSpPr>
            <a:spLocks noGrp="1"/>
          </p:cNvSpPr>
          <p:nvPr>
            <p:ph type="title"/>
          </p:nvPr>
        </p:nvSpPr>
        <p:spPr/>
        <p:txBody>
          <a:bodyPr/>
          <a:lstStyle/>
          <a:p>
            <a:r>
              <a:rPr lang="en-US" dirty="0"/>
              <a:t>Amazon </a:t>
            </a:r>
            <a:r>
              <a:rPr lang="en-US" dirty="0" err="1"/>
              <a:t>Rekognition</a:t>
            </a:r>
            <a:br>
              <a:rPr lang="en-US" dirty="0"/>
            </a:br>
            <a:endParaRPr lang="en-US" dirty="0"/>
          </a:p>
        </p:txBody>
      </p:sp>
      <p:sp>
        <p:nvSpPr>
          <p:cNvPr id="19" name="Text Placeholder 18">
            <a:extLst>
              <a:ext uri="{FF2B5EF4-FFF2-40B4-BE49-F238E27FC236}">
                <a16:creationId xmlns:a16="http://schemas.microsoft.com/office/drawing/2014/main" id="{FA6BD42F-743E-C146-BC9D-72D8C5260094}"/>
              </a:ext>
            </a:extLst>
          </p:cNvPr>
          <p:cNvSpPr>
            <a:spLocks noGrp="1"/>
          </p:cNvSpPr>
          <p:nvPr>
            <p:ph type="body" sz="quarter" idx="11"/>
          </p:nvPr>
        </p:nvSpPr>
        <p:spPr/>
        <p:txBody>
          <a:bodyPr/>
          <a:lstStyle/>
          <a:p>
            <a:r>
              <a:rPr lang="en-US" dirty="0"/>
              <a:t>Face comparison </a:t>
            </a:r>
            <a:r>
              <a:rPr lang="mr-IN" dirty="0"/>
              <a:t>–</a:t>
            </a:r>
            <a:r>
              <a:rPr lang="en-US" dirty="0"/>
              <a:t> face-based identification</a:t>
            </a:r>
          </a:p>
        </p:txBody>
      </p:sp>
      <p:sp>
        <p:nvSpPr>
          <p:cNvPr id="10" name="Rectangle 9">
            <a:extLst>
              <a:ext uri="{FF2B5EF4-FFF2-40B4-BE49-F238E27FC236}">
                <a16:creationId xmlns:a16="http://schemas.microsoft.com/office/drawing/2014/main" id="{2411E863-B039-AD4C-8839-CEEFBD2C26F8}"/>
              </a:ext>
            </a:extLst>
          </p:cNvPr>
          <p:cNvSpPr/>
          <p:nvPr/>
        </p:nvSpPr>
        <p:spPr>
          <a:xfrm>
            <a:off x="10955787" y="2523958"/>
            <a:ext cx="3652970" cy="4740205"/>
          </a:xfrm>
          <a:prstGeom prst="rect">
            <a:avLst/>
          </a:prstGeom>
          <a:solidFill>
            <a:srgbClr val="263444">
              <a:alpha val="7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389" dirty="0">
              <a:latin typeface="Amazon Ember" panose="020B0603020204020204" pitchFamily="34" charset="0"/>
              <a:ea typeface="Amazon Ember" panose="020B0603020204020204" pitchFamily="34" charset="0"/>
              <a:cs typeface="Amazon Ember" panose="020B0603020204020204" pitchFamily="34" charset="0"/>
            </a:endParaRPr>
          </a:p>
        </p:txBody>
      </p:sp>
      <p:pic>
        <p:nvPicPr>
          <p:cNvPr id="14" name="Picture 13">
            <a:extLst>
              <a:ext uri="{FF2B5EF4-FFF2-40B4-BE49-F238E27FC236}">
                <a16:creationId xmlns:a16="http://schemas.microsoft.com/office/drawing/2014/main" id="{1C977722-1052-2947-BACF-F60FCB2B8935}"/>
              </a:ext>
            </a:extLst>
          </p:cNvPr>
          <p:cNvPicPr>
            <a:picLocks noChangeAspect="1"/>
          </p:cNvPicPr>
          <p:nvPr/>
        </p:nvPicPr>
        <p:blipFill rotWithShape="1">
          <a:blip r:embed="rId3"/>
          <a:srcRect r="9753"/>
          <a:stretch/>
        </p:blipFill>
        <p:spPr>
          <a:xfrm>
            <a:off x="969466" y="2608464"/>
            <a:ext cx="2952450" cy="3210560"/>
          </a:xfrm>
          <a:prstGeom prst="rect">
            <a:avLst/>
          </a:prstGeom>
        </p:spPr>
      </p:pic>
      <p:sp>
        <p:nvSpPr>
          <p:cNvPr id="15" name="Rounded Rectangle 14">
            <a:extLst>
              <a:ext uri="{FF2B5EF4-FFF2-40B4-BE49-F238E27FC236}">
                <a16:creationId xmlns:a16="http://schemas.microsoft.com/office/drawing/2014/main" id="{78B87E64-7D64-2F4B-8AF5-DF0D6FC8182C}"/>
              </a:ext>
            </a:extLst>
          </p:cNvPr>
          <p:cNvSpPr/>
          <p:nvPr/>
        </p:nvSpPr>
        <p:spPr>
          <a:xfrm>
            <a:off x="4208494" y="3648347"/>
            <a:ext cx="3612285" cy="1071886"/>
          </a:xfrm>
          <a:prstGeom prst="roundRect">
            <a:avLst/>
          </a:prstGeom>
          <a:noFill/>
          <a:ln w="28575" cmpd="sng">
            <a:solidFill>
              <a:srgbClr val="00B0F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389">
              <a:latin typeface="Amazon Ember" panose="020B0603020204020204" pitchFamily="34" charset="0"/>
              <a:ea typeface="Amazon Ember" panose="020B0603020204020204" pitchFamily="34" charset="0"/>
              <a:cs typeface="Amazon Ember" panose="020B0603020204020204" pitchFamily="34" charset="0"/>
            </a:endParaRPr>
          </a:p>
        </p:txBody>
      </p:sp>
      <p:sp>
        <p:nvSpPr>
          <p:cNvPr id="16" name="Rectangle 15">
            <a:extLst>
              <a:ext uri="{FF2B5EF4-FFF2-40B4-BE49-F238E27FC236}">
                <a16:creationId xmlns:a16="http://schemas.microsoft.com/office/drawing/2014/main" id="{1D5E69FC-95D2-DC4E-8B99-E857C129101F}"/>
              </a:ext>
            </a:extLst>
          </p:cNvPr>
          <p:cNvSpPr/>
          <p:nvPr/>
        </p:nvSpPr>
        <p:spPr>
          <a:xfrm>
            <a:off x="4427529" y="3893172"/>
            <a:ext cx="3171573" cy="613886"/>
          </a:xfrm>
          <a:prstGeom prst="rect">
            <a:avLst/>
          </a:prstGeom>
        </p:spPr>
        <p:txBody>
          <a:bodyPr wrap="square">
            <a:spAutoFit/>
          </a:bodyPr>
          <a:lstStyle/>
          <a:p>
            <a:pPr algn="ctr">
              <a:spcAft>
                <a:spcPts val="2880"/>
              </a:spcAft>
            </a:pPr>
            <a:r>
              <a:rPr lang="en-US" sz="3389" dirty="0" err="1">
                <a:solidFill>
                  <a:srgbClr val="FFFFFF"/>
                </a:solidFill>
                <a:latin typeface="Amazon Ember" panose="020B0603020204020204" pitchFamily="34" charset="0"/>
                <a:ea typeface="Amazon Ember" panose="020B0603020204020204" pitchFamily="34" charset="0"/>
                <a:cs typeface="Amazon Ember" panose="020B0603020204020204" pitchFamily="34" charset="0"/>
              </a:rPr>
              <a:t>CompareFaces</a:t>
            </a:r>
            <a:endParaRPr lang="en-US" sz="3389"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cxnSp>
        <p:nvCxnSpPr>
          <p:cNvPr id="17" name="Straight Connector 16">
            <a:extLst>
              <a:ext uri="{FF2B5EF4-FFF2-40B4-BE49-F238E27FC236}">
                <a16:creationId xmlns:a16="http://schemas.microsoft.com/office/drawing/2014/main" id="{7D0236DC-E0CE-114D-8695-EA2358A4372B}"/>
              </a:ext>
            </a:extLst>
          </p:cNvPr>
          <p:cNvCxnSpPr/>
          <p:nvPr/>
        </p:nvCxnSpPr>
        <p:spPr>
          <a:xfrm>
            <a:off x="3810120" y="4184290"/>
            <a:ext cx="398374" cy="0"/>
          </a:xfrm>
          <a:prstGeom prst="line">
            <a:avLst/>
          </a:prstGeom>
          <a:ln w="28575" cmpd="sng">
            <a:solidFill>
              <a:srgbClr val="49A8F2"/>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03525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9A56A1F-DF5A-BA49-AF63-E6900FD1D4FE}"/>
              </a:ext>
            </a:extLst>
          </p:cNvPr>
          <p:cNvPicPr>
            <a:picLocks noChangeAspect="1"/>
          </p:cNvPicPr>
          <p:nvPr/>
        </p:nvPicPr>
        <p:blipFill>
          <a:blip r:embed="rId3">
            <a:duotone>
              <a:schemeClr val="accent3">
                <a:shade val="45000"/>
                <a:satMod val="135000"/>
              </a:schemeClr>
              <a:prstClr val="white"/>
            </a:duotone>
            <a:extLst>
              <a:ext uri="{BEBA8EAE-BF5A-486C-A8C5-ECC9F3942E4B}">
                <a14:imgProps xmlns:a14="http://schemas.microsoft.com/office/drawing/2010/main">
                  <a14:imgLayer r:embed="rId4">
                    <a14:imgEffect>
                      <a14:colorTemperature colorTemp="5914"/>
                    </a14:imgEffect>
                    <a14:imgEffect>
                      <a14:saturation sat="56000"/>
                    </a14:imgEffect>
                  </a14:imgLayer>
                </a14:imgProps>
              </a:ext>
              <a:ext uri="{28A0092B-C50C-407E-A947-70E740481C1C}">
                <a14:useLocalDpi xmlns:a14="http://schemas.microsoft.com/office/drawing/2010/main" val="0"/>
              </a:ext>
            </a:extLst>
          </a:blip>
          <a:stretch>
            <a:fillRect/>
          </a:stretch>
        </p:blipFill>
        <p:spPr>
          <a:xfrm flipH="1">
            <a:off x="4885978" y="1614697"/>
            <a:ext cx="4216790" cy="4002259"/>
          </a:xfrm>
          <a:prstGeom prst="rect">
            <a:avLst/>
          </a:prstGeom>
          <a:solidFill>
            <a:srgbClr val="263444"/>
          </a:solidFill>
        </p:spPr>
      </p:pic>
      <p:sp>
        <p:nvSpPr>
          <p:cNvPr id="2" name="Title 1"/>
          <p:cNvSpPr>
            <a:spLocks noGrp="1"/>
          </p:cNvSpPr>
          <p:nvPr>
            <p:ph type="title"/>
          </p:nvPr>
        </p:nvSpPr>
        <p:spPr>
          <a:xfrm>
            <a:off x="719681" y="222478"/>
            <a:ext cx="13688304" cy="1079598"/>
          </a:xfrm>
        </p:spPr>
        <p:txBody>
          <a:bodyPr/>
          <a:lstStyle/>
          <a:p>
            <a:r>
              <a:rPr lang="en-US" dirty="0"/>
              <a:t>Intelligent Multimodal Interfaces</a:t>
            </a:r>
          </a:p>
        </p:txBody>
      </p:sp>
      <p:pic>
        <p:nvPicPr>
          <p:cNvPr id="3" name="Picture 2"/>
          <p:cNvPicPr>
            <a:picLocks noChangeAspect="1"/>
          </p:cNvPicPr>
          <p:nvPr/>
        </p:nvPicPr>
        <p:blipFill>
          <a:blip r:embed="rId5">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flipH="1">
            <a:off x="5137183" y="1809486"/>
            <a:ext cx="4216790" cy="4002259"/>
          </a:xfrm>
          <a:prstGeom prst="rect">
            <a:avLst/>
          </a:prstGeom>
          <a:solidFill>
            <a:srgbClr val="263444"/>
          </a:solidFill>
        </p:spPr>
      </p:pic>
      <p:sp>
        <p:nvSpPr>
          <p:cNvPr id="6" name="Can 5"/>
          <p:cNvSpPr/>
          <p:nvPr/>
        </p:nvSpPr>
        <p:spPr>
          <a:xfrm>
            <a:off x="4843058" y="4115340"/>
            <a:ext cx="939859" cy="2207027"/>
          </a:xfrm>
          <a:prstGeom prst="can">
            <a:avLst/>
          </a:prstGeom>
          <a:solidFill>
            <a:srgbClr val="0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sz="3389" dirty="0">
              <a:latin typeface="Amazon Ember" panose="020B0603020204020204" pitchFamily="34" charset="0"/>
              <a:ea typeface="Amazon Ember" panose="020B0603020204020204" pitchFamily="34" charset="0"/>
              <a:cs typeface="Amazon Ember" panose="020B0603020204020204" pitchFamily="34" charset="0"/>
            </a:endParaRPr>
          </a:p>
        </p:txBody>
      </p:sp>
      <p:pic>
        <p:nvPicPr>
          <p:cNvPr id="4" name="Picture 3"/>
          <p:cNvPicPr>
            <a:picLocks noChangeAspect="1"/>
          </p:cNvPicPr>
          <p:nvPr/>
        </p:nvPicPr>
        <p:blipFill>
          <a:blip r:embed="rId6">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111728" y="4017594"/>
            <a:ext cx="2402520" cy="2402520"/>
          </a:xfrm>
          <a:prstGeom prst="rect">
            <a:avLst/>
          </a:prstGeom>
        </p:spPr>
      </p:pic>
      <p:pic>
        <p:nvPicPr>
          <p:cNvPr id="5" name="Picture 4"/>
          <p:cNvPicPr>
            <a:picLocks noChangeAspect="1"/>
          </p:cNvPicPr>
          <p:nvPr/>
        </p:nvPicPr>
        <p:blipFill>
          <a:blip r:embed="rId7">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6884227" y="5144856"/>
            <a:ext cx="2160000" cy="2160000"/>
          </a:xfrm>
          <a:prstGeom prst="rect">
            <a:avLst/>
          </a:prstGeom>
        </p:spPr>
      </p:pic>
    </p:spTree>
    <p:extLst>
      <p:ext uri="{BB962C8B-B14F-4D97-AF65-F5344CB8AC3E}">
        <p14:creationId xmlns:p14="http://schemas.microsoft.com/office/powerpoint/2010/main" val="4200947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24658" t="1378" r="4768" b="24143"/>
          <a:stretch/>
        </p:blipFill>
        <p:spPr>
          <a:xfrm>
            <a:off x="860477" y="5248701"/>
            <a:ext cx="3200400" cy="225163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4763" y="1617480"/>
            <a:ext cx="3204058" cy="213751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nvGrpSpPr>
          <p:cNvPr id="5" name="Group 4"/>
          <p:cNvGrpSpPr/>
          <p:nvPr/>
        </p:nvGrpSpPr>
        <p:grpSpPr>
          <a:xfrm>
            <a:off x="4058821" y="798331"/>
            <a:ext cx="10591458" cy="6740307"/>
            <a:chOff x="2536763" y="498957"/>
            <a:chExt cx="6619661" cy="4212692"/>
          </a:xfrm>
        </p:grpSpPr>
        <p:sp>
          <p:nvSpPr>
            <p:cNvPr id="8" name="Rounded Rectangle 7"/>
            <p:cNvSpPr/>
            <p:nvPr/>
          </p:nvSpPr>
          <p:spPr>
            <a:xfrm>
              <a:off x="3010555" y="2528359"/>
              <a:ext cx="1946829" cy="514171"/>
            </a:xfrm>
            <a:prstGeom prst="roundRect">
              <a:avLst/>
            </a:prstGeom>
            <a:noFill/>
            <a:ln w="28575" cmpd="sng">
              <a:solidFill>
                <a:srgbClr val="49A8F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389">
                <a:solidFill>
                  <a:schemeClr val="bg1"/>
                </a:solidFill>
              </a:endParaRPr>
            </a:p>
          </p:txBody>
        </p:sp>
        <p:sp>
          <p:nvSpPr>
            <p:cNvPr id="13" name="TextBox 12"/>
            <p:cNvSpPr txBox="1"/>
            <p:nvPr/>
          </p:nvSpPr>
          <p:spPr>
            <a:xfrm>
              <a:off x="3056624" y="2605750"/>
              <a:ext cx="1900761" cy="383679"/>
            </a:xfrm>
            <a:prstGeom prst="rect">
              <a:avLst/>
            </a:prstGeom>
            <a:noFill/>
            <a:ln>
              <a:noFill/>
            </a:ln>
          </p:spPr>
          <p:txBody>
            <a:bodyPr wrap="none" rtlCol="0">
              <a:spAutoFit/>
            </a:bodyPr>
            <a:lstStyle/>
            <a:p>
              <a:pPr>
                <a:spcAft>
                  <a:spcPts val="2880"/>
                </a:spcAft>
              </a:pPr>
              <a:r>
                <a:rPr lang="en-US" sz="3389" dirty="0" err="1"/>
                <a:t>CompareFaces</a:t>
              </a:r>
              <a:endParaRPr lang="en-US" sz="3389" dirty="0"/>
            </a:p>
          </p:txBody>
        </p:sp>
        <p:sp>
          <p:nvSpPr>
            <p:cNvPr id="6" name="Rectangle 5"/>
            <p:cNvSpPr/>
            <p:nvPr/>
          </p:nvSpPr>
          <p:spPr>
            <a:xfrm>
              <a:off x="4915701" y="498957"/>
              <a:ext cx="4240723" cy="4212692"/>
            </a:xfrm>
            <a:prstGeom prst="rect">
              <a:avLst/>
            </a:prstGeom>
          </p:spPr>
          <p:txBody>
            <a:bodyPr wrap="square">
              <a:spAutoFit/>
            </a:bodyPr>
            <a:lstStyle/>
            <a:p>
              <a:r>
                <a:rPr lang="en-US" sz="1600" dirty="0">
                  <a:latin typeface="Courier New" panose="02070309020205020404" pitchFamily="49" charset="0"/>
                  <a:ea typeface="Amazon Ember" panose="020B0603020204020204" pitchFamily="34" charset="0"/>
                  <a:cs typeface="Courier New" panose="02070309020205020404" pitchFamily="49" charset="0"/>
                </a:rPr>
                <a:t>{</a:t>
              </a:r>
            </a:p>
            <a:p>
              <a:r>
                <a:rPr lang="en-US" sz="1600" dirty="0">
                  <a:latin typeface="Courier New" panose="02070309020205020404" pitchFamily="49" charset="0"/>
                  <a:ea typeface="Amazon Ember" panose="020B0603020204020204" pitchFamily="34" charset="0"/>
                  <a:cs typeface="Courier New" panose="02070309020205020404" pitchFamily="49" charset="0"/>
                </a:rPr>
                <a:t>    "</a:t>
              </a:r>
              <a:r>
                <a:rPr lang="en-US" sz="1600" dirty="0" err="1">
                  <a:latin typeface="Courier New" panose="02070309020205020404" pitchFamily="49" charset="0"/>
                  <a:ea typeface="Amazon Ember" panose="020B0603020204020204" pitchFamily="34" charset="0"/>
                  <a:cs typeface="Courier New" panose="02070309020205020404" pitchFamily="49" charset="0"/>
                </a:rPr>
                <a:t>FaceMatches</a:t>
              </a:r>
              <a:r>
                <a:rPr lang="en-US" sz="1600" dirty="0">
                  <a:latin typeface="Courier New" panose="02070309020205020404" pitchFamily="49" charset="0"/>
                  <a:ea typeface="Amazon Ember" panose="020B0603020204020204" pitchFamily="34" charset="0"/>
                  <a:cs typeface="Courier New" panose="02070309020205020404" pitchFamily="49" charset="0"/>
                </a:rPr>
                <a:t>": [</a:t>
              </a:r>
            </a:p>
            <a:p>
              <a:r>
                <a:rPr lang="en-US" sz="1600" dirty="0">
                  <a:latin typeface="Courier New" panose="02070309020205020404" pitchFamily="49" charset="0"/>
                  <a:ea typeface="Amazon Ember" panose="020B0603020204020204" pitchFamily="34" charset="0"/>
                  <a:cs typeface="Courier New" panose="02070309020205020404" pitchFamily="49" charset="0"/>
                </a:rPr>
                <a:t>        {"Face": {"</a:t>
              </a:r>
              <a:r>
                <a:rPr lang="en-US" sz="1600" dirty="0" err="1">
                  <a:latin typeface="Courier New" panose="02070309020205020404" pitchFamily="49" charset="0"/>
                  <a:ea typeface="Amazon Ember" panose="020B0603020204020204" pitchFamily="34" charset="0"/>
                  <a:cs typeface="Courier New" panose="02070309020205020404" pitchFamily="49" charset="0"/>
                </a:rPr>
                <a:t>BoundingBox</a:t>
              </a:r>
              <a:r>
                <a:rPr lang="en-US" sz="1600" dirty="0">
                  <a:latin typeface="Courier New" panose="02070309020205020404" pitchFamily="49" charset="0"/>
                  <a:ea typeface="Amazon Ember" panose="020B0603020204020204" pitchFamily="34" charset="0"/>
                  <a:cs typeface="Courier New" panose="02070309020205020404" pitchFamily="49" charset="0"/>
                </a:rPr>
                <a:t>": {</a:t>
              </a:r>
            </a:p>
            <a:p>
              <a:r>
                <a:rPr lang="en-US" sz="1600" dirty="0">
                  <a:latin typeface="Courier New" panose="02070309020205020404" pitchFamily="49" charset="0"/>
                  <a:ea typeface="Amazon Ember" panose="020B0603020204020204" pitchFamily="34" charset="0"/>
                  <a:cs typeface="Courier New" panose="02070309020205020404" pitchFamily="49" charset="0"/>
                </a:rPr>
                <a:t>                    "Height": 0.2683333456516266,</a:t>
              </a:r>
            </a:p>
            <a:p>
              <a:r>
                <a:rPr lang="en-US" sz="1600" dirty="0">
                  <a:latin typeface="Courier New" panose="02070309020205020404" pitchFamily="49" charset="0"/>
                  <a:ea typeface="Amazon Ember" panose="020B0603020204020204" pitchFamily="34" charset="0"/>
                  <a:cs typeface="Courier New" panose="02070309020205020404" pitchFamily="49" charset="0"/>
                </a:rPr>
                <a:t>                    "Left": 0.5099999904632568,</a:t>
              </a:r>
            </a:p>
            <a:p>
              <a:r>
                <a:rPr lang="en-US" sz="1600" dirty="0">
                  <a:latin typeface="Courier New" panose="02070309020205020404" pitchFamily="49" charset="0"/>
                  <a:ea typeface="Amazon Ember" panose="020B0603020204020204" pitchFamily="34" charset="0"/>
                  <a:cs typeface="Courier New" panose="02070309020205020404" pitchFamily="49" charset="0"/>
                </a:rPr>
                <a:t>                    "Top": 0.1783333271741867,</a:t>
              </a:r>
            </a:p>
            <a:p>
              <a:r>
                <a:rPr lang="en-US" sz="1600" dirty="0">
                  <a:latin typeface="Courier New" panose="02070309020205020404" pitchFamily="49" charset="0"/>
                  <a:ea typeface="Amazon Ember" panose="020B0603020204020204" pitchFamily="34" charset="0"/>
                  <a:cs typeface="Courier New" panose="02070309020205020404" pitchFamily="49" charset="0"/>
                </a:rPr>
                <a:t>                    "Width": 0.17888888716697693},</a:t>
              </a:r>
            </a:p>
            <a:p>
              <a:r>
                <a:rPr lang="en-US" sz="1600" dirty="0">
                  <a:latin typeface="Courier New" panose="02070309020205020404" pitchFamily="49" charset="0"/>
                  <a:ea typeface="Amazon Ember" panose="020B0603020204020204" pitchFamily="34" charset="0"/>
                  <a:cs typeface="Courier New" panose="02070309020205020404" pitchFamily="49" charset="0"/>
                </a:rPr>
                <a:t>                "Confidence": 99.99845123291016},</a:t>
              </a:r>
            </a:p>
            <a:p>
              <a:r>
                <a:rPr lang="en-US" sz="1600" dirty="0">
                  <a:latin typeface="Courier New" panose="02070309020205020404" pitchFamily="49" charset="0"/>
                  <a:ea typeface="Amazon Ember" panose="020B0603020204020204" pitchFamily="34" charset="0"/>
                  <a:cs typeface="Courier New" panose="02070309020205020404" pitchFamily="49" charset="0"/>
                </a:rPr>
                <a:t>            "Similarity": 96</a:t>
              </a:r>
            </a:p>
            <a:p>
              <a:r>
                <a:rPr lang="en-US" sz="1600" dirty="0">
                  <a:latin typeface="Courier New" panose="02070309020205020404" pitchFamily="49" charset="0"/>
                  <a:ea typeface="Amazon Ember" panose="020B0603020204020204" pitchFamily="34" charset="0"/>
                  <a:cs typeface="Courier New" panose="02070309020205020404" pitchFamily="49" charset="0"/>
                </a:rPr>
                <a:t>        },</a:t>
              </a:r>
            </a:p>
            <a:p>
              <a:r>
                <a:rPr lang="en-US" sz="1600" dirty="0">
                  <a:latin typeface="Courier New" panose="02070309020205020404" pitchFamily="49" charset="0"/>
                  <a:ea typeface="Amazon Ember" panose="020B0603020204020204" pitchFamily="34" charset="0"/>
                  <a:cs typeface="Courier New" panose="02070309020205020404" pitchFamily="49" charset="0"/>
                </a:rPr>
                <a:t>        {</a:t>
              </a:r>
            </a:p>
            <a:p>
              <a:r>
                <a:rPr lang="en-US" sz="1600" dirty="0">
                  <a:latin typeface="Courier New" panose="02070309020205020404" pitchFamily="49" charset="0"/>
                  <a:ea typeface="Amazon Ember" panose="020B0603020204020204" pitchFamily="34" charset="0"/>
                  <a:cs typeface="Courier New" panose="02070309020205020404" pitchFamily="49" charset="0"/>
                </a:rPr>
                <a:t>	"Face": {"</a:t>
              </a:r>
              <a:r>
                <a:rPr lang="en-US" sz="1600" dirty="0" err="1">
                  <a:latin typeface="Courier New" panose="02070309020205020404" pitchFamily="49" charset="0"/>
                  <a:ea typeface="Amazon Ember" panose="020B0603020204020204" pitchFamily="34" charset="0"/>
                  <a:cs typeface="Courier New" panose="02070309020205020404" pitchFamily="49" charset="0"/>
                </a:rPr>
                <a:t>BoundingBox</a:t>
              </a:r>
              <a:r>
                <a:rPr lang="en-US" sz="1600" dirty="0">
                  <a:latin typeface="Courier New" panose="02070309020205020404" pitchFamily="49" charset="0"/>
                  <a:ea typeface="Amazon Ember" panose="020B0603020204020204" pitchFamily="34" charset="0"/>
                  <a:cs typeface="Courier New" panose="02070309020205020404" pitchFamily="49" charset="0"/>
                </a:rPr>
                <a:t>": {</a:t>
              </a:r>
            </a:p>
            <a:p>
              <a:r>
                <a:rPr lang="en-US" sz="1600" dirty="0">
                  <a:latin typeface="Courier New" panose="02070309020205020404" pitchFamily="49" charset="0"/>
                  <a:ea typeface="Amazon Ember" panose="020B0603020204020204" pitchFamily="34" charset="0"/>
                  <a:cs typeface="Courier New" panose="02070309020205020404" pitchFamily="49" charset="0"/>
                </a:rPr>
                <a:t>                    "Height": 0.2383333295583725,</a:t>
              </a:r>
            </a:p>
            <a:p>
              <a:r>
                <a:rPr lang="en-US" sz="1600" dirty="0">
                  <a:latin typeface="Courier New" panose="02070309020205020404" pitchFamily="49" charset="0"/>
                  <a:ea typeface="Amazon Ember" panose="020B0603020204020204" pitchFamily="34" charset="0"/>
                  <a:cs typeface="Courier New" panose="02070309020205020404" pitchFamily="49" charset="0"/>
                </a:rPr>
                <a:t>                    "Left": 0.6233333349227905,</a:t>
              </a:r>
            </a:p>
            <a:p>
              <a:r>
                <a:rPr lang="en-US" sz="1600" dirty="0">
                  <a:latin typeface="Courier New" panose="02070309020205020404" pitchFamily="49" charset="0"/>
                  <a:ea typeface="Amazon Ember" panose="020B0603020204020204" pitchFamily="34" charset="0"/>
                  <a:cs typeface="Courier New" panose="02070309020205020404" pitchFamily="49" charset="0"/>
                </a:rPr>
                <a:t>                    "Top": 0.3016666769981384,</a:t>
              </a:r>
            </a:p>
            <a:p>
              <a:r>
                <a:rPr lang="en-US" sz="1600" dirty="0">
                  <a:latin typeface="Courier New" panose="02070309020205020404" pitchFamily="49" charset="0"/>
                  <a:ea typeface="Amazon Ember" panose="020B0603020204020204" pitchFamily="34" charset="0"/>
                  <a:cs typeface="Courier New" panose="02070309020205020404" pitchFamily="49" charset="0"/>
                </a:rPr>
                <a:t>                    "Width": 0.15888889133930206},</a:t>
              </a:r>
            </a:p>
            <a:p>
              <a:r>
                <a:rPr lang="en-US" sz="1600" dirty="0">
                  <a:latin typeface="Courier New" panose="02070309020205020404" pitchFamily="49" charset="0"/>
                  <a:ea typeface="Amazon Ember" panose="020B0603020204020204" pitchFamily="34" charset="0"/>
                  <a:cs typeface="Courier New" panose="02070309020205020404" pitchFamily="49" charset="0"/>
                </a:rPr>
                <a:t>                "Confidence": 99.71249389648438},</a:t>
              </a:r>
            </a:p>
            <a:p>
              <a:r>
                <a:rPr lang="en-US" sz="1600" dirty="0">
                  <a:latin typeface="Courier New" panose="02070309020205020404" pitchFamily="49" charset="0"/>
                  <a:ea typeface="Amazon Ember" panose="020B0603020204020204" pitchFamily="34" charset="0"/>
                  <a:cs typeface="Courier New" panose="02070309020205020404" pitchFamily="49" charset="0"/>
                </a:rPr>
                <a:t>            "Similarity": 0</a:t>
              </a:r>
            </a:p>
            <a:p>
              <a:r>
                <a:rPr lang="en-US" sz="1600" dirty="0">
                  <a:latin typeface="Courier New" panose="02070309020205020404" pitchFamily="49" charset="0"/>
                  <a:ea typeface="Amazon Ember" panose="020B0603020204020204" pitchFamily="34" charset="0"/>
                  <a:cs typeface="Courier New" panose="02070309020205020404" pitchFamily="49" charset="0"/>
                </a:rPr>
                <a:t>        }</a:t>
              </a:r>
            </a:p>
            <a:p>
              <a:r>
                <a:rPr lang="en-US" sz="1600" dirty="0">
                  <a:latin typeface="Courier New" panose="02070309020205020404" pitchFamily="49" charset="0"/>
                  <a:ea typeface="Amazon Ember" panose="020B0603020204020204" pitchFamily="34" charset="0"/>
                  <a:cs typeface="Courier New" panose="02070309020205020404" pitchFamily="49" charset="0"/>
                </a:rPr>
                <a:t>    ],</a:t>
              </a:r>
            </a:p>
            <a:p>
              <a:r>
                <a:rPr lang="en-US" sz="1600" dirty="0">
                  <a:latin typeface="Courier New" panose="02070309020205020404" pitchFamily="49" charset="0"/>
                  <a:ea typeface="Amazon Ember" panose="020B0603020204020204" pitchFamily="34" charset="0"/>
                  <a:cs typeface="Courier New" panose="02070309020205020404" pitchFamily="49" charset="0"/>
                </a:rPr>
                <a:t>    "</a:t>
              </a:r>
              <a:r>
                <a:rPr lang="en-US" sz="1600" dirty="0" err="1">
                  <a:latin typeface="Courier New" panose="02070309020205020404" pitchFamily="49" charset="0"/>
                  <a:ea typeface="Amazon Ember" panose="020B0603020204020204" pitchFamily="34" charset="0"/>
                  <a:cs typeface="Courier New" panose="02070309020205020404" pitchFamily="49" charset="0"/>
                </a:rPr>
                <a:t>SourceImageFace</a:t>
              </a:r>
              <a:r>
                <a:rPr lang="en-US" sz="1600" dirty="0">
                  <a:latin typeface="Courier New" panose="02070309020205020404" pitchFamily="49" charset="0"/>
                  <a:ea typeface="Amazon Ember" panose="020B0603020204020204" pitchFamily="34" charset="0"/>
                  <a:cs typeface="Courier New" panose="02070309020205020404" pitchFamily="49" charset="0"/>
                </a:rPr>
                <a:t>": {"</a:t>
              </a:r>
              <a:r>
                <a:rPr lang="en-US" sz="1600" dirty="0" err="1">
                  <a:latin typeface="Courier New" panose="02070309020205020404" pitchFamily="49" charset="0"/>
                  <a:ea typeface="Amazon Ember" panose="020B0603020204020204" pitchFamily="34" charset="0"/>
                  <a:cs typeface="Courier New" panose="02070309020205020404" pitchFamily="49" charset="0"/>
                </a:rPr>
                <a:t>BoundingBox</a:t>
              </a:r>
              <a:r>
                <a:rPr lang="en-US" sz="1600" dirty="0">
                  <a:latin typeface="Courier New" panose="02070309020205020404" pitchFamily="49" charset="0"/>
                  <a:ea typeface="Amazon Ember" panose="020B0603020204020204" pitchFamily="34" charset="0"/>
                  <a:cs typeface="Courier New" panose="02070309020205020404" pitchFamily="49" charset="0"/>
                </a:rPr>
                <a:t>": {</a:t>
              </a:r>
            </a:p>
            <a:p>
              <a:r>
                <a:rPr lang="en-US" sz="1600" dirty="0">
                  <a:latin typeface="Courier New" panose="02070309020205020404" pitchFamily="49" charset="0"/>
                  <a:ea typeface="Amazon Ember" panose="020B0603020204020204" pitchFamily="34" charset="0"/>
                  <a:cs typeface="Courier New" panose="02070309020205020404" pitchFamily="49" charset="0"/>
                </a:rPr>
                <a:t>            "Height": 0.23983436822891235,</a:t>
              </a:r>
            </a:p>
            <a:p>
              <a:r>
                <a:rPr lang="en-US" sz="1600" dirty="0">
                  <a:latin typeface="Courier New" panose="02070309020205020404" pitchFamily="49" charset="0"/>
                  <a:ea typeface="Amazon Ember" panose="020B0603020204020204" pitchFamily="34" charset="0"/>
                  <a:cs typeface="Courier New" panose="02070309020205020404" pitchFamily="49" charset="0"/>
                </a:rPr>
                <a:t>            "Left": 0.28333333134651184,</a:t>
              </a:r>
            </a:p>
            <a:p>
              <a:r>
                <a:rPr lang="en-US" sz="1600" dirty="0">
                  <a:latin typeface="Courier New" panose="02070309020205020404" pitchFamily="49" charset="0"/>
                  <a:ea typeface="Amazon Ember" panose="020B0603020204020204" pitchFamily="34" charset="0"/>
                  <a:cs typeface="Courier New" panose="02070309020205020404" pitchFamily="49" charset="0"/>
                </a:rPr>
                <a:t>            "Top": 0.351423978805542,</a:t>
              </a:r>
            </a:p>
            <a:p>
              <a:r>
                <a:rPr lang="en-US" sz="1600" dirty="0">
                  <a:latin typeface="Courier New" panose="02070309020205020404" pitchFamily="49" charset="0"/>
                  <a:ea typeface="Amazon Ember" panose="020B0603020204020204" pitchFamily="34" charset="0"/>
                  <a:cs typeface="Courier New" panose="02070309020205020404" pitchFamily="49" charset="0"/>
                </a:rPr>
                <a:t>            "Width": 0.1599999964237213},</a:t>
              </a:r>
            </a:p>
            <a:p>
              <a:r>
                <a:rPr lang="en-US" sz="1600" dirty="0">
                  <a:latin typeface="Courier New" panose="02070309020205020404" pitchFamily="49" charset="0"/>
                  <a:ea typeface="Amazon Ember" panose="020B0603020204020204" pitchFamily="34" charset="0"/>
                  <a:cs typeface="Courier New" panose="02070309020205020404" pitchFamily="49" charset="0"/>
                </a:rPr>
                <a:t>        "Confidence": 99.99344635009766}</a:t>
              </a:r>
            </a:p>
            <a:p>
              <a:r>
                <a:rPr lang="en-US" sz="1600" dirty="0">
                  <a:latin typeface="Courier New" panose="02070309020205020404" pitchFamily="49" charset="0"/>
                  <a:ea typeface="Amazon Ember" panose="020B0603020204020204" pitchFamily="34" charset="0"/>
                  <a:cs typeface="Courier New" panose="02070309020205020404" pitchFamily="49" charset="0"/>
                </a:rPr>
                <a:t>}</a:t>
              </a:r>
            </a:p>
          </p:txBody>
        </p:sp>
        <p:cxnSp>
          <p:nvCxnSpPr>
            <p:cNvPr id="9" name="Elbow Connector 8"/>
            <p:cNvCxnSpPr>
              <a:cxnSpLocks/>
              <a:stCxn id="4" idx="3"/>
              <a:endCxn id="8" idx="0"/>
            </p:cNvCxnSpPr>
            <p:nvPr/>
          </p:nvCxnSpPr>
          <p:spPr>
            <a:xfrm>
              <a:off x="2536763" y="1678898"/>
              <a:ext cx="1447206" cy="849461"/>
            </a:xfrm>
            <a:prstGeom prst="bentConnector2">
              <a:avLst/>
            </a:prstGeom>
            <a:ln w="28575" cmpd="sng">
              <a:solidFill>
                <a:srgbClr val="00B0F0"/>
              </a:solidFill>
              <a:tailEnd type="arrow"/>
            </a:ln>
          </p:spPr>
          <p:style>
            <a:lnRef idx="2">
              <a:schemeClr val="accent1"/>
            </a:lnRef>
            <a:fillRef idx="0">
              <a:schemeClr val="accent1"/>
            </a:fillRef>
            <a:effectRef idx="1">
              <a:schemeClr val="accent1"/>
            </a:effectRef>
            <a:fontRef idx="minor">
              <a:schemeClr val="tx1"/>
            </a:fontRef>
          </p:style>
        </p:cxnSp>
        <p:cxnSp>
          <p:nvCxnSpPr>
            <p:cNvPr id="11" name="Elbow Connector 10"/>
            <p:cNvCxnSpPr>
              <a:cxnSpLocks/>
              <a:stCxn id="3" idx="3"/>
              <a:endCxn id="8" idx="2"/>
            </p:cNvCxnSpPr>
            <p:nvPr/>
          </p:nvCxnSpPr>
          <p:spPr>
            <a:xfrm flipV="1">
              <a:off x="2538048" y="3042531"/>
              <a:ext cx="1445921" cy="941544"/>
            </a:xfrm>
            <a:prstGeom prst="bentConnector2">
              <a:avLst/>
            </a:prstGeom>
            <a:ln w="28575" cmpd="sng">
              <a:solidFill>
                <a:srgbClr val="49A8F2"/>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cxnSpLocks/>
              <a:stCxn id="8" idx="3"/>
            </p:cNvCxnSpPr>
            <p:nvPr/>
          </p:nvCxnSpPr>
          <p:spPr>
            <a:xfrm flipV="1">
              <a:off x="4957384" y="2776679"/>
              <a:ext cx="535661" cy="8766"/>
            </a:xfrm>
            <a:prstGeom prst="straightConnector1">
              <a:avLst/>
            </a:prstGeom>
            <a:ln w="28575" cmpd="sng">
              <a:solidFill>
                <a:srgbClr val="49A8F2"/>
              </a:solidFill>
              <a:tailEnd type="arrow"/>
            </a:ln>
          </p:spPr>
          <p:style>
            <a:lnRef idx="2">
              <a:schemeClr val="accent1"/>
            </a:lnRef>
            <a:fillRef idx="0">
              <a:schemeClr val="accent1"/>
            </a:fillRef>
            <a:effectRef idx="1">
              <a:schemeClr val="accent1"/>
            </a:effectRef>
            <a:fontRef idx="minor">
              <a:schemeClr val="tx1"/>
            </a:fontRef>
          </p:style>
        </p:cxnSp>
      </p:grpSp>
      <p:sp>
        <p:nvSpPr>
          <p:cNvPr id="7" name="Title 6">
            <a:extLst>
              <a:ext uri="{FF2B5EF4-FFF2-40B4-BE49-F238E27FC236}">
                <a16:creationId xmlns:a16="http://schemas.microsoft.com/office/drawing/2014/main" id="{0262DED4-DD21-C445-A62A-75766E244B50}"/>
              </a:ext>
            </a:extLst>
          </p:cNvPr>
          <p:cNvSpPr>
            <a:spLocks noGrp="1"/>
          </p:cNvSpPr>
          <p:nvPr>
            <p:ph type="title"/>
          </p:nvPr>
        </p:nvSpPr>
        <p:spPr/>
        <p:txBody>
          <a:bodyPr/>
          <a:lstStyle/>
          <a:p>
            <a:r>
              <a:rPr lang="en-US" dirty="0"/>
              <a:t>Amazon </a:t>
            </a:r>
            <a:r>
              <a:rPr lang="en-US" dirty="0" err="1"/>
              <a:t>Rekognition</a:t>
            </a:r>
            <a:br>
              <a:rPr lang="en-US" dirty="0"/>
            </a:br>
            <a:br>
              <a:rPr lang="en-US" dirty="0"/>
            </a:br>
            <a:endParaRPr lang="en-US" dirty="0"/>
          </a:p>
        </p:txBody>
      </p:sp>
      <p:sp>
        <p:nvSpPr>
          <p:cNvPr id="10" name="Text Placeholder 9">
            <a:extLst>
              <a:ext uri="{FF2B5EF4-FFF2-40B4-BE49-F238E27FC236}">
                <a16:creationId xmlns:a16="http://schemas.microsoft.com/office/drawing/2014/main" id="{8183872E-42CA-6740-9959-EA1962C7FFBB}"/>
              </a:ext>
            </a:extLst>
          </p:cNvPr>
          <p:cNvSpPr>
            <a:spLocks noGrp="1"/>
          </p:cNvSpPr>
          <p:nvPr>
            <p:ph type="body" sz="quarter" idx="11"/>
          </p:nvPr>
        </p:nvSpPr>
        <p:spPr/>
        <p:txBody>
          <a:bodyPr/>
          <a:lstStyle/>
          <a:p>
            <a:r>
              <a:rPr lang="en-US" dirty="0"/>
              <a:t>Face comparison </a:t>
            </a:r>
            <a:r>
              <a:rPr lang="mr-IN" dirty="0"/>
              <a:t>–</a:t>
            </a:r>
            <a:r>
              <a:rPr lang="en-US" dirty="0"/>
              <a:t> face-based identification</a:t>
            </a:r>
          </a:p>
        </p:txBody>
      </p:sp>
    </p:spTree>
    <p:extLst>
      <p:ext uri="{BB962C8B-B14F-4D97-AF65-F5344CB8AC3E}">
        <p14:creationId xmlns:p14="http://schemas.microsoft.com/office/powerpoint/2010/main" val="3138134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p:cNvPicPr>
            <a:picLocks noChangeAspect="1"/>
          </p:cNvPicPr>
          <p:nvPr/>
        </p:nvPicPr>
        <p:blipFill rotWithShape="1">
          <a:blip r:embed="rId3">
            <a:extLst>
              <a:ext uri="{28A0092B-C50C-407E-A947-70E740481C1C}">
                <a14:useLocalDpi xmlns:a14="http://schemas.microsoft.com/office/drawing/2010/main" val="0"/>
              </a:ext>
            </a:extLst>
          </a:blip>
          <a:srcRect l="8783" r="45700"/>
          <a:stretch/>
        </p:blipFill>
        <p:spPr>
          <a:xfrm>
            <a:off x="9571889" y="1585863"/>
            <a:ext cx="3863429" cy="553027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nvGrpSpPr>
          <p:cNvPr id="21" name="Group 20"/>
          <p:cNvGrpSpPr/>
          <p:nvPr/>
        </p:nvGrpSpPr>
        <p:grpSpPr>
          <a:xfrm rot="386315">
            <a:off x="11720723" y="1169549"/>
            <a:ext cx="2314310" cy="2782045"/>
            <a:chOff x="3635451" y="-152401"/>
            <a:chExt cx="2181407" cy="3416721"/>
          </a:xfrm>
        </p:grpSpPr>
        <p:pic>
          <p:nvPicPr>
            <p:cNvPr id="16" name="Picture 15"/>
            <p:cNvPicPr>
              <a:picLocks noChangeAspect="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l="14663" t="23270" b="1"/>
            <a:stretch/>
          </p:blipFill>
          <p:spPr>
            <a:xfrm>
              <a:off x="3635451" y="-152401"/>
              <a:ext cx="2181407" cy="3416721"/>
            </a:xfrm>
            <a:prstGeom prst="rect">
              <a:avLst/>
            </a:prstGeom>
            <a:ln>
              <a:noFill/>
            </a:ln>
          </p:spPr>
        </p:pic>
        <p:pic>
          <p:nvPicPr>
            <p:cNvPr id="14" name="Picture 13"/>
            <p:cNvPicPr>
              <a:picLocks noChangeAspect="1"/>
            </p:cNvPicPr>
            <p:nvPr/>
          </p:nvPicPr>
          <p:blipFill rotWithShape="1">
            <a:blip r:embed="rId5">
              <a:grayscl/>
              <a:extLst>
                <a:ext uri="{28A0092B-C50C-407E-A947-70E740481C1C}">
                  <a14:useLocalDpi xmlns:a14="http://schemas.microsoft.com/office/drawing/2010/main" val="0"/>
                </a:ext>
              </a:extLst>
            </a:blip>
            <a:srcRect t="8704" r="33333" b="32778"/>
            <a:stretch/>
          </p:blipFill>
          <p:spPr>
            <a:xfrm flipH="1">
              <a:off x="4276612" y="911401"/>
              <a:ext cx="1159787" cy="1544345"/>
            </a:xfrm>
            <a:prstGeom prst="rect">
              <a:avLst/>
            </a:prstGeom>
            <a:ln w="19050" cap="sq">
              <a:noFill/>
              <a:prstDash val="solid"/>
              <a:miter lim="800000"/>
            </a:ln>
            <a:effectLst/>
          </p:spPr>
        </p:pic>
        <p:sp>
          <p:nvSpPr>
            <p:cNvPr id="18" name="TextBox 17"/>
            <p:cNvSpPr txBox="1"/>
            <p:nvPr/>
          </p:nvSpPr>
          <p:spPr>
            <a:xfrm flipH="1">
              <a:off x="4451817" y="2420627"/>
              <a:ext cx="819237" cy="536747"/>
            </a:xfrm>
            <a:prstGeom prst="rect">
              <a:avLst/>
            </a:prstGeom>
            <a:noFill/>
            <a:ln>
              <a:noFill/>
            </a:ln>
          </p:spPr>
          <p:txBody>
            <a:bodyPr wrap="none" rtlCol="0">
              <a:spAutoFit/>
            </a:bodyPr>
            <a:lstStyle/>
            <a:p>
              <a:r>
                <a:rPr lang="en-US" sz="2240" err="1">
                  <a:solidFill>
                    <a:schemeClr val="bg1">
                      <a:lumMod val="50000"/>
                    </a:schemeClr>
                  </a:solidFill>
                  <a:latin typeface="Amazon Ember" panose="020B0603020204020204" pitchFamily="34" charset="0"/>
                  <a:ea typeface="Amazon Ember" panose="020B0603020204020204" pitchFamily="34" charset="0"/>
                  <a:cs typeface="Amazon Ember" panose="020B0603020204020204" pitchFamily="34" charset="0"/>
                </a:rPr>
                <a:t>johnf</a:t>
              </a:r>
              <a:endParaRPr lang="en-US" sz="2240">
                <a:solidFill>
                  <a:schemeClr val="bg1">
                    <a:lumMod val="50000"/>
                  </a:schemeClr>
                </a:solidFill>
                <a:latin typeface="Amazon Ember" panose="020B0603020204020204" pitchFamily="34" charset="0"/>
                <a:ea typeface="Amazon Ember" panose="020B0603020204020204" pitchFamily="34" charset="0"/>
                <a:cs typeface="Amazon Ember" panose="020B0603020204020204" pitchFamily="34" charset="0"/>
              </a:endParaRPr>
            </a:p>
          </p:txBody>
        </p:sp>
      </p:grpSp>
      <p:sp>
        <p:nvSpPr>
          <p:cNvPr id="3" name="Title 2">
            <a:extLst>
              <a:ext uri="{FF2B5EF4-FFF2-40B4-BE49-F238E27FC236}">
                <a16:creationId xmlns:a16="http://schemas.microsoft.com/office/drawing/2014/main" id="{343B74E6-E84B-4743-AD79-229B04F897B9}"/>
              </a:ext>
            </a:extLst>
          </p:cNvPr>
          <p:cNvSpPr>
            <a:spLocks noGrp="1"/>
          </p:cNvSpPr>
          <p:nvPr>
            <p:ph type="title"/>
          </p:nvPr>
        </p:nvSpPr>
        <p:spPr/>
        <p:txBody>
          <a:bodyPr/>
          <a:lstStyle/>
          <a:p>
            <a:r>
              <a:rPr lang="en-US" dirty="0"/>
              <a:t>Amazon </a:t>
            </a:r>
            <a:r>
              <a:rPr lang="en-US" dirty="0" err="1"/>
              <a:t>Rekognition</a:t>
            </a:r>
            <a:br>
              <a:rPr lang="en-US" dirty="0"/>
            </a:br>
            <a:endParaRPr lang="en-US" dirty="0"/>
          </a:p>
        </p:txBody>
      </p:sp>
      <p:sp>
        <p:nvSpPr>
          <p:cNvPr id="26" name="Content Placeholder 25"/>
          <p:cNvSpPr>
            <a:spLocks noGrp="1"/>
          </p:cNvSpPr>
          <p:nvPr>
            <p:ph type="body" sz="quarter" idx="10"/>
          </p:nvPr>
        </p:nvSpPr>
        <p:spPr>
          <a:xfrm>
            <a:off x="775952" y="1693336"/>
            <a:ext cx="13632031" cy="5207579"/>
          </a:xfrm>
        </p:spPr>
        <p:txBody>
          <a:bodyPr/>
          <a:lstStyle/>
          <a:p>
            <a:r>
              <a:rPr lang="en-US" sz="2800" dirty="0"/>
              <a:t>IoT and camera manufacturers can integrate </a:t>
            </a:r>
            <a:br>
              <a:rPr lang="en-US" sz="2800" dirty="0"/>
            </a:br>
            <a:r>
              <a:rPr lang="en-US" sz="2800" dirty="0"/>
              <a:t>face-based verification directly into their products</a:t>
            </a:r>
            <a:br>
              <a:rPr lang="en-US" sz="2800" dirty="0"/>
            </a:br>
            <a:endParaRPr lang="en-US" sz="2800" dirty="0"/>
          </a:p>
          <a:p>
            <a:r>
              <a:rPr lang="en-US" sz="2800" dirty="0"/>
              <a:t>Application of face comparison in locating </a:t>
            </a:r>
            <a:br>
              <a:rPr lang="en-US" sz="2800" dirty="0"/>
            </a:br>
            <a:r>
              <a:rPr lang="en-US" sz="2800" dirty="0"/>
              <a:t>person of interest for Public Safety</a:t>
            </a:r>
            <a:br>
              <a:rPr lang="en-US" sz="2800" dirty="0"/>
            </a:br>
            <a:endParaRPr lang="en-US" sz="2800" dirty="0"/>
          </a:p>
          <a:p>
            <a:r>
              <a:rPr lang="en-US" sz="2800" dirty="0"/>
              <a:t>Hotels &amp; hospitality businesses can provide </a:t>
            </a:r>
            <a:br>
              <a:rPr lang="en-US" sz="2800" dirty="0"/>
            </a:br>
            <a:r>
              <a:rPr lang="en-US" sz="2800" dirty="0"/>
              <a:t>seamless access for guests and VIPs</a:t>
            </a:r>
            <a:br>
              <a:rPr lang="en-US" sz="2800" dirty="0"/>
            </a:br>
            <a:endParaRPr lang="en-US" sz="2800" dirty="0"/>
          </a:p>
          <a:p>
            <a:r>
              <a:rPr lang="en-US" sz="2800" dirty="0"/>
              <a:t>Online exams or polls can verify presence </a:t>
            </a:r>
            <a:br>
              <a:rPr lang="en-US" sz="2800" dirty="0"/>
            </a:br>
            <a:r>
              <a:rPr lang="en-US" sz="2800" dirty="0"/>
              <a:t>of registered person by comparing against </a:t>
            </a:r>
            <a:br>
              <a:rPr lang="en-US" sz="2800" dirty="0"/>
            </a:br>
            <a:r>
              <a:rPr lang="en-US" sz="2800" dirty="0"/>
              <a:t>image captured by webcam.</a:t>
            </a:r>
          </a:p>
        </p:txBody>
      </p:sp>
      <p:sp>
        <p:nvSpPr>
          <p:cNvPr id="4" name="Text Placeholder 3">
            <a:extLst>
              <a:ext uri="{FF2B5EF4-FFF2-40B4-BE49-F238E27FC236}">
                <a16:creationId xmlns:a16="http://schemas.microsoft.com/office/drawing/2014/main" id="{EF5F1F09-CA34-AA4C-B54D-D68865220B45}"/>
              </a:ext>
            </a:extLst>
          </p:cNvPr>
          <p:cNvSpPr>
            <a:spLocks noGrp="1"/>
          </p:cNvSpPr>
          <p:nvPr>
            <p:ph type="body" sz="quarter" idx="11"/>
          </p:nvPr>
        </p:nvSpPr>
        <p:spPr/>
        <p:txBody>
          <a:bodyPr/>
          <a:lstStyle/>
          <a:p>
            <a:r>
              <a:rPr lang="en-US" dirty="0"/>
              <a:t>Face comparison – face-based identification</a:t>
            </a:r>
          </a:p>
        </p:txBody>
      </p:sp>
      <p:pic>
        <p:nvPicPr>
          <p:cNvPr id="24" name="Picture 23"/>
          <p:cNvPicPr>
            <a:picLocks noChangeAspect="1"/>
          </p:cNvPicPr>
          <p:nvPr/>
        </p:nvPicPr>
        <p:blipFill>
          <a:blip r:embed="rId6"/>
          <a:stretch>
            <a:fillRect/>
          </a:stretch>
        </p:blipFill>
        <p:spPr>
          <a:xfrm>
            <a:off x="10096933" y="3836691"/>
            <a:ext cx="2048061" cy="1371994"/>
          </a:xfrm>
          <a:prstGeom prst="rect">
            <a:avLst/>
          </a:prstGeom>
          <a:ln w="76200">
            <a:solidFill>
              <a:srgbClr val="00CC00"/>
            </a:solidFill>
          </a:ln>
        </p:spPr>
      </p:pic>
    </p:spTree>
    <p:extLst>
      <p:ext uri="{BB962C8B-B14F-4D97-AF65-F5344CB8AC3E}">
        <p14:creationId xmlns:p14="http://schemas.microsoft.com/office/powerpoint/2010/main" val="3884839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6D62CE7-4763-1A44-865C-074DC3F2E9B6}"/>
              </a:ext>
            </a:extLst>
          </p:cNvPr>
          <p:cNvSpPr>
            <a:spLocks noGrp="1"/>
          </p:cNvSpPr>
          <p:nvPr>
            <p:ph type="title"/>
          </p:nvPr>
        </p:nvSpPr>
        <p:spPr/>
        <p:txBody>
          <a:bodyPr/>
          <a:lstStyle/>
          <a:p>
            <a:r>
              <a:rPr lang="en-US" dirty="0"/>
              <a:t>Amazon </a:t>
            </a:r>
            <a:r>
              <a:rPr lang="en-US" dirty="0" err="1"/>
              <a:t>Rekognition</a:t>
            </a:r>
            <a:br>
              <a:rPr lang="en-US" dirty="0"/>
            </a:br>
            <a:r>
              <a:rPr lang="en-US" dirty="0"/>
              <a:t>Example Use Case</a:t>
            </a:r>
          </a:p>
        </p:txBody>
      </p:sp>
      <p:sp>
        <p:nvSpPr>
          <p:cNvPr id="7" name="Text Placeholder 6">
            <a:extLst>
              <a:ext uri="{FF2B5EF4-FFF2-40B4-BE49-F238E27FC236}">
                <a16:creationId xmlns:a16="http://schemas.microsoft.com/office/drawing/2014/main" id="{43044273-18CE-9B47-90B8-2253AAF088F0}"/>
              </a:ext>
            </a:extLst>
          </p:cNvPr>
          <p:cNvSpPr>
            <a:spLocks noGrp="1"/>
          </p:cNvSpPr>
          <p:nvPr>
            <p:ph type="body" sz="quarter" idx="4294967295"/>
          </p:nvPr>
        </p:nvSpPr>
        <p:spPr>
          <a:xfrm>
            <a:off x="3600671" y="5091693"/>
            <a:ext cx="7002462" cy="738664"/>
          </a:xfrm>
        </p:spPr>
        <p:txBody>
          <a:bodyPr/>
          <a:lstStyle/>
          <a:p>
            <a:pPr algn="ctr"/>
            <a:r>
              <a:rPr lang="en-US" dirty="0">
                <a:solidFill>
                  <a:srgbClr val="FF9900"/>
                </a:solidFill>
              </a:rPr>
              <a:t>Authentication using face image</a:t>
            </a:r>
          </a:p>
        </p:txBody>
      </p:sp>
    </p:spTree>
    <p:extLst>
      <p:ext uri="{BB962C8B-B14F-4D97-AF65-F5344CB8AC3E}">
        <p14:creationId xmlns:p14="http://schemas.microsoft.com/office/powerpoint/2010/main" val="3906157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Title 1"/>
          <p:cNvSpPr>
            <a:spLocks noGrp="1"/>
          </p:cNvSpPr>
          <p:nvPr>
            <p:ph type="title"/>
          </p:nvPr>
        </p:nvSpPr>
        <p:spPr>
          <a:xfrm>
            <a:off x="719681" y="222478"/>
            <a:ext cx="13688304" cy="748194"/>
          </a:xfrm>
        </p:spPr>
        <p:txBody>
          <a:bodyPr/>
          <a:lstStyle/>
          <a:p>
            <a:r>
              <a:rPr lang="en-US" altLang="en-US" dirty="0"/>
              <a:t>Sign In Using Face</a:t>
            </a:r>
          </a:p>
        </p:txBody>
      </p:sp>
      <p:sp>
        <p:nvSpPr>
          <p:cNvPr id="3" name="Content Placeholder 2"/>
          <p:cNvSpPr>
            <a:spLocks noGrp="1"/>
          </p:cNvSpPr>
          <p:nvPr>
            <p:ph type="body" sz="quarter" idx="10"/>
          </p:nvPr>
        </p:nvSpPr>
        <p:spPr>
          <a:xfrm>
            <a:off x="775953" y="1544356"/>
            <a:ext cx="12661900" cy="5714572"/>
          </a:xfrm>
        </p:spPr>
        <p:txBody>
          <a:bodyPr/>
          <a:lstStyle/>
          <a:p>
            <a:pPr lvl="1"/>
            <a:endParaRPr lang="en-AU" dirty="0"/>
          </a:p>
          <a:p>
            <a:pPr lvl="1"/>
            <a:endParaRPr lang="en-AU" dirty="0"/>
          </a:p>
        </p:txBody>
      </p:sp>
      <p:sp>
        <p:nvSpPr>
          <p:cNvPr id="4" name="TextBox 3"/>
          <p:cNvSpPr txBox="1"/>
          <p:nvPr/>
        </p:nvSpPr>
        <p:spPr>
          <a:xfrm>
            <a:off x="538863" y="1433647"/>
            <a:ext cx="13128486" cy="6350969"/>
          </a:xfrm>
          <a:prstGeom prst="rect">
            <a:avLst/>
          </a:prstGeom>
          <a:noFill/>
        </p:spPr>
        <p:txBody>
          <a:bodyPr wrap="square" rtlCol="0">
            <a:spAutoFit/>
          </a:bodyPr>
          <a:lstStyle/>
          <a:p>
            <a:pPr marL="457200" indent="-457200">
              <a:buFont typeface="Arial" charset="0"/>
              <a:buChar char="•"/>
            </a:pPr>
            <a:r>
              <a:rPr lang="en-US" sz="3389" dirty="0" err="1">
                <a:solidFill>
                  <a:schemeClr val="accent5"/>
                </a:solidFill>
                <a:latin typeface="Amazon Ember Thin" panose="020B0303020204020204" pitchFamily="34" charset="0"/>
                <a:ea typeface="Amazon Ember Thin" panose="020B0303020204020204" pitchFamily="34" charset="0"/>
                <a:cs typeface="Amazon Ember Thin" panose="020B0303020204020204" pitchFamily="34" charset="0"/>
              </a:rPr>
              <a:t>Cognito</a:t>
            </a:r>
            <a:r>
              <a:rPr lang="en-US" sz="3389" dirty="0">
                <a:solidFill>
                  <a:schemeClr val="accent5"/>
                </a:solidFill>
                <a:latin typeface="Amazon Ember Thin" panose="020B0303020204020204" pitchFamily="34" charset="0"/>
                <a:ea typeface="Amazon Ember Thin" panose="020B0303020204020204" pitchFamily="34" charset="0"/>
                <a:cs typeface="Amazon Ember Thin" panose="020B0303020204020204" pitchFamily="34" charset="0"/>
              </a:rPr>
              <a:t> User Pools </a:t>
            </a:r>
            <a:r>
              <a:rPr lang="en-US" sz="3389" dirty="0">
                <a:latin typeface="Amazon Ember Thin" panose="020B0303020204020204" pitchFamily="34" charset="0"/>
                <a:ea typeface="Amazon Ember Thin" panose="020B0303020204020204" pitchFamily="34" charset="0"/>
                <a:cs typeface="Amazon Ember Thin" panose="020B0303020204020204" pitchFamily="34" charset="0"/>
              </a:rPr>
              <a:t>(CUP) as System of Record for users</a:t>
            </a:r>
            <a:br>
              <a:rPr lang="en-US" sz="3389" dirty="0">
                <a:latin typeface="Amazon Ember Thin" panose="020B0303020204020204" pitchFamily="34" charset="0"/>
                <a:ea typeface="Amazon Ember Thin" panose="020B0303020204020204" pitchFamily="34" charset="0"/>
                <a:cs typeface="Amazon Ember Thin" panose="020B0303020204020204" pitchFamily="34" charset="0"/>
              </a:rPr>
            </a:br>
            <a:endParaRPr lang="en-US" sz="3389" dirty="0">
              <a:latin typeface="Amazon Ember Thin" panose="020B0303020204020204" pitchFamily="34" charset="0"/>
              <a:ea typeface="Amazon Ember Thin" panose="020B0303020204020204" pitchFamily="34" charset="0"/>
              <a:cs typeface="Amazon Ember Thin" panose="020B0303020204020204" pitchFamily="34" charset="0"/>
            </a:endParaRPr>
          </a:p>
          <a:p>
            <a:pPr marL="457200" indent="-457200">
              <a:buFont typeface="Arial" charset="0"/>
              <a:buChar char="•"/>
            </a:pPr>
            <a:r>
              <a:rPr lang="en-US" sz="3389" dirty="0">
                <a:latin typeface="Amazon Ember Thin" panose="020B0303020204020204" pitchFamily="34" charset="0"/>
                <a:ea typeface="Amazon Ember Thin" panose="020B0303020204020204" pitchFamily="34" charset="0"/>
                <a:cs typeface="Amazon Ember Thin" panose="020B0303020204020204" pitchFamily="34" charset="0"/>
              </a:rPr>
              <a:t>Create a </a:t>
            </a:r>
            <a:r>
              <a:rPr lang="en-US" sz="3389" dirty="0">
                <a:solidFill>
                  <a:schemeClr val="accent5"/>
                </a:solidFill>
                <a:latin typeface="Amazon Ember Thin" panose="020B0303020204020204" pitchFamily="34" charset="0"/>
                <a:ea typeface="Amazon Ember Thin" panose="020B0303020204020204" pitchFamily="34" charset="0"/>
                <a:cs typeface="Amazon Ember Thin" panose="020B0303020204020204" pitchFamily="34" charset="0"/>
              </a:rPr>
              <a:t>Developer-Authenticated Identity Provider </a:t>
            </a:r>
            <a:r>
              <a:rPr lang="en-US" sz="3389" dirty="0">
                <a:latin typeface="Amazon Ember Thin" panose="020B0303020204020204" pitchFamily="34" charset="0"/>
                <a:ea typeface="Amazon Ember Thin" panose="020B0303020204020204" pitchFamily="34" charset="0"/>
                <a:cs typeface="Amazon Ember Thin" panose="020B0303020204020204" pitchFamily="34" charset="0"/>
              </a:rPr>
              <a:t>(</a:t>
            </a:r>
            <a:r>
              <a:rPr lang="en-US" sz="3389" dirty="0" err="1">
                <a:latin typeface="Amazon Ember Thin" panose="020B0303020204020204" pitchFamily="34" charset="0"/>
                <a:ea typeface="Amazon Ember Thin" panose="020B0303020204020204" pitchFamily="34" charset="0"/>
                <a:cs typeface="Amazon Ember Thin" panose="020B0303020204020204" pitchFamily="34" charset="0"/>
              </a:rPr>
              <a:t>IdP</a:t>
            </a:r>
            <a:r>
              <a:rPr lang="en-US" sz="3389" dirty="0">
                <a:latin typeface="Amazon Ember Thin" panose="020B0303020204020204" pitchFamily="34" charset="0"/>
                <a:ea typeface="Amazon Ember Thin" panose="020B0303020204020204" pitchFamily="34" charset="0"/>
                <a:cs typeface="Amazon Ember Thin" panose="020B0303020204020204" pitchFamily="34" charset="0"/>
              </a:rPr>
              <a:t>) </a:t>
            </a:r>
            <a:br>
              <a:rPr lang="en-US" sz="3389" dirty="0">
                <a:latin typeface="Amazon Ember Thin" panose="020B0303020204020204" pitchFamily="34" charset="0"/>
                <a:ea typeface="Amazon Ember Thin" panose="020B0303020204020204" pitchFamily="34" charset="0"/>
                <a:cs typeface="Amazon Ember Thin" panose="020B0303020204020204" pitchFamily="34" charset="0"/>
              </a:rPr>
            </a:br>
            <a:r>
              <a:rPr lang="en-US" sz="3389" dirty="0">
                <a:latin typeface="Amazon Ember Thin" panose="020B0303020204020204" pitchFamily="34" charset="0"/>
                <a:ea typeface="Amazon Ember Thin" panose="020B0303020204020204" pitchFamily="34" charset="0"/>
                <a:cs typeface="Amazon Ember Thin" panose="020B0303020204020204" pitchFamily="34" charset="0"/>
              </a:rPr>
              <a:t>to perform </a:t>
            </a:r>
            <a:r>
              <a:rPr lang="en-US" sz="3389" dirty="0" err="1">
                <a:latin typeface="Amazon Ember Thin" panose="020B0303020204020204" pitchFamily="34" charset="0"/>
                <a:ea typeface="Amazon Ember Thin" panose="020B0303020204020204" pitchFamily="34" charset="0"/>
                <a:cs typeface="Amazon Ember Thin" panose="020B0303020204020204" pitchFamily="34" charset="0"/>
              </a:rPr>
              <a:t>AuthN</a:t>
            </a:r>
            <a:r>
              <a:rPr lang="en-US" sz="3389" dirty="0">
                <a:latin typeface="Amazon Ember Thin" panose="020B0303020204020204" pitchFamily="34" charset="0"/>
                <a:ea typeface="Amazon Ember Thin" panose="020B0303020204020204" pitchFamily="34" charset="0"/>
                <a:cs typeface="Amazon Ember Thin" panose="020B0303020204020204" pitchFamily="34" charset="0"/>
              </a:rPr>
              <a:t> using Amazon </a:t>
            </a:r>
            <a:r>
              <a:rPr lang="en-US" sz="3389" dirty="0" err="1">
                <a:latin typeface="Amazon Ember Thin" panose="020B0303020204020204" pitchFamily="34" charset="0"/>
                <a:ea typeface="Amazon Ember Thin" panose="020B0303020204020204" pitchFamily="34" charset="0"/>
                <a:cs typeface="Amazon Ember Thin" panose="020B0303020204020204" pitchFamily="34" charset="0"/>
              </a:rPr>
              <a:t>Rekognition</a:t>
            </a:r>
            <a:br>
              <a:rPr lang="en-US" sz="3389" dirty="0">
                <a:latin typeface="Amazon Ember Thin" panose="020B0303020204020204" pitchFamily="34" charset="0"/>
                <a:ea typeface="Amazon Ember Thin" panose="020B0303020204020204" pitchFamily="34" charset="0"/>
                <a:cs typeface="Amazon Ember Thin" panose="020B0303020204020204" pitchFamily="34" charset="0"/>
              </a:rPr>
            </a:br>
            <a:endParaRPr lang="en-US" sz="3389" dirty="0">
              <a:latin typeface="Amazon Ember Thin" panose="020B0303020204020204" pitchFamily="34" charset="0"/>
              <a:ea typeface="Amazon Ember Thin" panose="020B0303020204020204" pitchFamily="34" charset="0"/>
              <a:cs typeface="Amazon Ember Thin" panose="020B0303020204020204" pitchFamily="34" charset="0"/>
            </a:endParaRPr>
          </a:p>
          <a:p>
            <a:pPr marL="457200" indent="-457200">
              <a:buFont typeface="Arial" charset="0"/>
              <a:buChar char="•"/>
            </a:pPr>
            <a:r>
              <a:rPr lang="en-US" sz="3389" dirty="0">
                <a:solidFill>
                  <a:schemeClr val="accent5"/>
                </a:solidFill>
                <a:latin typeface="Amazon Ember Thin" panose="020B0303020204020204" pitchFamily="34" charset="0"/>
                <a:ea typeface="Amazon Ember Thin" panose="020B0303020204020204" pitchFamily="34" charset="0"/>
                <a:cs typeface="Amazon Ember Thin" panose="020B0303020204020204" pitchFamily="34" charset="0"/>
              </a:rPr>
              <a:t>Federate</a:t>
            </a:r>
            <a:r>
              <a:rPr lang="en-US" sz="3389" dirty="0">
                <a:latin typeface="Amazon Ember Thin" panose="020B0303020204020204" pitchFamily="34" charset="0"/>
                <a:ea typeface="Amazon Ember Thin" panose="020B0303020204020204" pitchFamily="34" charset="0"/>
                <a:cs typeface="Amazon Ember Thin" panose="020B0303020204020204" pitchFamily="34" charset="0"/>
              </a:rPr>
              <a:t> CUP and Developer </a:t>
            </a:r>
            <a:r>
              <a:rPr lang="en-US" sz="3389" dirty="0" err="1">
                <a:latin typeface="Amazon Ember Thin" panose="020B0303020204020204" pitchFamily="34" charset="0"/>
                <a:ea typeface="Amazon Ember Thin" panose="020B0303020204020204" pitchFamily="34" charset="0"/>
                <a:cs typeface="Amazon Ember Thin" panose="020B0303020204020204" pitchFamily="34" charset="0"/>
              </a:rPr>
              <a:t>IdP</a:t>
            </a:r>
            <a:r>
              <a:rPr lang="en-US" sz="3389" dirty="0">
                <a:latin typeface="Amazon Ember Thin" panose="020B0303020204020204" pitchFamily="34" charset="0"/>
                <a:ea typeface="Amazon Ember Thin" panose="020B0303020204020204" pitchFamily="34" charset="0"/>
                <a:cs typeface="Amazon Ember Thin" panose="020B0303020204020204" pitchFamily="34" charset="0"/>
              </a:rPr>
              <a:t> through </a:t>
            </a:r>
            <a:br>
              <a:rPr lang="en-US" sz="3389" dirty="0">
                <a:latin typeface="Amazon Ember Thin" panose="020B0303020204020204" pitchFamily="34" charset="0"/>
                <a:ea typeface="Amazon Ember Thin" panose="020B0303020204020204" pitchFamily="34" charset="0"/>
                <a:cs typeface="Amazon Ember Thin" panose="020B0303020204020204" pitchFamily="34" charset="0"/>
              </a:rPr>
            </a:br>
            <a:r>
              <a:rPr lang="en-US" sz="3389" dirty="0" err="1">
                <a:latin typeface="Amazon Ember Thin" panose="020B0303020204020204" pitchFamily="34" charset="0"/>
                <a:ea typeface="Amazon Ember Thin" panose="020B0303020204020204" pitchFamily="34" charset="0"/>
                <a:cs typeface="Amazon Ember Thin" panose="020B0303020204020204" pitchFamily="34" charset="0"/>
              </a:rPr>
              <a:t>Cognito</a:t>
            </a:r>
            <a:r>
              <a:rPr lang="en-US" sz="3389" dirty="0">
                <a:latin typeface="Amazon Ember Thin" panose="020B0303020204020204" pitchFamily="34" charset="0"/>
                <a:ea typeface="Amazon Ember Thin" panose="020B0303020204020204" pitchFamily="34" charset="0"/>
                <a:cs typeface="Amazon Ember Thin" panose="020B0303020204020204" pitchFamily="34" charset="0"/>
              </a:rPr>
              <a:t> Identity Federation</a:t>
            </a:r>
            <a:br>
              <a:rPr lang="en-US" sz="3389" dirty="0">
                <a:latin typeface="Amazon Ember Thin" panose="020B0303020204020204" pitchFamily="34" charset="0"/>
                <a:ea typeface="Amazon Ember Thin" panose="020B0303020204020204" pitchFamily="34" charset="0"/>
                <a:cs typeface="Amazon Ember Thin" panose="020B0303020204020204" pitchFamily="34" charset="0"/>
              </a:rPr>
            </a:br>
            <a:endParaRPr lang="en-US" sz="3389" dirty="0">
              <a:latin typeface="Amazon Ember Thin" panose="020B0303020204020204" pitchFamily="34" charset="0"/>
              <a:ea typeface="Amazon Ember Thin" panose="020B0303020204020204" pitchFamily="34" charset="0"/>
              <a:cs typeface="Amazon Ember Thin" panose="020B0303020204020204" pitchFamily="34" charset="0"/>
            </a:endParaRPr>
          </a:p>
          <a:p>
            <a:pPr marL="457200" indent="-457200">
              <a:buFont typeface="Arial" charset="0"/>
              <a:buChar char="•"/>
            </a:pPr>
            <a:r>
              <a:rPr lang="en-US" sz="3389" dirty="0">
                <a:latin typeface="Amazon Ember Thin" panose="020B0303020204020204" pitchFamily="34" charset="0"/>
                <a:ea typeface="Amazon Ember Thin" panose="020B0303020204020204" pitchFamily="34" charset="0"/>
                <a:cs typeface="Amazon Ember Thin" panose="020B0303020204020204" pitchFamily="34" charset="0"/>
              </a:rPr>
              <a:t>Make use of the </a:t>
            </a:r>
            <a:r>
              <a:rPr lang="en-US" sz="3389" dirty="0" err="1">
                <a:solidFill>
                  <a:schemeClr val="accent5"/>
                </a:solidFill>
                <a:latin typeface="Amazon Ember Thin" panose="020B0303020204020204" pitchFamily="34" charset="0"/>
                <a:ea typeface="Amazon Ember Thin" panose="020B0303020204020204" pitchFamily="34" charset="0"/>
                <a:cs typeface="Amazon Ember Thin" panose="020B0303020204020204" pitchFamily="34" charset="0"/>
              </a:rPr>
              <a:t>ExternalId</a:t>
            </a:r>
            <a:r>
              <a:rPr lang="en-US" sz="3389" dirty="0">
                <a:latin typeface="Amazon Ember Thin" panose="020B0303020204020204" pitchFamily="34" charset="0"/>
                <a:ea typeface="Amazon Ember Thin" panose="020B0303020204020204" pitchFamily="34" charset="0"/>
                <a:cs typeface="Amazon Ember Thin" panose="020B0303020204020204" pitchFamily="34" charset="0"/>
              </a:rPr>
              <a:t> feature of </a:t>
            </a:r>
            <a:r>
              <a:rPr lang="en-US" sz="3389" dirty="0" err="1">
                <a:latin typeface="Amazon Ember Thin" panose="020B0303020204020204" pitchFamily="34" charset="0"/>
                <a:ea typeface="Amazon Ember Thin" panose="020B0303020204020204" pitchFamily="34" charset="0"/>
                <a:cs typeface="Amazon Ember Thin" panose="020B0303020204020204" pitchFamily="34" charset="0"/>
              </a:rPr>
              <a:t>Rekognition</a:t>
            </a:r>
            <a:r>
              <a:rPr lang="en-US" sz="3389" dirty="0">
                <a:latin typeface="Amazon Ember Thin" panose="020B0303020204020204" pitchFamily="34" charset="0"/>
                <a:ea typeface="Amazon Ember Thin" panose="020B0303020204020204" pitchFamily="34" charset="0"/>
                <a:cs typeface="Amazon Ember Thin" panose="020B0303020204020204" pitchFamily="34" charset="0"/>
              </a:rPr>
              <a:t> in the calls:</a:t>
            </a:r>
            <a:br>
              <a:rPr lang="en-US" sz="3389" dirty="0">
                <a:latin typeface="Amazon Ember Thin" panose="020B0303020204020204" pitchFamily="34" charset="0"/>
                <a:ea typeface="Amazon Ember Thin" panose="020B0303020204020204" pitchFamily="34" charset="0"/>
                <a:cs typeface="Amazon Ember Thin" panose="020B0303020204020204" pitchFamily="34" charset="0"/>
              </a:rPr>
            </a:br>
            <a:r>
              <a:rPr lang="en-US" sz="3389" dirty="0">
                <a:latin typeface="Amazon Ember Thin" panose="020B0303020204020204" pitchFamily="34" charset="0"/>
                <a:ea typeface="Amazon Ember Thin" panose="020B0303020204020204" pitchFamily="34" charset="0"/>
                <a:cs typeface="Amazon Ember Thin" panose="020B0303020204020204" pitchFamily="34" charset="0"/>
              </a:rPr>
              <a:t>	</a:t>
            </a:r>
            <a:r>
              <a:rPr lang="en-US" sz="3389" dirty="0" err="1">
                <a:latin typeface="Amazon Ember Thin" panose="020B0303020204020204" pitchFamily="34" charset="0"/>
                <a:ea typeface="Amazon Ember Thin" panose="020B0303020204020204" pitchFamily="34" charset="0"/>
                <a:cs typeface="Amazon Ember Thin" panose="020B0303020204020204" pitchFamily="34" charset="0"/>
              </a:rPr>
              <a:t>Rekognition</a:t>
            </a:r>
            <a:r>
              <a:rPr lang="en-US" sz="3389" dirty="0">
                <a:latin typeface="Amazon Ember Thin" panose="020B0303020204020204" pitchFamily="34" charset="0"/>
                <a:ea typeface="Amazon Ember Thin" panose="020B0303020204020204" pitchFamily="34" charset="0"/>
                <a:cs typeface="Amazon Ember Thin" panose="020B0303020204020204" pitchFamily="34" charset="0"/>
              </a:rPr>
              <a:t>::</a:t>
            </a:r>
            <a:r>
              <a:rPr lang="en-US" sz="3389" dirty="0" err="1">
                <a:latin typeface="Amazon Ember Thin" panose="020B0303020204020204" pitchFamily="34" charset="0"/>
                <a:ea typeface="Amazon Ember Thin" panose="020B0303020204020204" pitchFamily="34" charset="0"/>
                <a:cs typeface="Amazon Ember Thin" panose="020B0303020204020204" pitchFamily="34" charset="0"/>
              </a:rPr>
              <a:t>indexFaces</a:t>
            </a:r>
            <a:r>
              <a:rPr lang="en-US" sz="3389" dirty="0">
                <a:latin typeface="Amazon Ember Thin" panose="020B0303020204020204" pitchFamily="34" charset="0"/>
                <a:ea typeface="Amazon Ember Thin" panose="020B0303020204020204" pitchFamily="34" charset="0"/>
                <a:cs typeface="Amazon Ember Thin" panose="020B0303020204020204" pitchFamily="34" charset="0"/>
              </a:rPr>
              <a:t>() and</a:t>
            </a:r>
            <a:br>
              <a:rPr lang="en-US" sz="3389" dirty="0">
                <a:latin typeface="Amazon Ember Thin" panose="020B0303020204020204" pitchFamily="34" charset="0"/>
                <a:ea typeface="Amazon Ember Thin" panose="020B0303020204020204" pitchFamily="34" charset="0"/>
                <a:cs typeface="Amazon Ember Thin" panose="020B0303020204020204" pitchFamily="34" charset="0"/>
              </a:rPr>
            </a:br>
            <a:r>
              <a:rPr lang="en-US" sz="3389" dirty="0">
                <a:latin typeface="Amazon Ember Thin" panose="020B0303020204020204" pitchFamily="34" charset="0"/>
                <a:ea typeface="Amazon Ember Thin" panose="020B0303020204020204" pitchFamily="34" charset="0"/>
                <a:cs typeface="Amazon Ember Thin" panose="020B0303020204020204" pitchFamily="34" charset="0"/>
              </a:rPr>
              <a:t>	</a:t>
            </a:r>
            <a:r>
              <a:rPr lang="en-US" sz="3389" dirty="0" err="1">
                <a:latin typeface="Amazon Ember Thin" panose="020B0303020204020204" pitchFamily="34" charset="0"/>
                <a:ea typeface="Amazon Ember Thin" panose="020B0303020204020204" pitchFamily="34" charset="0"/>
                <a:cs typeface="Amazon Ember Thin" panose="020B0303020204020204" pitchFamily="34" charset="0"/>
              </a:rPr>
              <a:t>Rekognition</a:t>
            </a:r>
            <a:r>
              <a:rPr lang="en-US" sz="3389" dirty="0">
                <a:latin typeface="Amazon Ember Thin" panose="020B0303020204020204" pitchFamily="34" charset="0"/>
                <a:ea typeface="Amazon Ember Thin" panose="020B0303020204020204" pitchFamily="34" charset="0"/>
                <a:cs typeface="Amazon Ember Thin" panose="020B0303020204020204" pitchFamily="34" charset="0"/>
              </a:rPr>
              <a:t>::</a:t>
            </a:r>
            <a:r>
              <a:rPr lang="en-US" sz="3389" dirty="0" err="1">
                <a:latin typeface="Amazon Ember Thin" panose="020B0303020204020204" pitchFamily="34" charset="0"/>
                <a:ea typeface="Amazon Ember Thin" panose="020B0303020204020204" pitchFamily="34" charset="0"/>
                <a:cs typeface="Amazon Ember Thin" panose="020B0303020204020204" pitchFamily="34" charset="0"/>
              </a:rPr>
              <a:t>searchFacesByImage</a:t>
            </a:r>
            <a:r>
              <a:rPr lang="en-US" sz="3389" dirty="0">
                <a:latin typeface="Amazon Ember Thin" panose="020B0303020204020204" pitchFamily="34" charset="0"/>
                <a:ea typeface="Amazon Ember Thin" panose="020B0303020204020204" pitchFamily="34" charset="0"/>
                <a:cs typeface="Amazon Ember Thin" panose="020B0303020204020204" pitchFamily="34" charset="0"/>
              </a:rPr>
              <a:t>()</a:t>
            </a:r>
          </a:p>
          <a:p>
            <a:pPr marL="457200" indent="-457200">
              <a:buFont typeface="Arial" charset="0"/>
              <a:buChar char="•"/>
            </a:pPr>
            <a:endParaRPr lang="en-US" sz="3389" dirty="0">
              <a:latin typeface="Amazon Ember Thin" panose="020B0303020204020204" pitchFamily="34" charset="0"/>
              <a:ea typeface="Amazon Ember Thin" panose="020B0303020204020204" pitchFamily="34" charset="0"/>
              <a:cs typeface="Amazon Ember Thin" panose="020B0303020204020204" pitchFamily="34" charset="0"/>
            </a:endParaRPr>
          </a:p>
        </p:txBody>
      </p:sp>
    </p:spTree>
    <p:extLst>
      <p:ext uri="{BB962C8B-B14F-4D97-AF65-F5344CB8AC3E}">
        <p14:creationId xmlns:p14="http://schemas.microsoft.com/office/powerpoint/2010/main" val="38939360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 name="Picture 63" descr="Deck_Phone-Light-App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9706" y="5404031"/>
            <a:ext cx="1300224" cy="1105579"/>
          </a:xfrm>
          <a:prstGeom prst="rect">
            <a:avLst/>
          </a:prstGeom>
        </p:spPr>
      </p:pic>
      <p:cxnSp>
        <p:nvCxnSpPr>
          <p:cNvPr id="33" name="Elbow Connector 79"/>
          <p:cNvCxnSpPr/>
          <p:nvPr/>
        </p:nvCxnSpPr>
        <p:spPr>
          <a:xfrm>
            <a:off x="1876553" y="6220360"/>
            <a:ext cx="5213150" cy="0"/>
          </a:xfrm>
          <a:prstGeom prst="straightConnector1">
            <a:avLst/>
          </a:prstGeom>
          <a:ln>
            <a:solidFill>
              <a:srgbClr val="92D050"/>
            </a:solidFill>
            <a:prstDash val="dash"/>
            <a:headEnd type="none"/>
            <a:tailEnd type="arrow"/>
          </a:ln>
          <a:effectLst/>
        </p:spPr>
        <p:style>
          <a:lnRef idx="2">
            <a:schemeClr val="accent1"/>
          </a:lnRef>
          <a:fillRef idx="0">
            <a:schemeClr val="accent1"/>
          </a:fillRef>
          <a:effectRef idx="1">
            <a:schemeClr val="accent1"/>
          </a:effectRef>
          <a:fontRef idx="minor">
            <a:schemeClr val="tx1"/>
          </a:fontRef>
        </p:style>
      </p:cxnSp>
      <p:sp>
        <p:nvSpPr>
          <p:cNvPr id="34" name="TextBox 4"/>
          <p:cNvSpPr txBox="1">
            <a:spLocks noChangeArrowheads="1"/>
          </p:cNvSpPr>
          <p:nvPr/>
        </p:nvSpPr>
        <p:spPr bwMode="auto">
          <a:xfrm>
            <a:off x="1511119" y="5336196"/>
            <a:ext cx="4887579" cy="683264"/>
          </a:xfrm>
          <a:prstGeom prst="rect">
            <a:avLst/>
          </a:prstGeom>
          <a:noFill/>
          <a:ln w="9525">
            <a:noFill/>
            <a:miter lim="800000"/>
            <a:headEnd/>
            <a:tailEnd/>
          </a:ln>
        </p:spPr>
        <p:txBody>
          <a:bodyPr wrap="square">
            <a:spAutoFit/>
          </a:bodyPr>
          <a:lstStyle/>
          <a:p>
            <a:pPr algn="ctr"/>
            <a:r>
              <a:rPr lang="en-US" sz="1920" dirty="0">
                <a:latin typeface="Amazon Ember" panose="020B0603020204020204" pitchFamily="34" charset="0"/>
                <a:ea typeface="Amazon Ember" panose="020B0603020204020204" pitchFamily="34" charset="0"/>
                <a:cs typeface="Amazon Ember" panose="020B0603020204020204" pitchFamily="34" charset="0"/>
              </a:rPr>
              <a:t>Username and password sent to </a:t>
            </a:r>
            <a:br>
              <a:rPr lang="en-US" sz="1920" dirty="0">
                <a:latin typeface="Amazon Ember" panose="020B0603020204020204" pitchFamily="34" charset="0"/>
                <a:ea typeface="Amazon Ember" panose="020B0603020204020204" pitchFamily="34" charset="0"/>
                <a:cs typeface="Amazon Ember" panose="020B0603020204020204" pitchFamily="34" charset="0"/>
              </a:rPr>
            </a:br>
            <a:r>
              <a:rPr lang="en-US" sz="1920" dirty="0" err="1">
                <a:latin typeface="Amazon Ember" panose="020B0603020204020204" pitchFamily="34" charset="0"/>
                <a:ea typeface="Amazon Ember" panose="020B0603020204020204" pitchFamily="34" charset="0"/>
                <a:cs typeface="Amazon Ember" panose="020B0603020204020204" pitchFamily="34" charset="0"/>
              </a:rPr>
              <a:t>Cognito</a:t>
            </a:r>
            <a:r>
              <a:rPr lang="en-US" sz="1920" dirty="0">
                <a:latin typeface="Amazon Ember" panose="020B0603020204020204" pitchFamily="34" charset="0"/>
                <a:ea typeface="Amazon Ember" panose="020B0603020204020204" pitchFamily="34" charset="0"/>
                <a:cs typeface="Amazon Ember" panose="020B0603020204020204" pitchFamily="34" charset="0"/>
              </a:rPr>
              <a:t> User Pools Identity Provider</a:t>
            </a:r>
          </a:p>
        </p:txBody>
      </p:sp>
      <p:sp>
        <p:nvSpPr>
          <p:cNvPr id="32" name="TextBox 31"/>
          <p:cNvSpPr txBox="1"/>
          <p:nvPr/>
        </p:nvSpPr>
        <p:spPr>
          <a:xfrm>
            <a:off x="607754" y="6439008"/>
            <a:ext cx="1024128" cy="438912"/>
          </a:xfrm>
          <a:prstGeom prst="rect">
            <a:avLst/>
          </a:prstGeom>
          <a:noFill/>
        </p:spPr>
        <p:txBody>
          <a:bodyPr wrap="square" lIns="0" tIns="0" rIns="0" bIns="0" rtlCol="0" anchor="t">
            <a:noAutofit/>
          </a:bodyPr>
          <a:lstStyle/>
          <a:p>
            <a:pPr algn="ctr"/>
            <a:r>
              <a:rPr lang="en-US" sz="1600">
                <a:latin typeface="Amazon Ember" panose="020B0603020204020204" pitchFamily="34" charset="0"/>
                <a:ea typeface="Amazon Ember" panose="020B0603020204020204" pitchFamily="34" charset="0"/>
                <a:cs typeface="Amazon Ember" panose="020B0603020204020204" pitchFamily="34" charset="0"/>
              </a:rPr>
              <a:t>Mobile App</a:t>
            </a:r>
            <a:endParaRPr lang="en-US" sz="16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0" name="Title 1"/>
          <p:cNvSpPr>
            <a:spLocks noGrp="1"/>
          </p:cNvSpPr>
          <p:nvPr>
            <p:ph type="title"/>
          </p:nvPr>
        </p:nvSpPr>
        <p:spPr>
          <a:xfrm>
            <a:off x="719681" y="222478"/>
            <a:ext cx="13688304" cy="1079598"/>
          </a:xfrm>
        </p:spPr>
        <p:txBody>
          <a:bodyPr/>
          <a:lstStyle/>
          <a:p>
            <a:r>
              <a:rPr lang="en-US" altLang="en-US" dirty="0"/>
              <a:t>Link face to </a:t>
            </a:r>
            <a:r>
              <a:rPr lang="en-US" altLang="en-US" dirty="0" err="1"/>
              <a:t>Cognito</a:t>
            </a:r>
            <a:r>
              <a:rPr lang="en-US" altLang="en-US" dirty="0"/>
              <a:t> User</a:t>
            </a:r>
          </a:p>
        </p:txBody>
      </p:sp>
      <p:pic>
        <p:nvPicPr>
          <p:cNvPr id="9" name="Graphic 8">
            <a:extLst>
              <a:ext uri="{FF2B5EF4-FFF2-40B4-BE49-F238E27FC236}">
                <a16:creationId xmlns:a16="http://schemas.microsoft.com/office/drawing/2014/main" id="{8742DB9B-659E-2146-BBF1-A7B51DA1403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315200" y="5522336"/>
            <a:ext cx="868968" cy="868968"/>
          </a:xfrm>
          <a:prstGeom prst="rect">
            <a:avLst/>
          </a:prstGeom>
        </p:spPr>
      </p:pic>
      <p:sp>
        <p:nvSpPr>
          <p:cNvPr id="11" name="TextBox 4">
            <a:extLst>
              <a:ext uri="{FF2B5EF4-FFF2-40B4-BE49-F238E27FC236}">
                <a16:creationId xmlns:a16="http://schemas.microsoft.com/office/drawing/2014/main" id="{D3AC7B2D-1738-9846-A460-D2CAB6E9BE9C}"/>
              </a:ext>
            </a:extLst>
          </p:cNvPr>
          <p:cNvSpPr txBox="1">
            <a:spLocks noChangeArrowheads="1"/>
          </p:cNvSpPr>
          <p:nvPr/>
        </p:nvSpPr>
        <p:spPr bwMode="auto">
          <a:xfrm>
            <a:off x="6795399" y="6658464"/>
            <a:ext cx="1820488" cy="1126462"/>
          </a:xfrm>
          <a:prstGeom prst="rect">
            <a:avLst/>
          </a:prstGeom>
          <a:noFill/>
          <a:ln w="9525">
            <a:noFill/>
            <a:miter lim="800000"/>
            <a:headEnd/>
            <a:tailEnd/>
          </a:ln>
        </p:spPr>
        <p:txBody>
          <a:bodyPr wrap="square">
            <a:spAutoFit/>
          </a:bodyPr>
          <a:lstStyle/>
          <a:p>
            <a:pPr algn="ctr"/>
            <a:r>
              <a:rPr lang="en-US" sz="2240" dirty="0">
                <a:latin typeface="Amazon Ember Thin" panose="020B0303020204020204" pitchFamily="34" charset="0"/>
                <a:ea typeface="Amazon Ember Thin" panose="020B0303020204020204" pitchFamily="34" charset="0"/>
                <a:cs typeface="Amazon Ember Thin" panose="020B0303020204020204" pitchFamily="34" charset="0"/>
              </a:rPr>
              <a:t>Amazon </a:t>
            </a:r>
            <a:r>
              <a:rPr lang="en-US" sz="2240" dirty="0" err="1">
                <a:latin typeface="Amazon Ember Thin" panose="020B0303020204020204" pitchFamily="34" charset="0"/>
                <a:ea typeface="Amazon Ember Thin" panose="020B0303020204020204" pitchFamily="34" charset="0"/>
                <a:cs typeface="Amazon Ember Thin" panose="020B0303020204020204" pitchFamily="34" charset="0"/>
              </a:rPr>
              <a:t>Cognito</a:t>
            </a:r>
            <a:r>
              <a:rPr lang="en-US" sz="2240" dirty="0">
                <a:latin typeface="Amazon Ember Thin" panose="020B0303020204020204" pitchFamily="34" charset="0"/>
                <a:ea typeface="Amazon Ember Thin" panose="020B0303020204020204" pitchFamily="34" charset="0"/>
                <a:cs typeface="Amazon Ember Thin" panose="020B0303020204020204" pitchFamily="34" charset="0"/>
              </a:rPr>
              <a:t> User Pool</a:t>
            </a:r>
          </a:p>
        </p:txBody>
      </p:sp>
    </p:spTree>
    <p:extLst>
      <p:ext uri="{BB962C8B-B14F-4D97-AF65-F5344CB8AC3E}">
        <p14:creationId xmlns:p14="http://schemas.microsoft.com/office/powerpoint/2010/main" val="2456702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par>
                                <p:cTn id="8" presetID="22" presetClass="entr" presetSubtype="8" fill="hold" nodeType="withEffect">
                                  <p:stCondLst>
                                    <p:cond delay="1000"/>
                                  </p:stCondLst>
                                  <p:childTnLst>
                                    <p:set>
                                      <p:cBhvr>
                                        <p:cTn id="9" dur="1" fill="hold">
                                          <p:stCondLst>
                                            <p:cond delay="0"/>
                                          </p:stCondLst>
                                        </p:cTn>
                                        <p:tgtEl>
                                          <p:spTgt spid="33"/>
                                        </p:tgtEl>
                                        <p:attrNameLst>
                                          <p:attrName>style.visibility</p:attrName>
                                        </p:attrNameLst>
                                      </p:cBhvr>
                                      <p:to>
                                        <p:strVal val="visible"/>
                                      </p:to>
                                    </p:set>
                                    <p:animEffect transition="in" filter="wipe(left)">
                                      <p:cBhvr>
                                        <p:cTn id="10" dur="500"/>
                                        <p:tgtEl>
                                          <p:spTgt spid="33"/>
                                        </p:tgtEl>
                                      </p:cBhvr>
                                    </p:animEffect>
                                  </p:childTnLst>
                                </p:cTn>
                              </p:par>
                              <p:par>
                                <p:cTn id="11" presetID="10" presetClass="entr" presetSubtype="0" fill="hold" grpId="0" nodeType="withEffect">
                                  <p:stCondLst>
                                    <p:cond delay="150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nodeType="withEffect">
                                  <p:stCondLst>
                                    <p:cond delay="150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11"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TextBox 4"/>
          <p:cNvSpPr txBox="1">
            <a:spLocks noChangeArrowheads="1"/>
          </p:cNvSpPr>
          <p:nvPr/>
        </p:nvSpPr>
        <p:spPr bwMode="auto">
          <a:xfrm>
            <a:off x="6795399" y="6658464"/>
            <a:ext cx="1820488" cy="1126462"/>
          </a:xfrm>
          <a:prstGeom prst="rect">
            <a:avLst/>
          </a:prstGeom>
          <a:noFill/>
          <a:ln w="9525">
            <a:noFill/>
            <a:miter lim="800000"/>
            <a:headEnd/>
            <a:tailEnd/>
          </a:ln>
        </p:spPr>
        <p:txBody>
          <a:bodyPr wrap="square">
            <a:spAutoFit/>
          </a:bodyPr>
          <a:lstStyle/>
          <a:p>
            <a:pPr algn="ctr"/>
            <a:r>
              <a:rPr lang="en-US" sz="2240" dirty="0">
                <a:latin typeface="Amazon Ember Thin" panose="020B0303020204020204" pitchFamily="34" charset="0"/>
                <a:ea typeface="Amazon Ember Thin" panose="020B0303020204020204" pitchFamily="34" charset="0"/>
                <a:cs typeface="Amazon Ember Thin" panose="020B0303020204020204" pitchFamily="34" charset="0"/>
              </a:rPr>
              <a:t>Amazon </a:t>
            </a:r>
            <a:r>
              <a:rPr lang="en-US" sz="2240" dirty="0" err="1">
                <a:latin typeface="Amazon Ember Thin" panose="020B0303020204020204" pitchFamily="34" charset="0"/>
                <a:ea typeface="Amazon Ember Thin" panose="020B0303020204020204" pitchFamily="34" charset="0"/>
                <a:cs typeface="Amazon Ember Thin" panose="020B0303020204020204" pitchFamily="34" charset="0"/>
              </a:rPr>
              <a:t>Cognito</a:t>
            </a:r>
            <a:r>
              <a:rPr lang="en-US" sz="2240" dirty="0">
                <a:latin typeface="Amazon Ember Thin" panose="020B0303020204020204" pitchFamily="34" charset="0"/>
                <a:ea typeface="Amazon Ember Thin" panose="020B0303020204020204" pitchFamily="34" charset="0"/>
                <a:cs typeface="Amazon Ember Thin" panose="020B0303020204020204" pitchFamily="34" charset="0"/>
              </a:rPr>
              <a:t> User Pool</a:t>
            </a:r>
          </a:p>
        </p:txBody>
      </p:sp>
      <p:cxnSp>
        <p:nvCxnSpPr>
          <p:cNvPr id="33" name="Elbow Connector 79"/>
          <p:cNvCxnSpPr/>
          <p:nvPr/>
        </p:nvCxnSpPr>
        <p:spPr>
          <a:xfrm>
            <a:off x="1876553" y="6220360"/>
            <a:ext cx="5213150" cy="0"/>
          </a:xfrm>
          <a:prstGeom prst="straightConnector1">
            <a:avLst/>
          </a:prstGeom>
          <a:ln>
            <a:solidFill>
              <a:srgbClr val="92D050"/>
            </a:solidFill>
            <a:prstDash val="dash"/>
            <a:headEnd type="arrow"/>
            <a:tailEnd type="none"/>
          </a:ln>
          <a:effectLst/>
        </p:spPr>
        <p:style>
          <a:lnRef idx="2">
            <a:schemeClr val="accent1"/>
          </a:lnRef>
          <a:fillRef idx="0">
            <a:schemeClr val="accent1"/>
          </a:fillRef>
          <a:effectRef idx="1">
            <a:schemeClr val="accent1"/>
          </a:effectRef>
          <a:fontRef idx="minor">
            <a:schemeClr val="tx1"/>
          </a:fontRef>
        </p:style>
      </p:cxnSp>
      <p:sp>
        <p:nvSpPr>
          <p:cNvPr id="34" name="TextBox 4"/>
          <p:cNvSpPr txBox="1">
            <a:spLocks noChangeArrowheads="1"/>
          </p:cNvSpPr>
          <p:nvPr/>
        </p:nvSpPr>
        <p:spPr bwMode="auto">
          <a:xfrm>
            <a:off x="2005763" y="6317490"/>
            <a:ext cx="4887579" cy="387798"/>
          </a:xfrm>
          <a:prstGeom prst="rect">
            <a:avLst/>
          </a:prstGeom>
          <a:noFill/>
          <a:ln w="9525">
            <a:noFill/>
            <a:miter lim="800000"/>
            <a:headEnd/>
            <a:tailEnd/>
          </a:ln>
        </p:spPr>
        <p:txBody>
          <a:bodyPr wrap="square">
            <a:spAutoFit/>
          </a:bodyPr>
          <a:lstStyle/>
          <a:p>
            <a:pPr algn="ctr"/>
            <a:r>
              <a:rPr lang="en-US" sz="1920" dirty="0" err="1">
                <a:latin typeface="Amazon Ember Thin" panose="020B0303020204020204" pitchFamily="34" charset="0"/>
                <a:ea typeface="Amazon Ember Thin" panose="020B0303020204020204" pitchFamily="34" charset="0"/>
                <a:cs typeface="Amazon Ember Thin" panose="020B0303020204020204" pitchFamily="34" charset="0"/>
              </a:rPr>
              <a:t>Cognito</a:t>
            </a:r>
            <a:r>
              <a:rPr lang="en-US" sz="1920" dirty="0">
                <a:latin typeface="Amazon Ember Thin" panose="020B0303020204020204" pitchFamily="34" charset="0"/>
                <a:ea typeface="Amazon Ember Thin" panose="020B0303020204020204" pitchFamily="34" charset="0"/>
                <a:cs typeface="Amazon Ember Thin" panose="020B0303020204020204" pitchFamily="34" charset="0"/>
              </a:rPr>
              <a:t> Identity Token returned</a:t>
            </a:r>
          </a:p>
        </p:txBody>
      </p:sp>
      <p:sp>
        <p:nvSpPr>
          <p:cNvPr id="32" name="TextBox 31"/>
          <p:cNvSpPr txBox="1"/>
          <p:nvPr/>
        </p:nvSpPr>
        <p:spPr>
          <a:xfrm>
            <a:off x="607754" y="6439008"/>
            <a:ext cx="1024128" cy="438912"/>
          </a:xfrm>
          <a:prstGeom prst="rect">
            <a:avLst/>
          </a:prstGeom>
          <a:noFill/>
        </p:spPr>
        <p:txBody>
          <a:bodyPr wrap="square" lIns="0" tIns="0" rIns="0" bIns="0" rtlCol="0" anchor="t">
            <a:noAutofit/>
          </a:bodyPr>
          <a:lstStyle/>
          <a:p>
            <a:pPr algn="ctr"/>
            <a:r>
              <a:rPr lang="en-US" sz="1600">
                <a:latin typeface="Amazon Ember Thin" panose="020B0303020204020204" pitchFamily="34" charset="0"/>
                <a:ea typeface="Amazon Ember Thin" panose="020B0303020204020204" pitchFamily="34" charset="0"/>
                <a:cs typeface="Amazon Ember Thin" panose="020B0303020204020204" pitchFamily="34" charset="0"/>
              </a:rPr>
              <a:t>Mobile App</a:t>
            </a:r>
            <a:endParaRPr lang="en-US" sz="1600" dirty="0">
              <a:latin typeface="Amazon Ember Thin" panose="020B0303020204020204" pitchFamily="34" charset="0"/>
              <a:ea typeface="Amazon Ember Thin" panose="020B0303020204020204" pitchFamily="34" charset="0"/>
              <a:cs typeface="Amazon Ember Thin" panose="020B0303020204020204" pitchFamily="34" charset="0"/>
            </a:endParaRPr>
          </a:p>
        </p:txBody>
      </p:sp>
      <p:pic>
        <p:nvPicPr>
          <p:cNvPr id="10" name="Picture 9"/>
          <p:cNvPicPr>
            <a:picLocks noChangeAspect="1"/>
          </p:cNvPicPr>
          <p:nvPr/>
        </p:nvPicPr>
        <p:blipFill>
          <a:blip r:embed="rId3"/>
          <a:stretch>
            <a:fillRect/>
          </a:stretch>
        </p:blipFill>
        <p:spPr>
          <a:xfrm>
            <a:off x="3420815" y="5051752"/>
            <a:ext cx="2057474" cy="884995"/>
          </a:xfrm>
          <a:prstGeom prst="rect">
            <a:avLst/>
          </a:prstGeom>
          <a:solidFill>
            <a:srgbClr val="FF9900"/>
          </a:solidFill>
        </p:spPr>
      </p:pic>
      <p:sp>
        <p:nvSpPr>
          <p:cNvPr id="11" name="Title 1"/>
          <p:cNvSpPr>
            <a:spLocks noGrp="1"/>
          </p:cNvSpPr>
          <p:nvPr>
            <p:ph type="title"/>
          </p:nvPr>
        </p:nvSpPr>
        <p:spPr>
          <a:xfrm>
            <a:off x="719681" y="222478"/>
            <a:ext cx="13688304" cy="1079598"/>
          </a:xfrm>
        </p:spPr>
        <p:txBody>
          <a:bodyPr/>
          <a:lstStyle/>
          <a:p>
            <a:r>
              <a:rPr lang="en-US" altLang="en-US" dirty="0"/>
              <a:t>Link face to </a:t>
            </a:r>
            <a:r>
              <a:rPr lang="en-US" altLang="en-US" dirty="0" err="1"/>
              <a:t>Cognito</a:t>
            </a:r>
            <a:r>
              <a:rPr lang="en-US" altLang="en-US" dirty="0"/>
              <a:t> User</a:t>
            </a:r>
          </a:p>
        </p:txBody>
      </p:sp>
      <p:pic>
        <p:nvPicPr>
          <p:cNvPr id="13" name="Picture 12" descr="Deck_Phone-Light-Apps.png">
            <a:extLst>
              <a:ext uri="{FF2B5EF4-FFF2-40B4-BE49-F238E27FC236}">
                <a16:creationId xmlns:a16="http://schemas.microsoft.com/office/drawing/2014/main" id="{986C0741-5267-E548-8C02-397ECACE703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9706" y="5404031"/>
            <a:ext cx="1300224" cy="1105579"/>
          </a:xfrm>
          <a:prstGeom prst="rect">
            <a:avLst/>
          </a:prstGeom>
        </p:spPr>
      </p:pic>
      <p:pic>
        <p:nvPicPr>
          <p:cNvPr id="14" name="Graphic 13">
            <a:extLst>
              <a:ext uri="{FF2B5EF4-FFF2-40B4-BE49-F238E27FC236}">
                <a16:creationId xmlns:a16="http://schemas.microsoft.com/office/drawing/2014/main" id="{C5994A2C-6161-CE40-A1E7-6786ED76416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315200" y="5522336"/>
            <a:ext cx="868968" cy="868968"/>
          </a:xfrm>
          <a:prstGeom prst="rect">
            <a:avLst/>
          </a:prstGeom>
        </p:spPr>
      </p:pic>
    </p:spTree>
    <p:extLst>
      <p:ext uri="{BB962C8B-B14F-4D97-AF65-F5344CB8AC3E}">
        <p14:creationId xmlns:p14="http://schemas.microsoft.com/office/powerpoint/2010/main" val="1842612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par>
                                <p:cTn id="8" presetID="22" presetClass="entr" presetSubtype="2" fill="hold" nodeType="withEffect">
                                  <p:stCondLst>
                                    <p:cond delay="500"/>
                                  </p:stCondLst>
                                  <p:childTnLst>
                                    <p:set>
                                      <p:cBhvr>
                                        <p:cTn id="9" dur="1" fill="hold">
                                          <p:stCondLst>
                                            <p:cond delay="0"/>
                                          </p:stCondLst>
                                        </p:cTn>
                                        <p:tgtEl>
                                          <p:spTgt spid="33"/>
                                        </p:tgtEl>
                                        <p:attrNameLst>
                                          <p:attrName>style.visibility</p:attrName>
                                        </p:attrNameLst>
                                      </p:cBhvr>
                                      <p:to>
                                        <p:strVal val="visible"/>
                                      </p:to>
                                    </p:set>
                                    <p:animEffect transition="in" filter="wipe(right)">
                                      <p:cBhvr>
                                        <p:cTn id="10" dur="500"/>
                                        <p:tgtEl>
                                          <p:spTgt spid="33"/>
                                        </p:tgtEl>
                                      </p:cBhvr>
                                    </p:animEffect>
                                  </p:childTnLst>
                                </p:cTn>
                              </p:par>
                              <p:par>
                                <p:cTn id="11" presetID="10" presetClass="entr" presetSubtype="0" fill="hold"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Curved Connector 3"/>
          <p:cNvCxnSpPr>
            <a:cxnSpLocks/>
          </p:cNvCxnSpPr>
          <p:nvPr/>
        </p:nvCxnSpPr>
        <p:spPr>
          <a:xfrm flipV="1">
            <a:off x="1528158" y="3742118"/>
            <a:ext cx="5286680" cy="2046184"/>
          </a:xfrm>
          <a:prstGeom prst="curvedConnector3">
            <a:avLst/>
          </a:prstGeom>
          <a:ln>
            <a:solidFill>
              <a:schemeClr val="accent5"/>
            </a:solidFill>
            <a:tailEnd type="arrow"/>
          </a:ln>
        </p:spPr>
        <p:style>
          <a:lnRef idx="2">
            <a:schemeClr val="accent1"/>
          </a:lnRef>
          <a:fillRef idx="0">
            <a:schemeClr val="accent1"/>
          </a:fillRef>
          <a:effectRef idx="1">
            <a:schemeClr val="accent1"/>
          </a:effectRef>
          <a:fontRef idx="minor">
            <a:schemeClr val="tx1"/>
          </a:fontRef>
        </p:style>
      </p:cxnSp>
      <p:sp>
        <p:nvSpPr>
          <p:cNvPr id="60" name="TextBox 4"/>
          <p:cNvSpPr txBox="1">
            <a:spLocks noChangeArrowheads="1"/>
          </p:cNvSpPr>
          <p:nvPr/>
        </p:nvSpPr>
        <p:spPr bwMode="auto">
          <a:xfrm>
            <a:off x="8559026" y="1275101"/>
            <a:ext cx="2697480" cy="781752"/>
          </a:xfrm>
          <a:prstGeom prst="rect">
            <a:avLst/>
          </a:prstGeom>
          <a:noFill/>
          <a:ln w="9525">
            <a:noFill/>
            <a:miter lim="800000"/>
            <a:headEnd/>
            <a:tailEnd/>
          </a:ln>
        </p:spPr>
        <p:txBody>
          <a:bodyPr wrap="square">
            <a:spAutoFit/>
          </a:bodyPr>
          <a:lstStyle/>
          <a:p>
            <a:pPr algn="ctr"/>
            <a:r>
              <a:rPr lang="en-US" sz="2240" dirty="0">
                <a:latin typeface="Amazon Ember Thin" panose="020B0303020204020204" pitchFamily="34" charset="0"/>
                <a:ea typeface="Amazon Ember Thin" panose="020B0303020204020204" pitchFamily="34" charset="0"/>
                <a:cs typeface="Amazon Ember Thin" panose="020B0303020204020204" pitchFamily="34" charset="0"/>
              </a:rPr>
              <a:t>Amazon </a:t>
            </a:r>
            <a:r>
              <a:rPr lang="en-US" sz="2240" dirty="0" err="1">
                <a:latin typeface="Amazon Ember Thin" panose="020B0303020204020204" pitchFamily="34" charset="0"/>
                <a:ea typeface="Amazon Ember Thin" panose="020B0303020204020204" pitchFamily="34" charset="0"/>
                <a:cs typeface="Amazon Ember Thin" panose="020B0303020204020204" pitchFamily="34" charset="0"/>
              </a:rPr>
              <a:t>Cognito</a:t>
            </a:r>
            <a:r>
              <a:rPr lang="en-US" sz="2240" dirty="0">
                <a:latin typeface="Amazon Ember Thin" panose="020B0303020204020204" pitchFamily="34" charset="0"/>
                <a:ea typeface="Amazon Ember Thin" panose="020B0303020204020204" pitchFamily="34" charset="0"/>
                <a:cs typeface="Amazon Ember Thin" panose="020B0303020204020204" pitchFamily="34" charset="0"/>
              </a:rPr>
              <a:t> Identity Pool</a:t>
            </a:r>
          </a:p>
        </p:txBody>
      </p:sp>
      <p:sp>
        <p:nvSpPr>
          <p:cNvPr id="34" name="TextBox 4"/>
          <p:cNvSpPr txBox="1">
            <a:spLocks noChangeArrowheads="1"/>
          </p:cNvSpPr>
          <p:nvPr/>
        </p:nvSpPr>
        <p:spPr bwMode="auto">
          <a:xfrm>
            <a:off x="1984587" y="2498101"/>
            <a:ext cx="4887579" cy="387798"/>
          </a:xfrm>
          <a:prstGeom prst="rect">
            <a:avLst/>
          </a:prstGeom>
          <a:noFill/>
          <a:ln w="9525">
            <a:noFill/>
            <a:miter lim="800000"/>
            <a:headEnd/>
            <a:tailEnd/>
          </a:ln>
        </p:spPr>
        <p:txBody>
          <a:bodyPr wrap="square">
            <a:spAutoFit/>
          </a:bodyPr>
          <a:lstStyle/>
          <a:p>
            <a:pPr algn="ctr"/>
            <a:r>
              <a:rPr lang="en-US" sz="1920" dirty="0" err="1">
                <a:latin typeface="Amazon Ember Thin" panose="020B0303020204020204" pitchFamily="34" charset="0"/>
                <a:ea typeface="Amazon Ember Thin" panose="020B0303020204020204" pitchFamily="34" charset="0"/>
                <a:cs typeface="Amazon Ember Thin" panose="020B0303020204020204" pitchFamily="34" charset="0"/>
              </a:rPr>
              <a:t>Cognito</a:t>
            </a:r>
            <a:r>
              <a:rPr lang="en-US" sz="1920" dirty="0">
                <a:latin typeface="Amazon Ember Thin" panose="020B0303020204020204" pitchFamily="34" charset="0"/>
                <a:ea typeface="Amazon Ember Thin" panose="020B0303020204020204" pitchFamily="34" charset="0"/>
                <a:cs typeface="Amazon Ember Thin" panose="020B0303020204020204" pitchFamily="34" charset="0"/>
              </a:rPr>
              <a:t> Identity Token</a:t>
            </a:r>
          </a:p>
        </p:txBody>
      </p:sp>
      <p:sp>
        <p:nvSpPr>
          <p:cNvPr id="32" name="TextBox 31"/>
          <p:cNvSpPr txBox="1"/>
          <p:nvPr/>
        </p:nvSpPr>
        <p:spPr>
          <a:xfrm>
            <a:off x="607754" y="6439008"/>
            <a:ext cx="1024128" cy="438912"/>
          </a:xfrm>
          <a:prstGeom prst="rect">
            <a:avLst/>
          </a:prstGeom>
          <a:noFill/>
        </p:spPr>
        <p:txBody>
          <a:bodyPr wrap="square" lIns="0" tIns="0" rIns="0" bIns="0" rtlCol="0" anchor="t">
            <a:noAutofit/>
          </a:bodyPr>
          <a:lstStyle/>
          <a:p>
            <a:pPr algn="ctr"/>
            <a:r>
              <a:rPr lang="en-US" sz="1600" dirty="0">
                <a:latin typeface="Amazon Ember Thin" panose="020B0303020204020204" pitchFamily="34" charset="0"/>
                <a:ea typeface="Amazon Ember Thin" panose="020B0303020204020204" pitchFamily="34" charset="0"/>
                <a:cs typeface="Amazon Ember Thin" panose="020B0303020204020204" pitchFamily="34" charset="0"/>
              </a:rPr>
              <a:t>Mobile App</a:t>
            </a:r>
          </a:p>
        </p:txBody>
      </p:sp>
      <p:pic>
        <p:nvPicPr>
          <p:cNvPr id="10" name="Picture 9"/>
          <p:cNvPicPr>
            <a:picLocks noChangeAspect="1"/>
          </p:cNvPicPr>
          <p:nvPr/>
        </p:nvPicPr>
        <p:blipFill>
          <a:blip r:embed="rId3"/>
          <a:stretch>
            <a:fillRect/>
          </a:stretch>
        </p:blipFill>
        <p:spPr>
          <a:xfrm>
            <a:off x="3333137" y="3016991"/>
            <a:ext cx="2057474" cy="884995"/>
          </a:xfrm>
          <a:prstGeom prst="rect">
            <a:avLst/>
          </a:prstGeom>
        </p:spPr>
      </p:pic>
      <p:sp>
        <p:nvSpPr>
          <p:cNvPr id="13" name="TextBox 4"/>
          <p:cNvSpPr txBox="1">
            <a:spLocks noChangeArrowheads="1"/>
          </p:cNvSpPr>
          <p:nvPr/>
        </p:nvSpPr>
        <p:spPr bwMode="auto">
          <a:xfrm>
            <a:off x="181850" y="2156913"/>
            <a:ext cx="1865699" cy="683264"/>
          </a:xfrm>
          <a:prstGeom prst="rect">
            <a:avLst/>
          </a:prstGeom>
          <a:noFill/>
          <a:ln w="9525">
            <a:noFill/>
            <a:miter lim="800000"/>
            <a:headEnd/>
            <a:tailEnd/>
          </a:ln>
        </p:spPr>
        <p:txBody>
          <a:bodyPr wrap="square">
            <a:spAutoFit/>
          </a:bodyPr>
          <a:lstStyle/>
          <a:p>
            <a:pPr algn="ctr"/>
            <a:r>
              <a:rPr lang="en-US" sz="1920" dirty="0">
                <a:latin typeface="Amazon Ember Thin" panose="020B0303020204020204" pitchFamily="34" charset="0"/>
                <a:ea typeface="Amazon Ember Thin" panose="020B0303020204020204" pitchFamily="34" charset="0"/>
                <a:cs typeface="Amazon Ember Thin" panose="020B0303020204020204" pitchFamily="34" charset="0"/>
              </a:rPr>
              <a:t>User’s Face </a:t>
            </a:r>
          </a:p>
          <a:p>
            <a:pPr algn="ctr"/>
            <a:r>
              <a:rPr lang="en-US" sz="1920" dirty="0">
                <a:latin typeface="Amazon Ember Thin" panose="020B0303020204020204" pitchFamily="34" charset="0"/>
                <a:ea typeface="Amazon Ember Thin" panose="020B0303020204020204" pitchFamily="34" charset="0"/>
                <a:cs typeface="Amazon Ember Thin" panose="020B0303020204020204" pitchFamily="34" charset="0"/>
              </a:rPr>
              <a:t>Image</a:t>
            </a:r>
          </a:p>
        </p:txBody>
      </p:sp>
      <p:sp>
        <p:nvSpPr>
          <p:cNvPr id="15" name="TextBox 14"/>
          <p:cNvSpPr txBox="1"/>
          <p:nvPr/>
        </p:nvSpPr>
        <p:spPr>
          <a:xfrm>
            <a:off x="6552166" y="4204483"/>
            <a:ext cx="1723184" cy="271917"/>
          </a:xfrm>
          <a:prstGeom prst="rect">
            <a:avLst/>
          </a:prstGeom>
          <a:noFill/>
        </p:spPr>
        <p:txBody>
          <a:bodyPr wrap="square" lIns="0" tIns="0" rIns="0" bIns="0" rtlCol="0" anchor="t">
            <a:noAutofit/>
          </a:bodyPr>
          <a:lstStyle/>
          <a:p>
            <a:pPr algn="ctr"/>
            <a:r>
              <a:rPr lang="en-US" sz="2240" dirty="0">
                <a:latin typeface="Amazon Ember Thin" panose="020B0303020204020204" pitchFamily="34" charset="0"/>
                <a:ea typeface="Amazon Ember Thin" panose="020B0303020204020204" pitchFamily="34" charset="0"/>
                <a:cs typeface="Amazon Ember Thin" panose="020B0303020204020204" pitchFamily="34" charset="0"/>
              </a:rPr>
              <a:t>Amazon API Gateway</a:t>
            </a:r>
          </a:p>
        </p:txBody>
      </p:sp>
      <p:sp>
        <p:nvSpPr>
          <p:cNvPr id="16" name="TextBox 15"/>
          <p:cNvSpPr txBox="1"/>
          <p:nvPr/>
        </p:nvSpPr>
        <p:spPr>
          <a:xfrm>
            <a:off x="9233179" y="4204483"/>
            <a:ext cx="1342042" cy="284013"/>
          </a:xfrm>
          <a:prstGeom prst="rect">
            <a:avLst/>
          </a:prstGeom>
          <a:noFill/>
        </p:spPr>
        <p:txBody>
          <a:bodyPr wrap="square" lIns="0" tIns="0" rIns="0" bIns="0" rtlCol="0" anchor="t">
            <a:noAutofit/>
          </a:bodyPr>
          <a:lstStyle/>
          <a:p>
            <a:pPr algn="ctr"/>
            <a:r>
              <a:rPr lang="en-US" sz="2240" dirty="0">
                <a:latin typeface="Amazon Ember Thin" panose="020B0303020204020204" pitchFamily="34" charset="0"/>
                <a:ea typeface="Amazon Ember Thin" panose="020B0303020204020204" pitchFamily="34" charset="0"/>
                <a:cs typeface="Amazon Ember Thin" panose="020B0303020204020204" pitchFamily="34" charset="0"/>
              </a:rPr>
              <a:t>Lambda function</a:t>
            </a:r>
          </a:p>
        </p:txBody>
      </p:sp>
      <p:cxnSp>
        <p:nvCxnSpPr>
          <p:cNvPr id="18" name="Straight Arrow Connector 17"/>
          <p:cNvCxnSpPr/>
          <p:nvPr/>
        </p:nvCxnSpPr>
        <p:spPr>
          <a:xfrm>
            <a:off x="7997127" y="3755890"/>
            <a:ext cx="1234590" cy="0"/>
          </a:xfrm>
          <a:prstGeom prst="straightConnector1">
            <a:avLst/>
          </a:prstGeom>
          <a:ln>
            <a:solidFill>
              <a:schemeClr val="accent5"/>
            </a:solidFill>
            <a:tailEnd type="triangle"/>
          </a:ln>
        </p:spPr>
        <p:style>
          <a:lnRef idx="2">
            <a:schemeClr val="accent1"/>
          </a:lnRef>
          <a:fillRef idx="0">
            <a:schemeClr val="accent1"/>
          </a:fillRef>
          <a:effectRef idx="1">
            <a:schemeClr val="accent1"/>
          </a:effectRef>
          <a:fontRef idx="minor">
            <a:schemeClr val="tx1"/>
          </a:fontRef>
        </p:style>
      </p:cxnSp>
      <p:sp>
        <p:nvSpPr>
          <p:cNvPr id="2" name="Down Arrow 1"/>
          <p:cNvSpPr/>
          <p:nvPr/>
        </p:nvSpPr>
        <p:spPr>
          <a:xfrm>
            <a:off x="760755" y="4095607"/>
            <a:ext cx="718126" cy="1111867"/>
          </a:xfrm>
          <a:prstGeom prst="downArrow">
            <a:avLst/>
          </a:prstGeom>
          <a:solidFill>
            <a:srgbClr val="FF99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60" dirty="0">
              <a:solidFill>
                <a:schemeClr val="tx1"/>
              </a:solidFill>
              <a:latin typeface="Amazon Ember Thin" panose="020B0303020204020204" pitchFamily="34" charset="0"/>
              <a:ea typeface="Amazon Ember Thin" panose="020B0303020204020204" pitchFamily="34" charset="0"/>
              <a:cs typeface="Amazon Ember Thin" panose="020B0303020204020204" pitchFamily="34" charset="0"/>
            </a:endParaRPr>
          </a:p>
        </p:txBody>
      </p:sp>
      <p:cxnSp>
        <p:nvCxnSpPr>
          <p:cNvPr id="25" name="Straight Arrow Connector 24"/>
          <p:cNvCxnSpPr/>
          <p:nvPr/>
        </p:nvCxnSpPr>
        <p:spPr>
          <a:xfrm flipV="1">
            <a:off x="9793462" y="2135115"/>
            <a:ext cx="0" cy="843787"/>
          </a:xfrm>
          <a:prstGeom prst="straightConnector1">
            <a:avLst/>
          </a:prstGeom>
          <a:ln>
            <a:solidFill>
              <a:schemeClr val="accent5"/>
            </a:solidFill>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p:nvPr/>
        </p:nvCxnSpPr>
        <p:spPr>
          <a:xfrm>
            <a:off x="10048485" y="2164027"/>
            <a:ext cx="0" cy="814874"/>
          </a:xfrm>
          <a:prstGeom prst="straightConnector1">
            <a:avLst/>
          </a:prstGeom>
          <a:ln>
            <a:solidFill>
              <a:schemeClr val="accent5"/>
            </a:solidFill>
            <a:tailEnd type="triangle"/>
          </a:ln>
        </p:spPr>
        <p:style>
          <a:lnRef idx="2">
            <a:schemeClr val="accent1"/>
          </a:lnRef>
          <a:fillRef idx="0">
            <a:schemeClr val="accent1"/>
          </a:fillRef>
          <a:effectRef idx="1">
            <a:schemeClr val="accent1"/>
          </a:effectRef>
          <a:fontRef idx="minor">
            <a:schemeClr val="tx1"/>
          </a:fontRef>
        </p:style>
      </p:cxnSp>
      <p:sp>
        <p:nvSpPr>
          <p:cNvPr id="6" name="Rectangle 5">
            <a:extLst>
              <a:ext uri="{FF2B5EF4-FFF2-40B4-BE49-F238E27FC236}">
                <a16:creationId xmlns:a16="http://schemas.microsoft.com/office/drawing/2014/main" id="{48476D8E-7888-254F-98D5-27DE4C5299BE}"/>
              </a:ext>
            </a:extLst>
          </p:cNvPr>
          <p:cNvSpPr/>
          <p:nvPr/>
        </p:nvSpPr>
        <p:spPr bwMode="auto">
          <a:xfrm>
            <a:off x="3731494" y="4404565"/>
            <a:ext cx="1239865" cy="706042"/>
          </a:xfrm>
          <a:prstGeom prst="rect">
            <a:avLst/>
          </a:prstGeom>
          <a:solidFill>
            <a:srgbClr val="26344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9" name="TextBox 4"/>
          <p:cNvSpPr txBox="1">
            <a:spLocks noChangeArrowheads="1"/>
          </p:cNvSpPr>
          <p:nvPr/>
        </p:nvSpPr>
        <p:spPr bwMode="auto">
          <a:xfrm>
            <a:off x="3441347" y="3754933"/>
            <a:ext cx="1865699" cy="781752"/>
          </a:xfrm>
          <a:prstGeom prst="rect">
            <a:avLst/>
          </a:prstGeom>
          <a:noFill/>
          <a:ln w="9525">
            <a:noFill/>
            <a:miter lim="800000"/>
            <a:headEnd/>
            <a:tailEnd/>
          </a:ln>
        </p:spPr>
        <p:txBody>
          <a:bodyPr wrap="square">
            <a:spAutoFit/>
          </a:bodyPr>
          <a:lstStyle/>
          <a:p>
            <a:pPr algn="ctr"/>
            <a:r>
              <a:rPr lang="en-US" sz="4480" dirty="0">
                <a:latin typeface="Amazon Ember Thin" panose="020B0303020204020204" pitchFamily="34" charset="0"/>
                <a:ea typeface="Amazon Ember Thin" panose="020B0303020204020204" pitchFamily="34" charset="0"/>
                <a:cs typeface="Amazon Ember Thin" panose="020B0303020204020204" pitchFamily="34" charset="0"/>
              </a:rPr>
              <a:t>+</a:t>
            </a:r>
          </a:p>
        </p:txBody>
      </p:sp>
      <p:sp>
        <p:nvSpPr>
          <p:cNvPr id="26" name="TextBox 25"/>
          <p:cNvSpPr txBox="1"/>
          <p:nvPr/>
        </p:nvSpPr>
        <p:spPr>
          <a:xfrm>
            <a:off x="6503309" y="5829982"/>
            <a:ext cx="5549803" cy="1815882"/>
          </a:xfrm>
          <a:prstGeom prst="rect">
            <a:avLst/>
          </a:prstGeom>
          <a:noFill/>
        </p:spPr>
        <p:txBody>
          <a:bodyPr wrap="square" rtlCol="0">
            <a:spAutoFit/>
          </a:bodyPr>
          <a:lstStyle/>
          <a:p>
            <a:r>
              <a:rPr lang="en-US" sz="2800" dirty="0">
                <a:latin typeface="Amazon Ember Thin" panose="020B0303020204020204" pitchFamily="34" charset="0"/>
                <a:ea typeface="Amazon Ember Thin" panose="020B0303020204020204" pitchFamily="34" charset="0"/>
                <a:cs typeface="Amazon Ember Thin" panose="020B0303020204020204" pitchFamily="34" charset="0"/>
              </a:rPr>
              <a:t>Cognito User Pool username stored in the Rekognition collection as the </a:t>
            </a:r>
            <a:r>
              <a:rPr lang="en-US" sz="2800" dirty="0" err="1">
                <a:latin typeface="Courier New" panose="02070309020205020404" pitchFamily="49" charset="0"/>
                <a:ea typeface="Amazon Ember Thin" panose="020B0303020204020204" pitchFamily="34" charset="0"/>
                <a:cs typeface="Courier New" panose="02070309020205020404" pitchFamily="49" charset="0"/>
              </a:rPr>
              <a:t>ExternalId</a:t>
            </a:r>
            <a:r>
              <a:rPr lang="en-US" sz="2800" dirty="0">
                <a:latin typeface="Amazon Ember Thin" panose="020B0303020204020204" pitchFamily="34" charset="0"/>
                <a:ea typeface="Amazon Ember Thin" panose="020B0303020204020204" pitchFamily="34" charset="0"/>
                <a:cs typeface="Amazon Ember Thin" panose="020B0303020204020204" pitchFamily="34" charset="0"/>
              </a:rPr>
              <a:t> </a:t>
            </a:r>
            <a:br>
              <a:rPr lang="en-US" sz="2800" dirty="0">
                <a:latin typeface="Amazon Ember Thin" panose="020B0303020204020204" pitchFamily="34" charset="0"/>
                <a:ea typeface="Amazon Ember Thin" panose="020B0303020204020204" pitchFamily="34" charset="0"/>
                <a:cs typeface="Amazon Ember Thin" panose="020B0303020204020204" pitchFamily="34" charset="0"/>
              </a:rPr>
            </a:br>
            <a:r>
              <a:rPr lang="en-US" sz="2800" dirty="0">
                <a:latin typeface="Amazon Ember Thin" panose="020B0303020204020204" pitchFamily="34" charset="0"/>
                <a:ea typeface="Amazon Ember Thin" panose="020B0303020204020204" pitchFamily="34" charset="0"/>
                <a:cs typeface="Amazon Ember Thin" panose="020B0303020204020204" pitchFamily="34" charset="0"/>
              </a:rPr>
              <a:t>for the user’s face vector</a:t>
            </a:r>
          </a:p>
        </p:txBody>
      </p:sp>
      <p:sp>
        <p:nvSpPr>
          <p:cNvPr id="30" name="TextBox 29"/>
          <p:cNvSpPr txBox="1"/>
          <p:nvPr/>
        </p:nvSpPr>
        <p:spPr>
          <a:xfrm>
            <a:off x="11565530" y="4360961"/>
            <a:ext cx="1804131" cy="306379"/>
          </a:xfrm>
          <a:prstGeom prst="rect">
            <a:avLst/>
          </a:prstGeom>
          <a:noFill/>
        </p:spPr>
        <p:txBody>
          <a:bodyPr wrap="square" lIns="0" tIns="0" rIns="0" bIns="0" rtlCol="0" anchor="t">
            <a:noAutofit/>
          </a:bodyPr>
          <a:lstStyle/>
          <a:p>
            <a:pPr algn="ctr"/>
            <a:r>
              <a:rPr lang="en-US" sz="2240" dirty="0">
                <a:latin typeface="Amazon Ember Thin" panose="020B0303020204020204" pitchFamily="34" charset="0"/>
                <a:ea typeface="Amazon Ember Thin" panose="020B0303020204020204" pitchFamily="34" charset="0"/>
                <a:cs typeface="Amazon Ember Thin" panose="020B0303020204020204" pitchFamily="34" charset="0"/>
              </a:rPr>
              <a:t>Amazon Rekognition</a:t>
            </a:r>
          </a:p>
        </p:txBody>
      </p:sp>
      <p:cxnSp>
        <p:nvCxnSpPr>
          <p:cNvPr id="33" name="Straight Arrow Connector 32"/>
          <p:cNvCxnSpPr/>
          <p:nvPr/>
        </p:nvCxnSpPr>
        <p:spPr>
          <a:xfrm>
            <a:off x="10569955" y="3774192"/>
            <a:ext cx="1131494" cy="518"/>
          </a:xfrm>
          <a:prstGeom prst="straightConnector1">
            <a:avLst/>
          </a:prstGeom>
          <a:ln>
            <a:solidFill>
              <a:schemeClr val="accent5"/>
            </a:solidFill>
            <a:tailEnd type="triangle"/>
          </a:ln>
        </p:spPr>
        <p:style>
          <a:lnRef idx="2">
            <a:schemeClr val="accent1"/>
          </a:lnRef>
          <a:fillRef idx="0">
            <a:schemeClr val="accent1"/>
          </a:fillRef>
          <a:effectRef idx="1">
            <a:schemeClr val="accent1"/>
          </a:effectRef>
          <a:fontRef idx="minor">
            <a:schemeClr val="tx1"/>
          </a:fontRef>
        </p:style>
      </p:cxnSp>
      <p:sp>
        <p:nvSpPr>
          <p:cNvPr id="41" name="TextBox 40"/>
          <p:cNvSpPr txBox="1"/>
          <p:nvPr/>
        </p:nvSpPr>
        <p:spPr>
          <a:xfrm>
            <a:off x="9960799" y="3800106"/>
            <a:ext cx="2436418" cy="348694"/>
          </a:xfrm>
          <a:prstGeom prst="rect">
            <a:avLst/>
          </a:prstGeom>
          <a:noFill/>
        </p:spPr>
        <p:txBody>
          <a:bodyPr wrap="square" lIns="0" tIns="0" rIns="0" bIns="0" rtlCol="0" anchor="t">
            <a:noAutofit/>
          </a:bodyPr>
          <a:lstStyle/>
          <a:p>
            <a:pPr algn="ctr"/>
            <a:r>
              <a:rPr lang="en-US" sz="1760" dirty="0">
                <a:latin typeface="Amazon Ember Thin" panose="020B0303020204020204" pitchFamily="34" charset="0"/>
                <a:ea typeface="Amazon Ember Thin" panose="020B0303020204020204" pitchFamily="34" charset="0"/>
                <a:cs typeface="Amazon Ember Thin" panose="020B0303020204020204" pitchFamily="34" charset="0"/>
              </a:rPr>
              <a:t>username</a:t>
            </a:r>
          </a:p>
          <a:p>
            <a:pPr algn="ctr"/>
            <a:r>
              <a:rPr lang="en-US" sz="1760" dirty="0">
                <a:latin typeface="Amazon Ember Thin" panose="020B0303020204020204" pitchFamily="34" charset="0"/>
                <a:ea typeface="Amazon Ember Thin" panose="020B0303020204020204" pitchFamily="34" charset="0"/>
                <a:cs typeface="Amazon Ember Thin" panose="020B0303020204020204" pitchFamily="34" charset="0"/>
              </a:rPr>
              <a:t>as </a:t>
            </a:r>
            <a:r>
              <a:rPr lang="en-US" sz="1760" dirty="0" err="1">
                <a:latin typeface="Amazon Ember Thin" panose="020B0303020204020204" pitchFamily="34" charset="0"/>
                <a:ea typeface="Amazon Ember Thin" panose="020B0303020204020204" pitchFamily="34" charset="0"/>
                <a:cs typeface="Amazon Ember Thin" panose="020B0303020204020204" pitchFamily="34" charset="0"/>
              </a:rPr>
              <a:t>ExternalId</a:t>
            </a:r>
            <a:endParaRPr lang="en-US" sz="1760" dirty="0">
              <a:latin typeface="Amazon Ember Thin" panose="020B0303020204020204" pitchFamily="34" charset="0"/>
              <a:ea typeface="Amazon Ember Thin" panose="020B0303020204020204" pitchFamily="34" charset="0"/>
              <a:cs typeface="Amazon Ember Thin" panose="020B0303020204020204" pitchFamily="34" charset="0"/>
            </a:endParaRPr>
          </a:p>
        </p:txBody>
      </p:sp>
      <p:sp>
        <p:nvSpPr>
          <p:cNvPr id="42" name="Rectangle 41"/>
          <p:cNvSpPr/>
          <p:nvPr/>
        </p:nvSpPr>
        <p:spPr>
          <a:xfrm>
            <a:off x="11565527" y="506022"/>
            <a:ext cx="1637822" cy="863291"/>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389" dirty="0">
              <a:solidFill>
                <a:schemeClr val="tx1"/>
              </a:solidFill>
              <a:latin typeface="Amazon Ember Thin" panose="020B0303020204020204" pitchFamily="34" charset="0"/>
              <a:ea typeface="Amazon Ember Thin" panose="020B0303020204020204" pitchFamily="34" charset="0"/>
              <a:cs typeface="Amazon Ember Thin" panose="020B0303020204020204" pitchFamily="34" charset="0"/>
            </a:endParaRPr>
          </a:p>
        </p:txBody>
      </p:sp>
      <p:sp>
        <p:nvSpPr>
          <p:cNvPr id="43" name="TextBox 42"/>
          <p:cNvSpPr txBox="1"/>
          <p:nvPr/>
        </p:nvSpPr>
        <p:spPr>
          <a:xfrm>
            <a:off x="11575192" y="528389"/>
            <a:ext cx="1628157" cy="900000"/>
          </a:xfrm>
          <a:prstGeom prst="rect">
            <a:avLst/>
          </a:prstGeom>
          <a:noFill/>
        </p:spPr>
        <p:txBody>
          <a:bodyPr wrap="square" rtlCol="0">
            <a:spAutoFit/>
          </a:bodyPr>
          <a:lstStyle/>
          <a:p>
            <a:pPr algn="ctr"/>
            <a:r>
              <a:rPr lang="en-US" sz="2240" dirty="0">
                <a:latin typeface="Amazon Ember Thin" panose="020B0303020204020204" pitchFamily="34" charset="0"/>
                <a:ea typeface="Amazon Ember Thin" panose="020B0303020204020204" pitchFamily="34" charset="0"/>
                <a:cs typeface="Amazon Ember Thin" panose="020B0303020204020204" pitchFamily="34" charset="0"/>
              </a:rPr>
              <a:t>Store in Collection</a:t>
            </a:r>
          </a:p>
        </p:txBody>
      </p:sp>
      <p:cxnSp>
        <p:nvCxnSpPr>
          <p:cNvPr id="44" name="Straight Arrow Connector 43"/>
          <p:cNvCxnSpPr/>
          <p:nvPr/>
        </p:nvCxnSpPr>
        <p:spPr>
          <a:xfrm flipV="1">
            <a:off x="12465960" y="1451425"/>
            <a:ext cx="0" cy="1703800"/>
          </a:xfrm>
          <a:prstGeom prst="straightConnector1">
            <a:avLst/>
          </a:prstGeom>
          <a:ln>
            <a:solidFill>
              <a:srgbClr val="00B050"/>
            </a:solidFill>
            <a:prstDash val="sysDot"/>
            <a:tailEnd type="triangle"/>
          </a:ln>
        </p:spPr>
        <p:style>
          <a:lnRef idx="2">
            <a:schemeClr val="accent1"/>
          </a:lnRef>
          <a:fillRef idx="0">
            <a:schemeClr val="accent1"/>
          </a:fillRef>
          <a:effectRef idx="1">
            <a:schemeClr val="accent1"/>
          </a:effectRef>
          <a:fontRef idx="minor">
            <a:schemeClr val="tx1"/>
          </a:fontRef>
        </p:style>
      </p:cxnSp>
      <p:sp>
        <p:nvSpPr>
          <p:cNvPr id="3" name="Right Arrow 2"/>
          <p:cNvSpPr/>
          <p:nvPr/>
        </p:nvSpPr>
        <p:spPr>
          <a:xfrm>
            <a:off x="760754" y="894594"/>
            <a:ext cx="7980840" cy="1640645"/>
          </a:xfrm>
          <a:prstGeom prst="rightArrow">
            <a:avLst/>
          </a:prstGeom>
          <a:solidFill>
            <a:srgbClr val="FF99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0" dirty="0">
                <a:solidFill>
                  <a:schemeClr val="tx1"/>
                </a:solidFill>
                <a:latin typeface="Amazon Ember Thin" panose="020B0303020204020204" pitchFamily="34" charset="0"/>
                <a:ea typeface="Amazon Ember Thin" panose="020B0303020204020204" pitchFamily="34" charset="0"/>
                <a:cs typeface="Amazon Ember Thin" panose="020B0303020204020204" pitchFamily="34" charset="0"/>
              </a:rPr>
              <a:t>Identities linked by SDK call to </a:t>
            </a:r>
            <a:br>
              <a:rPr lang="en-US" sz="1920" dirty="0">
                <a:solidFill>
                  <a:schemeClr val="tx1"/>
                </a:solidFill>
                <a:latin typeface="Amazon Ember Thin" panose="020B0303020204020204" pitchFamily="34" charset="0"/>
                <a:ea typeface="Amazon Ember Thin" panose="020B0303020204020204" pitchFamily="34" charset="0"/>
                <a:cs typeface="Amazon Ember Thin" panose="020B0303020204020204" pitchFamily="34" charset="0"/>
              </a:rPr>
            </a:br>
            <a:r>
              <a:rPr lang="en-US" sz="2200" dirty="0" err="1">
                <a:solidFill>
                  <a:schemeClr val="tx1"/>
                </a:solidFill>
                <a:latin typeface="Courier New" panose="02070309020205020404" pitchFamily="49" charset="0"/>
                <a:ea typeface="Amazon Ember Thin" panose="020B0303020204020204" pitchFamily="34" charset="0"/>
                <a:cs typeface="Courier New" panose="02070309020205020404" pitchFamily="49" charset="0"/>
              </a:rPr>
              <a:t>getOpenIdTokenForDeveloperIdentity</a:t>
            </a:r>
            <a:r>
              <a:rPr lang="en-US" sz="2200" dirty="0">
                <a:solidFill>
                  <a:schemeClr val="tx1"/>
                </a:solidFill>
                <a:latin typeface="Courier New" panose="02070309020205020404" pitchFamily="49" charset="0"/>
                <a:ea typeface="Amazon Ember Thin" panose="020B0303020204020204" pitchFamily="34" charset="0"/>
                <a:cs typeface="Courier New" panose="02070309020205020404" pitchFamily="49" charset="0"/>
              </a:rPr>
              <a:t>()</a:t>
            </a:r>
          </a:p>
        </p:txBody>
      </p:sp>
      <p:sp>
        <p:nvSpPr>
          <p:cNvPr id="5" name="Rectangle 4"/>
          <p:cNvSpPr/>
          <p:nvPr/>
        </p:nvSpPr>
        <p:spPr>
          <a:xfrm rot="5400000">
            <a:off x="10728094" y="3912097"/>
            <a:ext cx="6356227" cy="584775"/>
          </a:xfrm>
          <a:prstGeom prst="rect">
            <a:avLst/>
          </a:prstGeom>
        </p:spPr>
        <p:txBody>
          <a:bodyPr wrap="none">
            <a:spAutoFit/>
          </a:bodyPr>
          <a:lstStyle/>
          <a:p>
            <a:r>
              <a:rPr lang="en-AU" sz="3200" dirty="0" err="1">
                <a:latin typeface="Courier New" panose="02070309020205020404" pitchFamily="49" charset="0"/>
                <a:ea typeface="Amazon Ember Thin" panose="020B0303020204020204" pitchFamily="34" charset="0"/>
                <a:cs typeface="Courier New" panose="02070309020205020404" pitchFamily="49" charset="0"/>
              </a:rPr>
              <a:t>Rekognition</a:t>
            </a:r>
            <a:r>
              <a:rPr lang="en-AU" sz="3200" dirty="0">
                <a:latin typeface="Courier New" panose="02070309020205020404" pitchFamily="49" charset="0"/>
                <a:ea typeface="Amazon Ember Thin" panose="020B0303020204020204" pitchFamily="34" charset="0"/>
                <a:cs typeface="Courier New" panose="02070309020205020404" pitchFamily="49" charset="0"/>
              </a:rPr>
              <a:t>::</a:t>
            </a:r>
            <a:r>
              <a:rPr lang="en-AU" sz="3200" dirty="0" err="1">
                <a:latin typeface="Courier New" panose="02070309020205020404" pitchFamily="49" charset="0"/>
                <a:ea typeface="Amazon Ember Thin" panose="020B0303020204020204" pitchFamily="34" charset="0"/>
                <a:cs typeface="Courier New" panose="02070309020205020404" pitchFamily="49" charset="0"/>
              </a:rPr>
              <a:t>indexFaces</a:t>
            </a:r>
            <a:r>
              <a:rPr lang="en-AU" sz="3200" dirty="0">
                <a:latin typeface="Courier New" panose="02070309020205020404" pitchFamily="49" charset="0"/>
                <a:ea typeface="Amazon Ember Thin" panose="020B0303020204020204" pitchFamily="34" charset="0"/>
                <a:cs typeface="Courier New" panose="02070309020205020404" pitchFamily="49" charset="0"/>
              </a:rPr>
              <a:t>()</a:t>
            </a:r>
            <a:endParaRPr lang="en-US" sz="3200" dirty="0">
              <a:latin typeface="Courier New" panose="02070309020205020404" pitchFamily="49" charset="0"/>
              <a:ea typeface="Amazon Ember Thin" panose="020B0303020204020204" pitchFamily="34" charset="0"/>
              <a:cs typeface="Courier New" panose="02070309020205020404" pitchFamily="49" charset="0"/>
            </a:endParaRPr>
          </a:p>
        </p:txBody>
      </p:sp>
      <p:sp>
        <p:nvSpPr>
          <p:cNvPr id="37" name="Title 1"/>
          <p:cNvSpPr>
            <a:spLocks noGrp="1"/>
          </p:cNvSpPr>
          <p:nvPr>
            <p:ph type="title"/>
          </p:nvPr>
        </p:nvSpPr>
        <p:spPr>
          <a:xfrm>
            <a:off x="719681" y="222478"/>
            <a:ext cx="13688304" cy="1079598"/>
          </a:xfrm>
        </p:spPr>
        <p:txBody>
          <a:bodyPr/>
          <a:lstStyle/>
          <a:p>
            <a:r>
              <a:rPr lang="en-US" altLang="en-US" dirty="0"/>
              <a:t>Link face to </a:t>
            </a:r>
            <a:r>
              <a:rPr lang="en-US" altLang="en-US" dirty="0" err="1"/>
              <a:t>Cognito</a:t>
            </a:r>
            <a:r>
              <a:rPr lang="en-US" altLang="en-US" dirty="0"/>
              <a:t> User</a:t>
            </a:r>
          </a:p>
        </p:txBody>
      </p:sp>
      <p:pic>
        <p:nvPicPr>
          <p:cNvPr id="40" name="Graphic 39">
            <a:extLst>
              <a:ext uri="{FF2B5EF4-FFF2-40B4-BE49-F238E27FC236}">
                <a16:creationId xmlns:a16="http://schemas.microsoft.com/office/drawing/2014/main" id="{A1D97B69-460B-8447-85BD-E90413B353E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491923" y="346722"/>
            <a:ext cx="900000" cy="900000"/>
          </a:xfrm>
          <a:prstGeom prst="rect">
            <a:avLst/>
          </a:prstGeom>
        </p:spPr>
      </p:pic>
      <p:pic>
        <p:nvPicPr>
          <p:cNvPr id="45" name="Graphic 44">
            <a:extLst>
              <a:ext uri="{FF2B5EF4-FFF2-40B4-BE49-F238E27FC236}">
                <a16:creationId xmlns:a16="http://schemas.microsoft.com/office/drawing/2014/main" id="{95C14959-3BF8-A646-94A4-0A0098F216C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976173" y="3177388"/>
            <a:ext cx="900000" cy="900000"/>
          </a:xfrm>
          <a:prstGeom prst="rect">
            <a:avLst/>
          </a:prstGeom>
        </p:spPr>
      </p:pic>
      <p:pic>
        <p:nvPicPr>
          <p:cNvPr id="46" name="Graphic 45">
            <a:extLst>
              <a:ext uri="{FF2B5EF4-FFF2-40B4-BE49-F238E27FC236}">
                <a16:creationId xmlns:a16="http://schemas.microsoft.com/office/drawing/2014/main" id="{849D65E4-AEFF-7447-B8CD-7270527AB14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481378" y="3184257"/>
            <a:ext cx="905581" cy="900000"/>
          </a:xfrm>
          <a:prstGeom prst="rect">
            <a:avLst/>
          </a:prstGeom>
        </p:spPr>
      </p:pic>
      <p:pic>
        <p:nvPicPr>
          <p:cNvPr id="47" name="Graphic 46">
            <a:extLst>
              <a:ext uri="{FF2B5EF4-FFF2-40B4-BE49-F238E27FC236}">
                <a16:creationId xmlns:a16="http://schemas.microsoft.com/office/drawing/2014/main" id="{F26A2C09-A4ED-C448-BB57-1A18EB95A344}"/>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1977553" y="3230818"/>
            <a:ext cx="900000" cy="900000"/>
          </a:xfrm>
          <a:prstGeom prst="rect">
            <a:avLst/>
          </a:prstGeom>
        </p:spPr>
      </p:pic>
      <p:pic>
        <p:nvPicPr>
          <p:cNvPr id="48" name="Graphic 47">
            <a:extLst>
              <a:ext uri="{FF2B5EF4-FFF2-40B4-BE49-F238E27FC236}">
                <a16:creationId xmlns:a16="http://schemas.microsoft.com/office/drawing/2014/main" id="{31EA034C-5147-0442-BDB2-EA8616AC80C2}"/>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46889" y="2954122"/>
            <a:ext cx="900000" cy="900000"/>
          </a:xfrm>
          <a:prstGeom prst="rect">
            <a:avLst/>
          </a:prstGeom>
        </p:spPr>
      </p:pic>
      <p:pic>
        <p:nvPicPr>
          <p:cNvPr id="49" name="Graphic 48">
            <a:extLst>
              <a:ext uri="{FF2B5EF4-FFF2-40B4-BE49-F238E27FC236}">
                <a16:creationId xmlns:a16="http://schemas.microsoft.com/office/drawing/2014/main" id="{DC1B6BDB-02D9-AC42-B000-BAA587649E76}"/>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0698069" y="2565772"/>
            <a:ext cx="900000" cy="900000"/>
          </a:xfrm>
          <a:prstGeom prst="rect">
            <a:avLst/>
          </a:prstGeom>
        </p:spPr>
      </p:pic>
      <p:sp>
        <p:nvSpPr>
          <p:cNvPr id="50" name="Left Arrow 49">
            <a:extLst>
              <a:ext uri="{FF2B5EF4-FFF2-40B4-BE49-F238E27FC236}">
                <a16:creationId xmlns:a16="http://schemas.microsoft.com/office/drawing/2014/main" id="{73D6998F-84CB-DD4C-9290-DA3782D0E7D1}"/>
              </a:ext>
            </a:extLst>
          </p:cNvPr>
          <p:cNvSpPr/>
          <p:nvPr/>
        </p:nvSpPr>
        <p:spPr bwMode="auto">
          <a:xfrm rot="8739925">
            <a:off x="10996717" y="5418674"/>
            <a:ext cx="2295050" cy="954107"/>
          </a:xfrm>
          <a:prstGeom prst="leftArrow">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35" name="Picture 34" descr="Deck_Phone-Light-Apps.png">
            <a:extLst>
              <a:ext uri="{FF2B5EF4-FFF2-40B4-BE49-F238E27FC236}">
                <a16:creationId xmlns:a16="http://schemas.microsoft.com/office/drawing/2014/main" id="{1A025F53-D41A-BC47-BA83-B24BFB6AB951}"/>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69706" y="5404031"/>
            <a:ext cx="1300224" cy="1105579"/>
          </a:xfrm>
          <a:prstGeom prst="rect">
            <a:avLst/>
          </a:prstGeom>
        </p:spPr>
      </p:pic>
      <p:sp>
        <p:nvSpPr>
          <p:cNvPr id="38" name="TextBox 4"/>
          <p:cNvSpPr txBox="1">
            <a:spLocks noChangeArrowheads="1"/>
          </p:cNvSpPr>
          <p:nvPr/>
        </p:nvSpPr>
        <p:spPr bwMode="auto">
          <a:xfrm>
            <a:off x="3419179" y="4383739"/>
            <a:ext cx="1865699" cy="683264"/>
          </a:xfrm>
          <a:prstGeom prst="rect">
            <a:avLst/>
          </a:prstGeom>
          <a:solidFill>
            <a:srgbClr val="263444"/>
          </a:solidFill>
          <a:ln w="9525">
            <a:noFill/>
            <a:miter lim="800000"/>
            <a:headEnd/>
            <a:tailEnd/>
          </a:ln>
        </p:spPr>
        <p:txBody>
          <a:bodyPr wrap="square">
            <a:spAutoFit/>
          </a:bodyPr>
          <a:lstStyle/>
          <a:p>
            <a:pPr algn="ctr"/>
            <a:r>
              <a:rPr lang="en-US" sz="1920" dirty="0">
                <a:latin typeface="Amazon Ember Thin" panose="020B0303020204020204" pitchFamily="34" charset="0"/>
                <a:ea typeface="Amazon Ember Thin" panose="020B0303020204020204" pitchFamily="34" charset="0"/>
                <a:cs typeface="Amazon Ember Thin" panose="020B0303020204020204" pitchFamily="34" charset="0"/>
              </a:rPr>
              <a:t>User’s Face </a:t>
            </a:r>
          </a:p>
          <a:p>
            <a:pPr algn="ctr"/>
            <a:r>
              <a:rPr lang="en-US" sz="1920" dirty="0">
                <a:latin typeface="Amazon Ember Thin" panose="020B0303020204020204" pitchFamily="34" charset="0"/>
                <a:ea typeface="Amazon Ember Thin" panose="020B0303020204020204" pitchFamily="34" charset="0"/>
                <a:cs typeface="Amazon Ember Thin" panose="020B0303020204020204" pitchFamily="34" charset="0"/>
              </a:rPr>
              <a:t>Image</a:t>
            </a:r>
          </a:p>
        </p:txBody>
      </p:sp>
    </p:spTree>
    <p:extLst>
      <p:ext uri="{BB962C8B-B14F-4D97-AF65-F5344CB8AC3E}">
        <p14:creationId xmlns:p14="http://schemas.microsoft.com/office/powerpoint/2010/main" val="7129243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nodeType="withEffect">
                                  <p:stCondLst>
                                    <p:cond delay="0"/>
                                  </p:stCondLst>
                                  <p:childTnLst>
                                    <p:set>
                                      <p:cBhvr>
                                        <p:cTn id="9" dur="1" fill="hold">
                                          <p:stCondLst>
                                            <p:cond delay="0"/>
                                          </p:stCondLst>
                                        </p:cTn>
                                        <p:tgtEl>
                                          <p:spTgt spid="48"/>
                                        </p:tgtEl>
                                        <p:attrNameLst>
                                          <p:attrName>style.visibility</p:attrName>
                                        </p:attrNameLst>
                                      </p:cBhvr>
                                      <p:to>
                                        <p:strVal val="visible"/>
                                      </p:to>
                                    </p:set>
                                    <p:animEffect transition="in" filter="fade">
                                      <p:cBhvr>
                                        <p:cTn id="10" dur="500"/>
                                        <p:tgtEl>
                                          <p:spTgt spid="48"/>
                                        </p:tgtEl>
                                      </p:cBhvr>
                                    </p:animEffect>
                                  </p:childTnLst>
                                </p:cTn>
                              </p:par>
                              <p:par>
                                <p:cTn id="11" presetID="22" presetClass="entr" presetSubtype="1" fill="hold" grpId="0" nodeType="withEffect">
                                  <p:stCondLst>
                                    <p:cond delay="500"/>
                                  </p:stCondLst>
                                  <p:childTnLst>
                                    <p:set>
                                      <p:cBhvr>
                                        <p:cTn id="12" dur="1" fill="hold">
                                          <p:stCondLst>
                                            <p:cond delay="0"/>
                                          </p:stCondLst>
                                        </p:cTn>
                                        <p:tgtEl>
                                          <p:spTgt spid="2"/>
                                        </p:tgtEl>
                                        <p:attrNameLst>
                                          <p:attrName>style.visibility</p:attrName>
                                        </p:attrNameLst>
                                      </p:cBhvr>
                                      <p:to>
                                        <p:strVal val="visible"/>
                                      </p:to>
                                    </p:set>
                                    <p:animEffect transition="in" filter="wipe(up)">
                                      <p:cBhvr>
                                        <p:cTn id="13" dur="500"/>
                                        <p:tgtEl>
                                          <p:spTgt spid="2"/>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wipe(left)">
                                      <p:cBhvr>
                                        <p:cTn id="18" dur="500"/>
                                        <p:tgtEl>
                                          <p:spTgt spid="4"/>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4"/>
                                        </p:tgtEl>
                                        <p:attrNameLst>
                                          <p:attrName>style.visibility</p:attrName>
                                        </p:attrNameLst>
                                      </p:cBhvr>
                                      <p:to>
                                        <p:strVal val="visible"/>
                                      </p:to>
                                    </p:set>
                                    <p:animEffect transition="in" filter="fade">
                                      <p:cBhvr>
                                        <p:cTn id="21" dur="500"/>
                                        <p:tgtEl>
                                          <p:spTgt spid="34"/>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9"/>
                                        </p:tgtEl>
                                        <p:attrNameLst>
                                          <p:attrName>style.visibility</p:attrName>
                                        </p:attrNameLst>
                                      </p:cBhvr>
                                      <p:to>
                                        <p:strVal val="visible"/>
                                      </p:to>
                                    </p:set>
                                    <p:animEffect transition="in" filter="fade">
                                      <p:cBhvr>
                                        <p:cTn id="24" dur="500"/>
                                        <p:tgtEl>
                                          <p:spTgt spid="39"/>
                                        </p:tgtEl>
                                      </p:cBhvr>
                                    </p:animEffect>
                                  </p:childTnLst>
                                </p:cTn>
                              </p:par>
                              <p:par>
                                <p:cTn id="25" presetID="10" presetClass="entr" presetSubtype="0" fill="hold" nodeType="with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8"/>
                                        </p:tgtEl>
                                        <p:attrNameLst>
                                          <p:attrName>style.visibility</p:attrName>
                                        </p:attrNameLst>
                                      </p:cBhvr>
                                      <p:to>
                                        <p:strVal val="visible"/>
                                      </p:to>
                                    </p:set>
                                    <p:animEffect transition="in" filter="fade">
                                      <p:cBhvr>
                                        <p:cTn id="30" dur="500"/>
                                        <p:tgtEl>
                                          <p:spTgt spid="38"/>
                                        </p:tgtEl>
                                      </p:cBhvr>
                                    </p:animEffect>
                                  </p:childTnLst>
                                </p:cTn>
                              </p:par>
                              <p:par>
                                <p:cTn id="31" presetID="10" presetClass="entr" presetSubtype="0" fill="hold" grpId="0" nodeType="withEffect">
                                  <p:stCondLst>
                                    <p:cond delay="500"/>
                                  </p:stCondLst>
                                  <p:childTnLst>
                                    <p:set>
                                      <p:cBhvr>
                                        <p:cTn id="32" dur="1" fill="hold">
                                          <p:stCondLst>
                                            <p:cond delay="0"/>
                                          </p:stCondLst>
                                        </p:cTn>
                                        <p:tgtEl>
                                          <p:spTgt spid="15"/>
                                        </p:tgtEl>
                                        <p:attrNameLst>
                                          <p:attrName>style.visibility</p:attrName>
                                        </p:attrNameLst>
                                      </p:cBhvr>
                                      <p:to>
                                        <p:strVal val="visible"/>
                                      </p:to>
                                    </p:set>
                                    <p:animEffect transition="in" filter="fade">
                                      <p:cBhvr>
                                        <p:cTn id="33" dur="500"/>
                                        <p:tgtEl>
                                          <p:spTgt spid="15"/>
                                        </p:tgtEl>
                                      </p:cBhvr>
                                    </p:animEffect>
                                  </p:childTnLst>
                                </p:cTn>
                              </p:par>
                              <p:par>
                                <p:cTn id="34" presetID="10" presetClass="entr" presetSubtype="0" fill="hold" nodeType="withEffect">
                                  <p:stCondLst>
                                    <p:cond delay="500"/>
                                  </p:stCondLst>
                                  <p:childTnLst>
                                    <p:set>
                                      <p:cBhvr>
                                        <p:cTn id="35" dur="1" fill="hold">
                                          <p:stCondLst>
                                            <p:cond delay="0"/>
                                          </p:stCondLst>
                                        </p:cTn>
                                        <p:tgtEl>
                                          <p:spTgt spid="45"/>
                                        </p:tgtEl>
                                        <p:attrNameLst>
                                          <p:attrName>style.visibility</p:attrName>
                                        </p:attrNameLst>
                                      </p:cBhvr>
                                      <p:to>
                                        <p:strVal val="visible"/>
                                      </p:to>
                                    </p:set>
                                    <p:animEffect transition="in" filter="fade">
                                      <p:cBhvr>
                                        <p:cTn id="36" dur="500"/>
                                        <p:tgtEl>
                                          <p:spTgt spid="45"/>
                                        </p:tgtEl>
                                      </p:cBhvr>
                                    </p:animEffect>
                                  </p:childTnLst>
                                </p:cTn>
                              </p:par>
                              <p:par>
                                <p:cTn id="37" presetID="22" presetClass="entr" presetSubtype="8" fill="hold" nodeType="withEffect">
                                  <p:stCondLst>
                                    <p:cond delay="1500"/>
                                  </p:stCondLst>
                                  <p:childTnLst>
                                    <p:set>
                                      <p:cBhvr>
                                        <p:cTn id="38" dur="1" fill="hold">
                                          <p:stCondLst>
                                            <p:cond delay="0"/>
                                          </p:stCondLst>
                                        </p:cTn>
                                        <p:tgtEl>
                                          <p:spTgt spid="18"/>
                                        </p:tgtEl>
                                        <p:attrNameLst>
                                          <p:attrName>style.visibility</p:attrName>
                                        </p:attrNameLst>
                                      </p:cBhvr>
                                      <p:to>
                                        <p:strVal val="visible"/>
                                      </p:to>
                                    </p:set>
                                    <p:animEffect transition="in" filter="wipe(left)">
                                      <p:cBhvr>
                                        <p:cTn id="39" dur="500"/>
                                        <p:tgtEl>
                                          <p:spTgt spid="18"/>
                                        </p:tgtEl>
                                      </p:cBhvr>
                                    </p:animEffect>
                                  </p:childTnLst>
                                </p:cTn>
                              </p:par>
                              <p:par>
                                <p:cTn id="40" presetID="10" presetClass="entr" presetSubtype="0" fill="hold" grpId="0" nodeType="withEffect">
                                  <p:stCondLst>
                                    <p:cond delay="1500"/>
                                  </p:stCondLst>
                                  <p:childTnLst>
                                    <p:set>
                                      <p:cBhvr>
                                        <p:cTn id="41" dur="1" fill="hold">
                                          <p:stCondLst>
                                            <p:cond delay="0"/>
                                          </p:stCondLst>
                                        </p:cTn>
                                        <p:tgtEl>
                                          <p:spTgt spid="16"/>
                                        </p:tgtEl>
                                        <p:attrNameLst>
                                          <p:attrName>style.visibility</p:attrName>
                                        </p:attrNameLst>
                                      </p:cBhvr>
                                      <p:to>
                                        <p:strVal val="visible"/>
                                      </p:to>
                                    </p:set>
                                    <p:animEffect transition="in" filter="fade">
                                      <p:cBhvr>
                                        <p:cTn id="42" dur="500"/>
                                        <p:tgtEl>
                                          <p:spTgt spid="16"/>
                                        </p:tgtEl>
                                      </p:cBhvr>
                                    </p:animEffect>
                                  </p:childTnLst>
                                </p:cTn>
                              </p:par>
                              <p:par>
                                <p:cTn id="43" presetID="10" presetClass="entr" presetSubtype="0" fill="hold" nodeType="withEffect">
                                  <p:stCondLst>
                                    <p:cond delay="1500"/>
                                  </p:stCondLst>
                                  <p:childTnLst>
                                    <p:set>
                                      <p:cBhvr>
                                        <p:cTn id="44" dur="1" fill="hold">
                                          <p:stCondLst>
                                            <p:cond delay="0"/>
                                          </p:stCondLst>
                                        </p:cTn>
                                        <p:tgtEl>
                                          <p:spTgt spid="46"/>
                                        </p:tgtEl>
                                        <p:attrNameLst>
                                          <p:attrName>style.visibility</p:attrName>
                                        </p:attrNameLst>
                                      </p:cBhvr>
                                      <p:to>
                                        <p:strVal val="visible"/>
                                      </p:to>
                                    </p:set>
                                    <p:animEffect transition="in" filter="fade">
                                      <p:cBhvr>
                                        <p:cTn id="45" dur="500"/>
                                        <p:tgtEl>
                                          <p:spTgt spid="46"/>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nodeType="clickEffect">
                                  <p:stCondLst>
                                    <p:cond delay="0"/>
                                  </p:stCondLst>
                                  <p:childTnLst>
                                    <p:set>
                                      <p:cBhvr>
                                        <p:cTn id="49" dur="1" fill="hold">
                                          <p:stCondLst>
                                            <p:cond delay="0"/>
                                          </p:stCondLst>
                                        </p:cTn>
                                        <p:tgtEl>
                                          <p:spTgt spid="33"/>
                                        </p:tgtEl>
                                        <p:attrNameLst>
                                          <p:attrName>style.visibility</p:attrName>
                                        </p:attrNameLst>
                                      </p:cBhvr>
                                      <p:to>
                                        <p:strVal val="visible"/>
                                      </p:to>
                                    </p:set>
                                    <p:animEffect transition="in" filter="wipe(left)">
                                      <p:cBhvr>
                                        <p:cTn id="50" dur="500"/>
                                        <p:tgtEl>
                                          <p:spTgt spid="33"/>
                                        </p:tgtEl>
                                      </p:cBhvr>
                                    </p:animEffect>
                                  </p:childTnLst>
                                </p:cTn>
                              </p:par>
                              <p:par>
                                <p:cTn id="51" presetID="10" presetClass="entr" presetSubtype="0" fill="hold" grpId="0" nodeType="withEffect">
                                  <p:stCondLst>
                                    <p:cond delay="500"/>
                                  </p:stCondLst>
                                  <p:childTnLst>
                                    <p:set>
                                      <p:cBhvr>
                                        <p:cTn id="52" dur="1" fill="hold">
                                          <p:stCondLst>
                                            <p:cond delay="0"/>
                                          </p:stCondLst>
                                        </p:cTn>
                                        <p:tgtEl>
                                          <p:spTgt spid="30"/>
                                        </p:tgtEl>
                                        <p:attrNameLst>
                                          <p:attrName>style.visibility</p:attrName>
                                        </p:attrNameLst>
                                      </p:cBhvr>
                                      <p:to>
                                        <p:strVal val="visible"/>
                                      </p:to>
                                    </p:set>
                                    <p:animEffect transition="in" filter="fade">
                                      <p:cBhvr>
                                        <p:cTn id="53" dur="500"/>
                                        <p:tgtEl>
                                          <p:spTgt spid="30"/>
                                        </p:tgtEl>
                                      </p:cBhvr>
                                    </p:animEffect>
                                  </p:childTnLst>
                                </p:cTn>
                              </p:par>
                              <p:par>
                                <p:cTn id="54" presetID="10" presetClass="entr" presetSubtype="0" fill="hold" nodeType="withEffect">
                                  <p:stCondLst>
                                    <p:cond delay="500"/>
                                  </p:stCondLst>
                                  <p:childTnLst>
                                    <p:set>
                                      <p:cBhvr>
                                        <p:cTn id="55" dur="1" fill="hold">
                                          <p:stCondLst>
                                            <p:cond delay="0"/>
                                          </p:stCondLst>
                                        </p:cTn>
                                        <p:tgtEl>
                                          <p:spTgt spid="47"/>
                                        </p:tgtEl>
                                        <p:attrNameLst>
                                          <p:attrName>style.visibility</p:attrName>
                                        </p:attrNameLst>
                                      </p:cBhvr>
                                      <p:to>
                                        <p:strVal val="visible"/>
                                      </p:to>
                                    </p:set>
                                    <p:animEffect transition="in" filter="fade">
                                      <p:cBhvr>
                                        <p:cTn id="56" dur="500"/>
                                        <p:tgtEl>
                                          <p:spTgt spid="47"/>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41"/>
                                        </p:tgtEl>
                                        <p:attrNameLst>
                                          <p:attrName>style.visibility</p:attrName>
                                        </p:attrNameLst>
                                      </p:cBhvr>
                                      <p:to>
                                        <p:strVal val="visible"/>
                                      </p:to>
                                    </p:set>
                                    <p:animEffect transition="in" filter="fade">
                                      <p:cBhvr>
                                        <p:cTn id="59" dur="500"/>
                                        <p:tgtEl>
                                          <p:spTgt spid="41"/>
                                        </p:tgtEl>
                                      </p:cBhvr>
                                    </p:animEffect>
                                  </p:childTnLst>
                                </p:cTn>
                              </p:par>
                              <p:par>
                                <p:cTn id="60" presetID="10" presetClass="entr" presetSubtype="0" fill="hold" nodeType="withEffect">
                                  <p:stCondLst>
                                    <p:cond delay="0"/>
                                  </p:stCondLst>
                                  <p:childTnLst>
                                    <p:set>
                                      <p:cBhvr>
                                        <p:cTn id="61" dur="1" fill="hold">
                                          <p:stCondLst>
                                            <p:cond delay="0"/>
                                          </p:stCondLst>
                                        </p:cTn>
                                        <p:tgtEl>
                                          <p:spTgt spid="49"/>
                                        </p:tgtEl>
                                        <p:attrNameLst>
                                          <p:attrName>style.visibility</p:attrName>
                                        </p:attrNameLst>
                                      </p:cBhvr>
                                      <p:to>
                                        <p:strVal val="visible"/>
                                      </p:to>
                                    </p:set>
                                    <p:animEffect transition="in" filter="fade">
                                      <p:cBhvr>
                                        <p:cTn id="62" dur="500"/>
                                        <p:tgtEl>
                                          <p:spTgt spid="49"/>
                                        </p:tgtEl>
                                      </p:cBhvr>
                                    </p:animEffect>
                                  </p:childTnLst>
                                </p:cTn>
                              </p:par>
                              <p:par>
                                <p:cTn id="63" presetID="22" presetClass="entr" presetSubtype="4" fill="hold" nodeType="withEffect">
                                  <p:stCondLst>
                                    <p:cond delay="1000"/>
                                  </p:stCondLst>
                                  <p:childTnLst>
                                    <p:set>
                                      <p:cBhvr>
                                        <p:cTn id="64" dur="1" fill="hold">
                                          <p:stCondLst>
                                            <p:cond delay="0"/>
                                          </p:stCondLst>
                                        </p:cTn>
                                        <p:tgtEl>
                                          <p:spTgt spid="44"/>
                                        </p:tgtEl>
                                        <p:attrNameLst>
                                          <p:attrName>style.visibility</p:attrName>
                                        </p:attrNameLst>
                                      </p:cBhvr>
                                      <p:to>
                                        <p:strVal val="visible"/>
                                      </p:to>
                                    </p:set>
                                    <p:animEffect transition="in" filter="wipe(down)">
                                      <p:cBhvr>
                                        <p:cTn id="65" dur="500"/>
                                        <p:tgtEl>
                                          <p:spTgt spid="44"/>
                                        </p:tgtEl>
                                      </p:cBhvr>
                                    </p:animEffect>
                                  </p:childTnLst>
                                </p:cTn>
                              </p:par>
                              <p:par>
                                <p:cTn id="66" presetID="10" presetClass="entr" presetSubtype="0" fill="hold" grpId="0" nodeType="withEffect">
                                  <p:stCondLst>
                                    <p:cond delay="1000"/>
                                  </p:stCondLst>
                                  <p:childTnLst>
                                    <p:set>
                                      <p:cBhvr>
                                        <p:cTn id="67" dur="1" fill="hold">
                                          <p:stCondLst>
                                            <p:cond delay="0"/>
                                          </p:stCondLst>
                                        </p:cTn>
                                        <p:tgtEl>
                                          <p:spTgt spid="43"/>
                                        </p:tgtEl>
                                        <p:attrNameLst>
                                          <p:attrName>style.visibility</p:attrName>
                                        </p:attrNameLst>
                                      </p:cBhvr>
                                      <p:to>
                                        <p:strVal val="visible"/>
                                      </p:to>
                                    </p:set>
                                    <p:animEffect transition="in" filter="fade">
                                      <p:cBhvr>
                                        <p:cTn id="68" dur="500"/>
                                        <p:tgtEl>
                                          <p:spTgt spid="43"/>
                                        </p:tgtEl>
                                      </p:cBhvr>
                                    </p:animEffect>
                                  </p:childTnLst>
                                </p:cTn>
                              </p:par>
                              <p:par>
                                <p:cTn id="69" presetID="10" presetClass="entr" presetSubtype="0" fill="hold" grpId="0" nodeType="withEffect">
                                  <p:stCondLst>
                                    <p:cond delay="1000"/>
                                  </p:stCondLst>
                                  <p:childTnLst>
                                    <p:set>
                                      <p:cBhvr>
                                        <p:cTn id="70" dur="1" fill="hold">
                                          <p:stCondLst>
                                            <p:cond delay="0"/>
                                          </p:stCondLst>
                                        </p:cTn>
                                        <p:tgtEl>
                                          <p:spTgt spid="42"/>
                                        </p:tgtEl>
                                        <p:attrNameLst>
                                          <p:attrName>style.visibility</p:attrName>
                                        </p:attrNameLst>
                                      </p:cBhvr>
                                      <p:to>
                                        <p:strVal val="visible"/>
                                      </p:to>
                                    </p:set>
                                    <p:animEffect transition="in" filter="fade">
                                      <p:cBhvr>
                                        <p:cTn id="71" dur="500"/>
                                        <p:tgtEl>
                                          <p:spTgt spid="42"/>
                                        </p:tgtEl>
                                      </p:cBhvr>
                                    </p:animEffect>
                                  </p:childTnLst>
                                </p:cTn>
                              </p:par>
                              <p:par>
                                <p:cTn id="72" presetID="10" presetClass="entr" presetSubtype="0" fill="hold" grpId="0" nodeType="withEffect">
                                  <p:stCondLst>
                                    <p:cond delay="3000"/>
                                  </p:stCondLst>
                                  <p:childTnLst>
                                    <p:set>
                                      <p:cBhvr>
                                        <p:cTn id="73" dur="1" fill="hold">
                                          <p:stCondLst>
                                            <p:cond delay="0"/>
                                          </p:stCondLst>
                                        </p:cTn>
                                        <p:tgtEl>
                                          <p:spTgt spid="26"/>
                                        </p:tgtEl>
                                        <p:attrNameLst>
                                          <p:attrName>style.visibility</p:attrName>
                                        </p:attrNameLst>
                                      </p:cBhvr>
                                      <p:to>
                                        <p:strVal val="visible"/>
                                      </p:to>
                                    </p:set>
                                    <p:animEffect transition="in" filter="fade">
                                      <p:cBhvr>
                                        <p:cTn id="74" dur="500"/>
                                        <p:tgtEl>
                                          <p:spTgt spid="26"/>
                                        </p:tgtEl>
                                      </p:cBhvr>
                                    </p:animEffect>
                                  </p:childTnLst>
                                </p:cTn>
                              </p:par>
                              <p:par>
                                <p:cTn id="75" presetID="1" presetClass="entr" presetSubtype="0" fill="hold" grpId="0" nodeType="withEffect">
                                  <p:stCondLst>
                                    <p:cond delay="3000"/>
                                  </p:stCondLst>
                                  <p:childTnLst>
                                    <p:set>
                                      <p:cBhvr>
                                        <p:cTn id="76" dur="1" fill="hold">
                                          <p:stCondLst>
                                            <p:cond delay="0"/>
                                          </p:stCondLst>
                                        </p:cTn>
                                        <p:tgtEl>
                                          <p:spTgt spid="50"/>
                                        </p:tgtEl>
                                        <p:attrNameLst>
                                          <p:attrName>style.visibility</p:attrName>
                                        </p:attrNameLst>
                                      </p:cBhvr>
                                      <p:to>
                                        <p:strVal val="visible"/>
                                      </p:to>
                                    </p:set>
                                  </p:childTnLst>
                                </p:cTn>
                              </p:par>
                              <p:par>
                                <p:cTn id="77" presetID="10" presetClass="entr" presetSubtype="0" fill="hold" grpId="0" nodeType="withEffect">
                                  <p:stCondLst>
                                    <p:cond delay="1000"/>
                                  </p:stCondLst>
                                  <p:childTnLst>
                                    <p:set>
                                      <p:cBhvr>
                                        <p:cTn id="78" dur="1" fill="hold">
                                          <p:stCondLst>
                                            <p:cond delay="0"/>
                                          </p:stCondLst>
                                        </p:cTn>
                                        <p:tgtEl>
                                          <p:spTgt spid="5"/>
                                        </p:tgtEl>
                                        <p:attrNameLst>
                                          <p:attrName>style.visibility</p:attrName>
                                        </p:attrNameLst>
                                      </p:cBhvr>
                                      <p:to>
                                        <p:strVal val="visible"/>
                                      </p:to>
                                    </p:set>
                                    <p:animEffect transition="in" filter="fade">
                                      <p:cBhvr>
                                        <p:cTn id="79" dur="500"/>
                                        <p:tgtEl>
                                          <p:spTgt spid="5"/>
                                        </p:tgtEl>
                                      </p:cBhvr>
                                    </p:animEffect>
                                  </p:childTnLst>
                                </p:cTn>
                              </p:par>
                            </p:childTnLst>
                          </p:cTn>
                        </p:par>
                      </p:childTnLst>
                    </p:cTn>
                  </p:par>
                  <p:par>
                    <p:cTn id="80" fill="hold">
                      <p:stCondLst>
                        <p:cond delay="indefinite"/>
                      </p:stCondLst>
                      <p:childTnLst>
                        <p:par>
                          <p:cTn id="81" fill="hold">
                            <p:stCondLst>
                              <p:cond delay="0"/>
                            </p:stCondLst>
                            <p:childTnLst>
                              <p:par>
                                <p:cTn id="82" presetID="22" presetClass="entr" presetSubtype="4" fill="hold" nodeType="clickEffect">
                                  <p:stCondLst>
                                    <p:cond delay="0"/>
                                  </p:stCondLst>
                                  <p:childTnLst>
                                    <p:set>
                                      <p:cBhvr>
                                        <p:cTn id="83" dur="1" fill="hold">
                                          <p:stCondLst>
                                            <p:cond delay="0"/>
                                          </p:stCondLst>
                                        </p:cTn>
                                        <p:tgtEl>
                                          <p:spTgt spid="25"/>
                                        </p:tgtEl>
                                        <p:attrNameLst>
                                          <p:attrName>style.visibility</p:attrName>
                                        </p:attrNameLst>
                                      </p:cBhvr>
                                      <p:to>
                                        <p:strVal val="visible"/>
                                      </p:to>
                                    </p:set>
                                    <p:animEffect transition="in" filter="wipe(down)">
                                      <p:cBhvr>
                                        <p:cTn id="84" dur="500"/>
                                        <p:tgtEl>
                                          <p:spTgt spid="25"/>
                                        </p:tgtEl>
                                      </p:cBhvr>
                                    </p:animEffect>
                                  </p:childTnLst>
                                </p:cTn>
                              </p:par>
                              <p:par>
                                <p:cTn id="85" presetID="22" presetClass="entr" presetSubtype="1" fill="hold" nodeType="withEffect">
                                  <p:stCondLst>
                                    <p:cond delay="500"/>
                                  </p:stCondLst>
                                  <p:childTnLst>
                                    <p:set>
                                      <p:cBhvr>
                                        <p:cTn id="86" dur="1" fill="hold">
                                          <p:stCondLst>
                                            <p:cond delay="0"/>
                                          </p:stCondLst>
                                        </p:cTn>
                                        <p:tgtEl>
                                          <p:spTgt spid="28"/>
                                        </p:tgtEl>
                                        <p:attrNameLst>
                                          <p:attrName>style.visibility</p:attrName>
                                        </p:attrNameLst>
                                      </p:cBhvr>
                                      <p:to>
                                        <p:strVal val="visible"/>
                                      </p:to>
                                    </p:set>
                                    <p:animEffect transition="in" filter="wipe(up)">
                                      <p:cBhvr>
                                        <p:cTn id="87" dur="500"/>
                                        <p:tgtEl>
                                          <p:spTgt spid="28"/>
                                        </p:tgtEl>
                                      </p:cBhvr>
                                    </p:animEffect>
                                  </p:childTnLst>
                                </p:cTn>
                              </p:par>
                              <p:par>
                                <p:cTn id="88" presetID="10" presetClass="entr" presetSubtype="0" fill="hold" grpId="0" nodeType="withEffect">
                                  <p:stCondLst>
                                    <p:cond delay="500"/>
                                  </p:stCondLst>
                                  <p:childTnLst>
                                    <p:set>
                                      <p:cBhvr>
                                        <p:cTn id="89" dur="1" fill="hold">
                                          <p:stCondLst>
                                            <p:cond delay="0"/>
                                          </p:stCondLst>
                                        </p:cTn>
                                        <p:tgtEl>
                                          <p:spTgt spid="60"/>
                                        </p:tgtEl>
                                        <p:attrNameLst>
                                          <p:attrName>style.visibility</p:attrName>
                                        </p:attrNameLst>
                                      </p:cBhvr>
                                      <p:to>
                                        <p:strVal val="visible"/>
                                      </p:to>
                                    </p:set>
                                    <p:animEffect transition="in" filter="fade">
                                      <p:cBhvr>
                                        <p:cTn id="90" dur="500"/>
                                        <p:tgtEl>
                                          <p:spTgt spid="60"/>
                                        </p:tgtEl>
                                      </p:cBhvr>
                                    </p:animEffect>
                                  </p:childTnLst>
                                </p:cTn>
                              </p:par>
                              <p:par>
                                <p:cTn id="91" presetID="10" presetClass="entr" presetSubtype="0" fill="hold" nodeType="withEffect">
                                  <p:stCondLst>
                                    <p:cond delay="500"/>
                                  </p:stCondLst>
                                  <p:childTnLst>
                                    <p:set>
                                      <p:cBhvr>
                                        <p:cTn id="92" dur="1" fill="hold">
                                          <p:stCondLst>
                                            <p:cond delay="0"/>
                                          </p:stCondLst>
                                        </p:cTn>
                                        <p:tgtEl>
                                          <p:spTgt spid="40"/>
                                        </p:tgtEl>
                                        <p:attrNameLst>
                                          <p:attrName>style.visibility</p:attrName>
                                        </p:attrNameLst>
                                      </p:cBhvr>
                                      <p:to>
                                        <p:strVal val="visible"/>
                                      </p:to>
                                    </p:set>
                                    <p:animEffect transition="in" filter="fade">
                                      <p:cBhvr>
                                        <p:cTn id="93" dur="500"/>
                                        <p:tgtEl>
                                          <p:spTgt spid="40"/>
                                        </p:tgtEl>
                                      </p:cBhvr>
                                    </p:animEffect>
                                  </p:childTnLst>
                                </p:cTn>
                              </p:par>
                              <p:par>
                                <p:cTn id="94" presetID="22" presetClass="entr" presetSubtype="8" fill="hold" grpId="0" nodeType="withEffect">
                                  <p:stCondLst>
                                    <p:cond delay="1000"/>
                                  </p:stCondLst>
                                  <p:childTnLst>
                                    <p:set>
                                      <p:cBhvr>
                                        <p:cTn id="95" dur="1" fill="hold">
                                          <p:stCondLst>
                                            <p:cond delay="0"/>
                                          </p:stCondLst>
                                        </p:cTn>
                                        <p:tgtEl>
                                          <p:spTgt spid="3"/>
                                        </p:tgtEl>
                                        <p:attrNameLst>
                                          <p:attrName>style.visibility</p:attrName>
                                        </p:attrNameLst>
                                      </p:cBhvr>
                                      <p:to>
                                        <p:strVal val="visible"/>
                                      </p:to>
                                    </p:set>
                                    <p:animEffect transition="in" filter="wipe(left)">
                                      <p:cBhvr>
                                        <p:cTn id="9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p:bldP spid="34" grpId="0"/>
      <p:bldP spid="13" grpId="0"/>
      <p:bldP spid="15" grpId="0"/>
      <p:bldP spid="16" grpId="0"/>
      <p:bldP spid="2" grpId="0" animBg="1"/>
      <p:bldP spid="39" grpId="0"/>
      <p:bldP spid="26" grpId="0"/>
      <p:bldP spid="30" grpId="0"/>
      <p:bldP spid="41" grpId="0"/>
      <p:bldP spid="42" grpId="0" animBg="1"/>
      <p:bldP spid="43" grpId="0"/>
      <p:bldP spid="3" grpId="0" animBg="1"/>
      <p:bldP spid="5" grpId="0"/>
      <p:bldP spid="50" grpId="0" animBg="1"/>
      <p:bldP spid="38"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718263" y="1321998"/>
            <a:ext cx="1637822" cy="863291"/>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389" dirty="0">
              <a:solidFill>
                <a:schemeClr val="tx1"/>
              </a:solidFill>
              <a:latin typeface="Amazon Ember Thin" panose="020B0303020204020204" pitchFamily="34" charset="0"/>
              <a:ea typeface="Amazon Ember Thin" panose="020B0303020204020204" pitchFamily="34" charset="0"/>
              <a:cs typeface="Amazon Ember Thin" panose="020B0303020204020204" pitchFamily="34" charset="0"/>
            </a:endParaRPr>
          </a:p>
        </p:txBody>
      </p:sp>
      <p:cxnSp>
        <p:nvCxnSpPr>
          <p:cNvPr id="4" name="Curved Connector 3"/>
          <p:cNvCxnSpPr>
            <a:stCxn id="64" idx="3"/>
          </p:cNvCxnSpPr>
          <p:nvPr/>
        </p:nvCxnSpPr>
        <p:spPr>
          <a:xfrm flipV="1">
            <a:off x="1769930" y="4573092"/>
            <a:ext cx="5399427" cy="2133976"/>
          </a:xfrm>
          <a:prstGeom prst="curvedConnector3">
            <a:avLst/>
          </a:prstGeom>
          <a:ln>
            <a:solidFill>
              <a:schemeClr val="accent5"/>
            </a:solidFill>
            <a:tailEnd type="arrow"/>
          </a:ln>
        </p:spPr>
        <p:style>
          <a:lnRef idx="2">
            <a:schemeClr val="accent1"/>
          </a:lnRef>
          <a:fillRef idx="0">
            <a:schemeClr val="accent1"/>
          </a:fillRef>
          <a:effectRef idx="1">
            <a:schemeClr val="accent1"/>
          </a:effectRef>
          <a:fontRef idx="minor">
            <a:schemeClr val="tx1"/>
          </a:fontRef>
        </p:style>
      </p:cxnSp>
      <p:sp>
        <p:nvSpPr>
          <p:cNvPr id="31" name="Rectangle 30"/>
          <p:cNvSpPr/>
          <p:nvPr/>
        </p:nvSpPr>
        <p:spPr>
          <a:xfrm>
            <a:off x="3877405" y="5155646"/>
            <a:ext cx="1497797" cy="781960"/>
          </a:xfrm>
          <a:prstGeom prst="rect">
            <a:avLst/>
          </a:prstGeom>
          <a:solidFill>
            <a:srgbClr val="26344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389" dirty="0">
              <a:solidFill>
                <a:schemeClr val="tx1"/>
              </a:solidFill>
              <a:latin typeface="Amazon Ember Thin" panose="020B0303020204020204" pitchFamily="34" charset="0"/>
              <a:ea typeface="Amazon Ember Thin" panose="020B0303020204020204" pitchFamily="34" charset="0"/>
              <a:cs typeface="Amazon Ember Thin" panose="020B0303020204020204" pitchFamily="34" charset="0"/>
            </a:endParaRPr>
          </a:p>
        </p:txBody>
      </p:sp>
      <p:pic>
        <p:nvPicPr>
          <p:cNvPr id="64" name="Picture 63" descr="Deck_Phone-Light-App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9706" y="6154278"/>
            <a:ext cx="1300224" cy="1105579"/>
          </a:xfrm>
          <a:prstGeom prst="rect">
            <a:avLst/>
          </a:prstGeom>
        </p:spPr>
      </p:pic>
      <p:sp>
        <p:nvSpPr>
          <p:cNvPr id="60" name="TextBox 4"/>
          <p:cNvSpPr txBox="1">
            <a:spLocks noChangeArrowheads="1"/>
          </p:cNvSpPr>
          <p:nvPr/>
        </p:nvSpPr>
        <p:spPr bwMode="auto">
          <a:xfrm>
            <a:off x="9711762" y="2091077"/>
            <a:ext cx="2697480" cy="781752"/>
          </a:xfrm>
          <a:prstGeom prst="rect">
            <a:avLst/>
          </a:prstGeom>
          <a:noFill/>
          <a:ln w="9525">
            <a:noFill/>
            <a:miter lim="800000"/>
            <a:headEnd/>
            <a:tailEnd/>
          </a:ln>
        </p:spPr>
        <p:txBody>
          <a:bodyPr wrap="square">
            <a:spAutoFit/>
          </a:bodyPr>
          <a:lstStyle/>
          <a:p>
            <a:pPr algn="ctr"/>
            <a:r>
              <a:rPr lang="en-US" sz="2240" dirty="0">
                <a:latin typeface="Amazon Ember Thin" panose="020B0303020204020204" pitchFamily="34" charset="0"/>
                <a:ea typeface="Amazon Ember Thin" panose="020B0303020204020204" pitchFamily="34" charset="0"/>
                <a:cs typeface="Amazon Ember Thin" panose="020B0303020204020204" pitchFamily="34" charset="0"/>
              </a:rPr>
              <a:t>Amazon </a:t>
            </a:r>
            <a:r>
              <a:rPr lang="en-US" sz="2240" dirty="0" err="1">
                <a:latin typeface="Amazon Ember Thin" panose="020B0303020204020204" pitchFamily="34" charset="0"/>
                <a:ea typeface="Amazon Ember Thin" panose="020B0303020204020204" pitchFamily="34" charset="0"/>
                <a:cs typeface="Amazon Ember Thin" panose="020B0303020204020204" pitchFamily="34" charset="0"/>
              </a:rPr>
              <a:t>Cognito</a:t>
            </a:r>
            <a:r>
              <a:rPr lang="en-US" sz="2240" dirty="0">
                <a:latin typeface="Amazon Ember Thin" panose="020B0303020204020204" pitchFamily="34" charset="0"/>
                <a:ea typeface="Amazon Ember Thin" panose="020B0303020204020204" pitchFamily="34" charset="0"/>
                <a:cs typeface="Amazon Ember Thin" panose="020B0303020204020204" pitchFamily="34" charset="0"/>
              </a:rPr>
              <a:t> Identity Pool</a:t>
            </a:r>
          </a:p>
        </p:txBody>
      </p:sp>
      <p:sp>
        <p:nvSpPr>
          <p:cNvPr id="32" name="TextBox 31"/>
          <p:cNvSpPr txBox="1"/>
          <p:nvPr/>
        </p:nvSpPr>
        <p:spPr>
          <a:xfrm>
            <a:off x="607754" y="7254984"/>
            <a:ext cx="1024128" cy="438912"/>
          </a:xfrm>
          <a:prstGeom prst="rect">
            <a:avLst/>
          </a:prstGeom>
          <a:noFill/>
        </p:spPr>
        <p:txBody>
          <a:bodyPr wrap="square" lIns="0" tIns="0" rIns="0" bIns="0" rtlCol="0" anchor="t">
            <a:noAutofit/>
          </a:bodyPr>
          <a:lstStyle/>
          <a:p>
            <a:pPr algn="ctr"/>
            <a:r>
              <a:rPr lang="en-US" sz="1600">
                <a:latin typeface="Amazon Ember Thin" panose="020B0303020204020204" pitchFamily="34" charset="0"/>
                <a:ea typeface="Amazon Ember Thin" panose="020B0303020204020204" pitchFamily="34" charset="0"/>
                <a:cs typeface="Amazon Ember Thin" panose="020B0303020204020204" pitchFamily="34" charset="0"/>
              </a:rPr>
              <a:t>Mobile App</a:t>
            </a:r>
            <a:endParaRPr lang="en-US" sz="1600" dirty="0">
              <a:latin typeface="Amazon Ember Thin" panose="020B0303020204020204" pitchFamily="34" charset="0"/>
              <a:ea typeface="Amazon Ember Thin" panose="020B0303020204020204" pitchFamily="34" charset="0"/>
              <a:cs typeface="Amazon Ember Thin" panose="020B0303020204020204" pitchFamily="34" charset="0"/>
            </a:endParaRPr>
          </a:p>
        </p:txBody>
      </p:sp>
      <p:sp>
        <p:nvSpPr>
          <p:cNvPr id="13" name="TextBox 4"/>
          <p:cNvSpPr txBox="1">
            <a:spLocks noChangeArrowheads="1"/>
          </p:cNvSpPr>
          <p:nvPr/>
        </p:nvSpPr>
        <p:spPr bwMode="auto">
          <a:xfrm>
            <a:off x="183016" y="2972889"/>
            <a:ext cx="1865699" cy="683264"/>
          </a:xfrm>
          <a:prstGeom prst="rect">
            <a:avLst/>
          </a:prstGeom>
          <a:noFill/>
          <a:ln w="9525">
            <a:noFill/>
            <a:miter lim="800000"/>
            <a:headEnd/>
            <a:tailEnd/>
          </a:ln>
        </p:spPr>
        <p:txBody>
          <a:bodyPr wrap="square">
            <a:spAutoFit/>
          </a:bodyPr>
          <a:lstStyle/>
          <a:p>
            <a:pPr algn="ctr"/>
            <a:r>
              <a:rPr lang="en-US" sz="1920" dirty="0">
                <a:latin typeface="Amazon Ember Thin" panose="020B0303020204020204" pitchFamily="34" charset="0"/>
                <a:ea typeface="Amazon Ember Thin" panose="020B0303020204020204" pitchFamily="34" charset="0"/>
                <a:cs typeface="Amazon Ember Thin" panose="020B0303020204020204" pitchFamily="34" charset="0"/>
              </a:rPr>
              <a:t>User’s Face </a:t>
            </a:r>
          </a:p>
          <a:p>
            <a:pPr algn="ctr"/>
            <a:r>
              <a:rPr lang="en-US" sz="1920" dirty="0">
                <a:latin typeface="Amazon Ember Thin" panose="020B0303020204020204" pitchFamily="34" charset="0"/>
                <a:ea typeface="Amazon Ember Thin" panose="020B0303020204020204" pitchFamily="34" charset="0"/>
                <a:cs typeface="Amazon Ember Thin" panose="020B0303020204020204" pitchFamily="34" charset="0"/>
              </a:rPr>
              <a:t>Image</a:t>
            </a:r>
          </a:p>
        </p:txBody>
      </p:sp>
      <p:sp>
        <p:nvSpPr>
          <p:cNvPr id="15" name="TextBox 14"/>
          <p:cNvSpPr txBox="1"/>
          <p:nvPr/>
        </p:nvSpPr>
        <p:spPr>
          <a:xfrm>
            <a:off x="7078910" y="5020459"/>
            <a:ext cx="1723184" cy="271917"/>
          </a:xfrm>
          <a:prstGeom prst="rect">
            <a:avLst/>
          </a:prstGeom>
          <a:noFill/>
        </p:spPr>
        <p:txBody>
          <a:bodyPr wrap="square" lIns="0" tIns="0" rIns="0" bIns="0" rtlCol="0" anchor="t">
            <a:noAutofit/>
          </a:bodyPr>
          <a:lstStyle/>
          <a:p>
            <a:pPr algn="ctr"/>
            <a:r>
              <a:rPr lang="en-US" sz="2240" dirty="0">
                <a:latin typeface="Amazon Ember Thin" panose="020B0303020204020204" pitchFamily="34" charset="0"/>
                <a:ea typeface="Amazon Ember Thin" panose="020B0303020204020204" pitchFamily="34" charset="0"/>
                <a:cs typeface="Amazon Ember Thin" panose="020B0303020204020204" pitchFamily="34" charset="0"/>
              </a:rPr>
              <a:t>Amazon API Gateway</a:t>
            </a:r>
          </a:p>
        </p:txBody>
      </p:sp>
      <p:sp>
        <p:nvSpPr>
          <p:cNvPr id="16" name="TextBox 15"/>
          <p:cNvSpPr txBox="1"/>
          <p:nvPr/>
        </p:nvSpPr>
        <p:spPr>
          <a:xfrm>
            <a:off x="10385915" y="5020459"/>
            <a:ext cx="1342042" cy="284013"/>
          </a:xfrm>
          <a:prstGeom prst="rect">
            <a:avLst/>
          </a:prstGeom>
          <a:noFill/>
        </p:spPr>
        <p:txBody>
          <a:bodyPr wrap="square" lIns="0" tIns="0" rIns="0" bIns="0" rtlCol="0" anchor="t">
            <a:noAutofit/>
          </a:bodyPr>
          <a:lstStyle/>
          <a:p>
            <a:pPr algn="ctr"/>
            <a:r>
              <a:rPr lang="en-US" sz="2240" dirty="0">
                <a:latin typeface="Amazon Ember Thin" panose="020B0303020204020204" pitchFamily="34" charset="0"/>
                <a:ea typeface="Amazon Ember Thin" panose="020B0303020204020204" pitchFamily="34" charset="0"/>
                <a:cs typeface="Amazon Ember Thin" panose="020B0303020204020204" pitchFamily="34" charset="0"/>
              </a:rPr>
              <a:t>Lambda function</a:t>
            </a:r>
          </a:p>
        </p:txBody>
      </p:sp>
      <p:cxnSp>
        <p:nvCxnSpPr>
          <p:cNvPr id="18" name="Straight Arrow Connector 17"/>
          <p:cNvCxnSpPr/>
          <p:nvPr/>
        </p:nvCxnSpPr>
        <p:spPr>
          <a:xfrm>
            <a:off x="8573495" y="4571866"/>
            <a:ext cx="1728603" cy="0"/>
          </a:xfrm>
          <a:prstGeom prst="straightConnector1">
            <a:avLst/>
          </a:prstGeom>
          <a:ln>
            <a:solidFill>
              <a:schemeClr val="accent5"/>
            </a:solidFill>
            <a:tailEnd type="triangle"/>
          </a:ln>
        </p:spPr>
        <p:style>
          <a:lnRef idx="2">
            <a:schemeClr val="accent1"/>
          </a:lnRef>
          <a:fillRef idx="0">
            <a:schemeClr val="accent1"/>
          </a:fillRef>
          <a:effectRef idx="1">
            <a:schemeClr val="accent1"/>
          </a:effectRef>
          <a:fontRef idx="minor">
            <a:schemeClr val="tx1"/>
          </a:fontRef>
        </p:style>
      </p:cxnSp>
      <p:sp>
        <p:nvSpPr>
          <p:cNvPr id="2" name="Down Arrow 1"/>
          <p:cNvSpPr/>
          <p:nvPr/>
        </p:nvSpPr>
        <p:spPr>
          <a:xfrm>
            <a:off x="760755" y="4911583"/>
            <a:ext cx="718126" cy="1111867"/>
          </a:xfrm>
          <a:prstGeom prst="downArrow">
            <a:avLst/>
          </a:prstGeom>
          <a:solidFill>
            <a:srgbClr val="FF99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60" dirty="0">
              <a:solidFill>
                <a:schemeClr val="tx1"/>
              </a:solidFill>
              <a:latin typeface="Amazon Ember Thin" panose="020B0303020204020204" pitchFamily="34" charset="0"/>
              <a:ea typeface="Amazon Ember Thin" panose="020B0303020204020204" pitchFamily="34" charset="0"/>
              <a:cs typeface="Amazon Ember Thin" panose="020B0303020204020204" pitchFamily="34" charset="0"/>
            </a:endParaRPr>
          </a:p>
        </p:txBody>
      </p:sp>
      <p:cxnSp>
        <p:nvCxnSpPr>
          <p:cNvPr id="25" name="Straight Arrow Connector 24"/>
          <p:cNvCxnSpPr/>
          <p:nvPr/>
        </p:nvCxnSpPr>
        <p:spPr>
          <a:xfrm flipV="1">
            <a:off x="10946198" y="2951091"/>
            <a:ext cx="0" cy="843787"/>
          </a:xfrm>
          <a:prstGeom prst="straightConnector1">
            <a:avLst/>
          </a:prstGeom>
          <a:ln>
            <a:solidFill>
              <a:schemeClr val="accent5"/>
            </a:solidFill>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p:nvPr/>
        </p:nvCxnSpPr>
        <p:spPr>
          <a:xfrm>
            <a:off x="11201221" y="2980003"/>
            <a:ext cx="0" cy="814874"/>
          </a:xfrm>
          <a:prstGeom prst="straightConnector1">
            <a:avLst/>
          </a:prstGeom>
          <a:ln>
            <a:solidFill>
              <a:schemeClr val="accent5"/>
            </a:solidFill>
            <a:tailEnd type="triangle"/>
          </a:ln>
        </p:spPr>
        <p:style>
          <a:lnRef idx="2">
            <a:schemeClr val="accent1"/>
          </a:lnRef>
          <a:fillRef idx="0">
            <a:schemeClr val="accent1"/>
          </a:fillRef>
          <a:effectRef idx="1">
            <a:schemeClr val="accent1"/>
          </a:effectRef>
          <a:fontRef idx="minor">
            <a:schemeClr val="tx1"/>
          </a:fontRef>
        </p:style>
      </p:cxnSp>
      <p:sp>
        <p:nvSpPr>
          <p:cNvPr id="38" name="TextBox 4"/>
          <p:cNvSpPr txBox="1">
            <a:spLocks noChangeArrowheads="1"/>
          </p:cNvSpPr>
          <p:nvPr/>
        </p:nvSpPr>
        <p:spPr bwMode="auto">
          <a:xfrm>
            <a:off x="3671660" y="5199715"/>
            <a:ext cx="1703541" cy="683264"/>
          </a:xfrm>
          <a:prstGeom prst="rect">
            <a:avLst/>
          </a:prstGeom>
          <a:noFill/>
          <a:ln w="9525">
            <a:noFill/>
            <a:miter lim="800000"/>
            <a:headEnd/>
            <a:tailEnd/>
          </a:ln>
        </p:spPr>
        <p:txBody>
          <a:bodyPr wrap="square">
            <a:spAutoFit/>
          </a:bodyPr>
          <a:lstStyle/>
          <a:p>
            <a:pPr algn="ctr"/>
            <a:r>
              <a:rPr lang="en-US" sz="1920" dirty="0">
                <a:latin typeface="Amazon Ember Thin" panose="020B0303020204020204" pitchFamily="34" charset="0"/>
                <a:ea typeface="Amazon Ember Thin" panose="020B0303020204020204" pitchFamily="34" charset="0"/>
                <a:cs typeface="Amazon Ember Thin" panose="020B0303020204020204" pitchFamily="34" charset="0"/>
              </a:rPr>
              <a:t>User’s Face </a:t>
            </a:r>
          </a:p>
          <a:p>
            <a:pPr algn="ctr"/>
            <a:r>
              <a:rPr lang="en-US" sz="1920" dirty="0">
                <a:latin typeface="Amazon Ember Thin" panose="020B0303020204020204" pitchFamily="34" charset="0"/>
                <a:ea typeface="Amazon Ember Thin" panose="020B0303020204020204" pitchFamily="34" charset="0"/>
                <a:cs typeface="Amazon Ember Thin" panose="020B0303020204020204" pitchFamily="34" charset="0"/>
              </a:rPr>
              <a:t>Image</a:t>
            </a:r>
          </a:p>
        </p:txBody>
      </p:sp>
      <p:sp>
        <p:nvSpPr>
          <p:cNvPr id="30" name="TextBox 29"/>
          <p:cNvSpPr txBox="1"/>
          <p:nvPr/>
        </p:nvSpPr>
        <p:spPr>
          <a:xfrm>
            <a:off x="12718266" y="5176937"/>
            <a:ext cx="1804131" cy="306379"/>
          </a:xfrm>
          <a:prstGeom prst="rect">
            <a:avLst/>
          </a:prstGeom>
          <a:noFill/>
        </p:spPr>
        <p:txBody>
          <a:bodyPr wrap="square" lIns="0" tIns="0" rIns="0" bIns="0" rtlCol="0" anchor="t">
            <a:noAutofit/>
          </a:bodyPr>
          <a:lstStyle/>
          <a:p>
            <a:pPr algn="ctr"/>
            <a:r>
              <a:rPr lang="en-US" sz="2240" dirty="0">
                <a:latin typeface="Amazon Ember Thin" panose="020B0303020204020204" pitchFamily="34" charset="0"/>
                <a:ea typeface="Amazon Ember Thin" panose="020B0303020204020204" pitchFamily="34" charset="0"/>
                <a:cs typeface="Amazon Ember Thin" panose="020B0303020204020204" pitchFamily="34" charset="0"/>
              </a:rPr>
              <a:t>Amazon Rekognition</a:t>
            </a:r>
          </a:p>
        </p:txBody>
      </p:sp>
      <p:cxnSp>
        <p:nvCxnSpPr>
          <p:cNvPr id="33" name="Straight Arrow Connector 32"/>
          <p:cNvCxnSpPr/>
          <p:nvPr/>
        </p:nvCxnSpPr>
        <p:spPr>
          <a:xfrm>
            <a:off x="11722691" y="4590168"/>
            <a:ext cx="1131494" cy="518"/>
          </a:xfrm>
          <a:prstGeom prst="straightConnector1">
            <a:avLst/>
          </a:prstGeom>
          <a:ln>
            <a:solidFill>
              <a:schemeClr val="accent5"/>
            </a:solidFill>
            <a:tailEnd type="triangle"/>
          </a:ln>
        </p:spPr>
        <p:style>
          <a:lnRef idx="2">
            <a:schemeClr val="accent1"/>
          </a:lnRef>
          <a:fillRef idx="0">
            <a:schemeClr val="accent1"/>
          </a:fillRef>
          <a:effectRef idx="1">
            <a:schemeClr val="accent1"/>
          </a:effectRef>
          <a:fontRef idx="minor">
            <a:schemeClr val="tx1"/>
          </a:fontRef>
        </p:style>
      </p:cxnSp>
      <p:sp>
        <p:nvSpPr>
          <p:cNvPr id="40" name="TextBox 39"/>
          <p:cNvSpPr txBox="1"/>
          <p:nvPr/>
        </p:nvSpPr>
        <p:spPr>
          <a:xfrm>
            <a:off x="12727928" y="1344365"/>
            <a:ext cx="1628157" cy="781752"/>
          </a:xfrm>
          <a:prstGeom prst="rect">
            <a:avLst/>
          </a:prstGeom>
          <a:noFill/>
        </p:spPr>
        <p:txBody>
          <a:bodyPr wrap="square" rtlCol="0">
            <a:spAutoFit/>
          </a:bodyPr>
          <a:lstStyle/>
          <a:p>
            <a:pPr algn="ctr"/>
            <a:r>
              <a:rPr lang="en-US" sz="2240" dirty="0" err="1">
                <a:latin typeface="Amazon Ember Thin" panose="020B0303020204020204" pitchFamily="34" charset="0"/>
                <a:ea typeface="Amazon Ember Thin" panose="020B0303020204020204" pitchFamily="34" charset="0"/>
                <a:cs typeface="Amazon Ember Thin" panose="020B0303020204020204" pitchFamily="34" charset="0"/>
              </a:rPr>
              <a:t>FaceId</a:t>
            </a:r>
            <a:r>
              <a:rPr lang="en-US" sz="2240" dirty="0">
                <a:latin typeface="Amazon Ember Thin" panose="020B0303020204020204" pitchFamily="34" charset="0"/>
                <a:ea typeface="Amazon Ember Thin" panose="020B0303020204020204" pitchFamily="34" charset="0"/>
                <a:cs typeface="Amazon Ember Thin" panose="020B0303020204020204" pitchFamily="34" charset="0"/>
              </a:rPr>
              <a:t> +</a:t>
            </a:r>
            <a:br>
              <a:rPr lang="en-US" sz="2240" dirty="0">
                <a:latin typeface="Amazon Ember Thin" panose="020B0303020204020204" pitchFamily="34" charset="0"/>
                <a:ea typeface="Amazon Ember Thin" panose="020B0303020204020204" pitchFamily="34" charset="0"/>
                <a:cs typeface="Amazon Ember Thin" panose="020B0303020204020204" pitchFamily="34" charset="0"/>
              </a:rPr>
            </a:br>
            <a:r>
              <a:rPr lang="en-US" sz="2240" dirty="0" err="1">
                <a:latin typeface="Amazon Ember Thin" panose="020B0303020204020204" pitchFamily="34" charset="0"/>
                <a:ea typeface="Amazon Ember Thin" panose="020B0303020204020204" pitchFamily="34" charset="0"/>
                <a:cs typeface="Amazon Ember Thin" panose="020B0303020204020204" pitchFamily="34" charset="0"/>
              </a:rPr>
              <a:t>ExternalId</a:t>
            </a:r>
            <a:endParaRPr lang="en-US" sz="2240" dirty="0">
              <a:latin typeface="Amazon Ember Thin" panose="020B0303020204020204" pitchFamily="34" charset="0"/>
              <a:ea typeface="Amazon Ember Thin" panose="020B0303020204020204" pitchFamily="34" charset="0"/>
              <a:cs typeface="Amazon Ember Thin" panose="020B0303020204020204" pitchFamily="34" charset="0"/>
            </a:endParaRPr>
          </a:p>
        </p:txBody>
      </p:sp>
      <p:cxnSp>
        <p:nvCxnSpPr>
          <p:cNvPr id="6" name="Straight Arrow Connector 5"/>
          <p:cNvCxnSpPr/>
          <p:nvPr/>
        </p:nvCxnSpPr>
        <p:spPr>
          <a:xfrm>
            <a:off x="13606389" y="2333499"/>
            <a:ext cx="0" cy="1589467"/>
          </a:xfrm>
          <a:prstGeom prst="straightConnector1">
            <a:avLst/>
          </a:prstGeom>
          <a:ln>
            <a:solidFill>
              <a:srgbClr val="00B050"/>
            </a:solidFill>
            <a:prstDash val="sysDot"/>
            <a:tailEnd type="triangle"/>
          </a:ln>
        </p:spPr>
        <p:style>
          <a:lnRef idx="2">
            <a:schemeClr val="accent1"/>
          </a:lnRef>
          <a:fillRef idx="0">
            <a:schemeClr val="accent1"/>
          </a:fillRef>
          <a:effectRef idx="1">
            <a:schemeClr val="accent1"/>
          </a:effectRef>
          <a:fontRef idx="minor">
            <a:schemeClr val="tx1"/>
          </a:fontRef>
        </p:style>
      </p:cxnSp>
      <p:sp>
        <p:nvSpPr>
          <p:cNvPr id="42" name="Right Arrow 41"/>
          <p:cNvSpPr/>
          <p:nvPr/>
        </p:nvSpPr>
        <p:spPr>
          <a:xfrm flipH="1">
            <a:off x="2502123" y="2333499"/>
            <a:ext cx="6755427" cy="1589467"/>
          </a:xfrm>
          <a:prstGeom prst="rightArrow">
            <a:avLst/>
          </a:prstGeom>
          <a:solidFill>
            <a:srgbClr val="FF99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0" dirty="0">
                <a:solidFill>
                  <a:schemeClr val="tx1"/>
                </a:solidFill>
                <a:latin typeface="Amazon Ember Thin" panose="020B0303020204020204" pitchFamily="34" charset="0"/>
                <a:ea typeface="Amazon Ember Thin" panose="020B0303020204020204" pitchFamily="34" charset="0"/>
                <a:cs typeface="Amazon Ember Thin" panose="020B0303020204020204" pitchFamily="34" charset="0"/>
              </a:rPr>
              <a:t>User is authenticated</a:t>
            </a:r>
          </a:p>
        </p:txBody>
      </p:sp>
      <p:sp>
        <p:nvSpPr>
          <p:cNvPr id="35" name="TextBox 34"/>
          <p:cNvSpPr txBox="1"/>
          <p:nvPr/>
        </p:nvSpPr>
        <p:spPr>
          <a:xfrm>
            <a:off x="5239173" y="5978158"/>
            <a:ext cx="8957766" cy="2160591"/>
          </a:xfrm>
          <a:prstGeom prst="rect">
            <a:avLst/>
          </a:prstGeom>
          <a:noFill/>
        </p:spPr>
        <p:txBody>
          <a:bodyPr wrap="square" rtlCol="0">
            <a:spAutoFit/>
          </a:bodyPr>
          <a:lstStyle/>
          <a:p>
            <a:r>
              <a:rPr lang="en-US" sz="2240" dirty="0">
                <a:latin typeface="Courier New" panose="02070309020205020404" pitchFamily="49" charset="0"/>
                <a:ea typeface="Amazon Ember Thin" panose="020B0303020204020204" pitchFamily="34" charset="0"/>
                <a:cs typeface="Courier New" panose="02070309020205020404" pitchFamily="49" charset="0"/>
              </a:rPr>
              <a:t>Rekognition::</a:t>
            </a:r>
            <a:r>
              <a:rPr lang="en-US" sz="2240" dirty="0" err="1">
                <a:latin typeface="Courier New" panose="02070309020205020404" pitchFamily="49" charset="0"/>
                <a:ea typeface="Amazon Ember Thin" panose="020B0303020204020204" pitchFamily="34" charset="0"/>
                <a:cs typeface="Courier New" panose="02070309020205020404" pitchFamily="49" charset="0"/>
              </a:rPr>
              <a:t>searchFacesByImage</a:t>
            </a:r>
            <a:r>
              <a:rPr lang="en-US" sz="2240" dirty="0">
                <a:latin typeface="Courier New" panose="02070309020205020404" pitchFamily="49" charset="0"/>
                <a:ea typeface="Amazon Ember Thin" panose="020B0303020204020204" pitchFamily="34" charset="0"/>
                <a:cs typeface="Courier New" panose="02070309020205020404" pitchFamily="49" charset="0"/>
              </a:rPr>
              <a:t>()</a:t>
            </a:r>
          </a:p>
          <a:p>
            <a:r>
              <a:rPr lang="en-US" sz="2240" dirty="0">
                <a:latin typeface="Amazon Ember Thin" panose="020B0303020204020204" pitchFamily="34" charset="0"/>
                <a:ea typeface="Amazon Ember Thin" panose="020B0303020204020204" pitchFamily="34" charset="0"/>
                <a:cs typeface="Amazon Ember Thin" panose="020B0303020204020204" pitchFamily="34" charset="0"/>
              </a:rPr>
              <a:t>finds matching faces in the index </a:t>
            </a:r>
            <a:br>
              <a:rPr lang="en-US" sz="2240" dirty="0">
                <a:latin typeface="Amazon Ember Thin" panose="020B0303020204020204" pitchFamily="34" charset="0"/>
                <a:ea typeface="Amazon Ember Thin" panose="020B0303020204020204" pitchFamily="34" charset="0"/>
                <a:cs typeface="Amazon Ember Thin" panose="020B0303020204020204" pitchFamily="34" charset="0"/>
              </a:rPr>
            </a:br>
            <a:r>
              <a:rPr lang="en-US" sz="2240" dirty="0">
                <a:latin typeface="Amazon Ember Thin" panose="020B0303020204020204" pitchFamily="34" charset="0"/>
                <a:ea typeface="Amazon Ember Thin" panose="020B0303020204020204" pitchFamily="34" charset="0"/>
                <a:cs typeface="Amazon Ember Thin" panose="020B0303020204020204" pitchFamily="34" charset="0"/>
              </a:rPr>
              <a:t>and returns the </a:t>
            </a:r>
            <a:r>
              <a:rPr lang="en-US" sz="2240" dirty="0" err="1">
                <a:latin typeface="Courier New" panose="02070309020205020404" pitchFamily="49" charset="0"/>
                <a:ea typeface="Amazon Ember Thin" panose="020B0303020204020204" pitchFamily="34" charset="0"/>
                <a:cs typeface="Courier New" panose="02070309020205020404" pitchFamily="49" charset="0"/>
              </a:rPr>
              <a:t>ExternalId</a:t>
            </a:r>
            <a:r>
              <a:rPr lang="en-US" sz="2240" dirty="0">
                <a:latin typeface="Amazon Ember Thin" panose="020B0303020204020204" pitchFamily="34" charset="0"/>
                <a:ea typeface="Amazon Ember Thin" panose="020B0303020204020204" pitchFamily="34" charset="0"/>
                <a:cs typeface="Amazon Ember Thin" panose="020B0303020204020204" pitchFamily="34" charset="0"/>
              </a:rPr>
              <a:t> </a:t>
            </a:r>
            <a:br>
              <a:rPr lang="en-US" sz="2240" dirty="0">
                <a:latin typeface="Amazon Ember Thin" panose="020B0303020204020204" pitchFamily="34" charset="0"/>
                <a:ea typeface="Amazon Ember Thin" panose="020B0303020204020204" pitchFamily="34" charset="0"/>
                <a:cs typeface="Amazon Ember Thin" panose="020B0303020204020204" pitchFamily="34" charset="0"/>
              </a:rPr>
            </a:br>
            <a:r>
              <a:rPr lang="en-US" sz="2240" dirty="0">
                <a:latin typeface="Amazon Ember Thin" panose="020B0303020204020204" pitchFamily="34" charset="0"/>
                <a:ea typeface="Amazon Ember Thin" panose="020B0303020204020204" pitchFamily="34" charset="0"/>
                <a:cs typeface="Amazon Ember Thin" panose="020B0303020204020204" pitchFamily="34" charset="0"/>
              </a:rPr>
              <a:t>which allows us to administratively </a:t>
            </a:r>
            <a:br>
              <a:rPr lang="en-US" sz="2240" dirty="0">
                <a:latin typeface="Amazon Ember Thin" panose="020B0303020204020204" pitchFamily="34" charset="0"/>
                <a:ea typeface="Amazon Ember Thin" panose="020B0303020204020204" pitchFamily="34" charset="0"/>
                <a:cs typeface="Amazon Ember Thin" panose="020B0303020204020204" pitchFamily="34" charset="0"/>
              </a:rPr>
            </a:br>
            <a:r>
              <a:rPr lang="en-US" sz="2240" dirty="0">
                <a:latin typeface="Amazon Ember Thin" panose="020B0303020204020204" pitchFamily="34" charset="0"/>
                <a:ea typeface="Amazon Ember Thin" panose="020B0303020204020204" pitchFamily="34" charset="0"/>
                <a:cs typeface="Amazon Ember Thin" panose="020B0303020204020204" pitchFamily="34" charset="0"/>
              </a:rPr>
              <a:t>log the user on</a:t>
            </a:r>
          </a:p>
          <a:p>
            <a:endParaRPr lang="en-US" sz="2240" dirty="0">
              <a:latin typeface="Amazon Ember Thin" panose="020B0303020204020204" pitchFamily="34" charset="0"/>
              <a:ea typeface="Amazon Ember Thin" panose="020B0303020204020204" pitchFamily="34" charset="0"/>
              <a:cs typeface="Amazon Ember Thin" panose="020B0303020204020204" pitchFamily="34" charset="0"/>
            </a:endParaRPr>
          </a:p>
        </p:txBody>
      </p:sp>
      <p:sp>
        <p:nvSpPr>
          <p:cNvPr id="34" name="Title 1"/>
          <p:cNvSpPr>
            <a:spLocks noGrp="1"/>
          </p:cNvSpPr>
          <p:nvPr>
            <p:ph type="title"/>
          </p:nvPr>
        </p:nvSpPr>
        <p:spPr>
          <a:xfrm>
            <a:off x="719681" y="222478"/>
            <a:ext cx="13688304" cy="1079598"/>
          </a:xfrm>
        </p:spPr>
        <p:txBody>
          <a:bodyPr/>
          <a:lstStyle/>
          <a:p>
            <a:r>
              <a:rPr lang="en-US" altLang="en-US" dirty="0"/>
              <a:t>Sign in using face</a:t>
            </a:r>
          </a:p>
        </p:txBody>
      </p:sp>
      <p:pic>
        <p:nvPicPr>
          <p:cNvPr id="37" name="Graphic 36">
            <a:extLst>
              <a:ext uri="{FF2B5EF4-FFF2-40B4-BE49-F238E27FC236}">
                <a16:creationId xmlns:a16="http://schemas.microsoft.com/office/drawing/2014/main" id="{17F6E3B9-FB22-CB42-B01F-7B935B5AD02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655705" y="1164140"/>
            <a:ext cx="868968" cy="868968"/>
          </a:xfrm>
          <a:prstGeom prst="rect">
            <a:avLst/>
          </a:prstGeom>
        </p:spPr>
      </p:pic>
      <p:pic>
        <p:nvPicPr>
          <p:cNvPr id="41" name="Graphic 40">
            <a:extLst>
              <a:ext uri="{FF2B5EF4-FFF2-40B4-BE49-F238E27FC236}">
                <a16:creationId xmlns:a16="http://schemas.microsoft.com/office/drawing/2014/main" id="{34D49CDC-F230-AF4E-AE31-02353BED72E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439849" y="4032742"/>
            <a:ext cx="925413" cy="925413"/>
          </a:xfrm>
          <a:prstGeom prst="rect">
            <a:avLst/>
          </a:prstGeom>
        </p:spPr>
      </p:pic>
      <p:pic>
        <p:nvPicPr>
          <p:cNvPr id="43" name="Graphic 42">
            <a:extLst>
              <a:ext uri="{FF2B5EF4-FFF2-40B4-BE49-F238E27FC236}">
                <a16:creationId xmlns:a16="http://schemas.microsoft.com/office/drawing/2014/main" id="{FF5BE95E-9CD3-804E-B237-6E260D11488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641388" y="4026763"/>
            <a:ext cx="910773" cy="905160"/>
          </a:xfrm>
          <a:prstGeom prst="rect">
            <a:avLst/>
          </a:prstGeom>
        </p:spPr>
      </p:pic>
      <p:pic>
        <p:nvPicPr>
          <p:cNvPr id="44" name="Graphic 43">
            <a:extLst>
              <a:ext uri="{FF2B5EF4-FFF2-40B4-BE49-F238E27FC236}">
                <a16:creationId xmlns:a16="http://schemas.microsoft.com/office/drawing/2014/main" id="{1F3652C3-C197-8344-A4A0-A9A41B55F62C}"/>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3110587" y="4030638"/>
            <a:ext cx="853173" cy="853173"/>
          </a:xfrm>
          <a:prstGeom prst="rect">
            <a:avLst/>
          </a:prstGeom>
        </p:spPr>
      </p:pic>
      <p:pic>
        <p:nvPicPr>
          <p:cNvPr id="45" name="Graphic 44">
            <a:extLst>
              <a:ext uri="{FF2B5EF4-FFF2-40B4-BE49-F238E27FC236}">
                <a16:creationId xmlns:a16="http://schemas.microsoft.com/office/drawing/2014/main" id="{D0181C93-F5E7-9648-B033-F7170622BF33}"/>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63885" y="3745417"/>
            <a:ext cx="1111866" cy="1111866"/>
          </a:xfrm>
          <a:prstGeom prst="rect">
            <a:avLst/>
          </a:prstGeom>
        </p:spPr>
      </p:pic>
      <p:pic>
        <p:nvPicPr>
          <p:cNvPr id="46" name="Graphic 45">
            <a:extLst>
              <a:ext uri="{FF2B5EF4-FFF2-40B4-BE49-F238E27FC236}">
                <a16:creationId xmlns:a16="http://schemas.microsoft.com/office/drawing/2014/main" id="{027DD424-ADB1-0B45-843B-2013480D4998}"/>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1732505" y="3327892"/>
            <a:ext cx="1111866" cy="1111866"/>
          </a:xfrm>
          <a:prstGeom prst="rect">
            <a:avLst/>
          </a:prstGeom>
        </p:spPr>
      </p:pic>
      <p:sp>
        <p:nvSpPr>
          <p:cNvPr id="47" name="Left Arrow 46">
            <a:extLst>
              <a:ext uri="{FF2B5EF4-FFF2-40B4-BE49-F238E27FC236}">
                <a16:creationId xmlns:a16="http://schemas.microsoft.com/office/drawing/2014/main" id="{3283681D-582C-C440-89D6-B9DD13CC02D6}"/>
              </a:ext>
            </a:extLst>
          </p:cNvPr>
          <p:cNvSpPr/>
          <p:nvPr/>
        </p:nvSpPr>
        <p:spPr bwMode="auto">
          <a:xfrm rot="8739925">
            <a:off x="9984578" y="5969118"/>
            <a:ext cx="2707584" cy="954107"/>
          </a:xfrm>
          <a:prstGeom prst="leftArrow">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892490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nodeType="withEffect">
                                  <p:stCondLst>
                                    <p:cond delay="0"/>
                                  </p:stCondLst>
                                  <p:childTnLst>
                                    <p:set>
                                      <p:cBhvr>
                                        <p:cTn id="9" dur="1" fill="hold">
                                          <p:stCondLst>
                                            <p:cond delay="0"/>
                                          </p:stCondLst>
                                        </p:cTn>
                                        <p:tgtEl>
                                          <p:spTgt spid="45"/>
                                        </p:tgtEl>
                                        <p:attrNameLst>
                                          <p:attrName>style.visibility</p:attrName>
                                        </p:attrNameLst>
                                      </p:cBhvr>
                                      <p:to>
                                        <p:strVal val="visible"/>
                                      </p:to>
                                    </p:set>
                                    <p:animEffect transition="in" filter="fade">
                                      <p:cBhvr>
                                        <p:cTn id="10" dur="500"/>
                                        <p:tgtEl>
                                          <p:spTgt spid="45"/>
                                        </p:tgtEl>
                                      </p:cBhvr>
                                    </p:animEffect>
                                  </p:childTnLst>
                                </p:cTn>
                              </p:par>
                              <p:par>
                                <p:cTn id="11" presetID="22" presetClass="entr" presetSubtype="1" fill="hold" grpId="0" nodeType="withEffect">
                                  <p:stCondLst>
                                    <p:cond delay="500"/>
                                  </p:stCondLst>
                                  <p:childTnLst>
                                    <p:set>
                                      <p:cBhvr>
                                        <p:cTn id="12" dur="1" fill="hold">
                                          <p:stCondLst>
                                            <p:cond delay="0"/>
                                          </p:stCondLst>
                                        </p:cTn>
                                        <p:tgtEl>
                                          <p:spTgt spid="2"/>
                                        </p:tgtEl>
                                        <p:attrNameLst>
                                          <p:attrName>style.visibility</p:attrName>
                                        </p:attrNameLst>
                                      </p:cBhvr>
                                      <p:to>
                                        <p:strVal val="visible"/>
                                      </p:to>
                                    </p:set>
                                    <p:animEffect transition="in" filter="wipe(up)">
                                      <p:cBhvr>
                                        <p:cTn id="13" dur="500"/>
                                        <p:tgtEl>
                                          <p:spTgt spid="2"/>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wipe(left)">
                                      <p:cBhvr>
                                        <p:cTn id="18" dur="500"/>
                                        <p:tgtEl>
                                          <p:spTgt spid="4"/>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8"/>
                                        </p:tgtEl>
                                        <p:attrNameLst>
                                          <p:attrName>style.visibility</p:attrName>
                                        </p:attrNameLst>
                                      </p:cBhvr>
                                      <p:to>
                                        <p:strVal val="visible"/>
                                      </p:to>
                                    </p:set>
                                    <p:animEffect transition="in" filter="fade">
                                      <p:cBhvr>
                                        <p:cTn id="21" dur="500"/>
                                        <p:tgtEl>
                                          <p:spTgt spid="38"/>
                                        </p:tgtEl>
                                      </p:cBhvr>
                                    </p:animEffect>
                                  </p:childTnLst>
                                </p:cTn>
                              </p:par>
                              <p:par>
                                <p:cTn id="22" presetID="10" presetClass="entr" presetSubtype="0" fill="hold" grpId="0" nodeType="withEffect">
                                  <p:stCondLst>
                                    <p:cond delay="50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500"/>
                                        <p:tgtEl>
                                          <p:spTgt spid="15"/>
                                        </p:tgtEl>
                                      </p:cBhvr>
                                    </p:animEffect>
                                  </p:childTnLst>
                                </p:cTn>
                              </p:par>
                              <p:par>
                                <p:cTn id="25" presetID="10" presetClass="entr" presetSubtype="0" fill="hold" nodeType="withEffect">
                                  <p:stCondLst>
                                    <p:cond delay="500"/>
                                  </p:stCondLst>
                                  <p:childTnLst>
                                    <p:set>
                                      <p:cBhvr>
                                        <p:cTn id="26" dur="1" fill="hold">
                                          <p:stCondLst>
                                            <p:cond delay="0"/>
                                          </p:stCondLst>
                                        </p:cTn>
                                        <p:tgtEl>
                                          <p:spTgt spid="41"/>
                                        </p:tgtEl>
                                        <p:attrNameLst>
                                          <p:attrName>style.visibility</p:attrName>
                                        </p:attrNameLst>
                                      </p:cBhvr>
                                      <p:to>
                                        <p:strVal val="visible"/>
                                      </p:to>
                                    </p:set>
                                    <p:animEffect transition="in" filter="fade">
                                      <p:cBhvr>
                                        <p:cTn id="27" dur="500"/>
                                        <p:tgtEl>
                                          <p:spTgt spid="41"/>
                                        </p:tgtEl>
                                      </p:cBhvr>
                                    </p:animEffect>
                                  </p:childTnLst>
                                </p:cTn>
                              </p:par>
                              <p:par>
                                <p:cTn id="28" presetID="22" presetClass="entr" presetSubtype="8" fill="hold" nodeType="withEffect">
                                  <p:stCondLst>
                                    <p:cond delay="1500"/>
                                  </p:stCondLst>
                                  <p:childTnLst>
                                    <p:set>
                                      <p:cBhvr>
                                        <p:cTn id="29" dur="1" fill="hold">
                                          <p:stCondLst>
                                            <p:cond delay="0"/>
                                          </p:stCondLst>
                                        </p:cTn>
                                        <p:tgtEl>
                                          <p:spTgt spid="18"/>
                                        </p:tgtEl>
                                        <p:attrNameLst>
                                          <p:attrName>style.visibility</p:attrName>
                                        </p:attrNameLst>
                                      </p:cBhvr>
                                      <p:to>
                                        <p:strVal val="visible"/>
                                      </p:to>
                                    </p:set>
                                    <p:animEffect transition="in" filter="wipe(left)">
                                      <p:cBhvr>
                                        <p:cTn id="30" dur="500"/>
                                        <p:tgtEl>
                                          <p:spTgt spid="18"/>
                                        </p:tgtEl>
                                      </p:cBhvr>
                                    </p:animEffect>
                                  </p:childTnLst>
                                </p:cTn>
                              </p:par>
                              <p:par>
                                <p:cTn id="31" presetID="10" presetClass="entr" presetSubtype="0" fill="hold" grpId="0" nodeType="withEffect">
                                  <p:stCondLst>
                                    <p:cond delay="1500"/>
                                  </p:stCondLst>
                                  <p:childTnLst>
                                    <p:set>
                                      <p:cBhvr>
                                        <p:cTn id="32" dur="1" fill="hold">
                                          <p:stCondLst>
                                            <p:cond delay="0"/>
                                          </p:stCondLst>
                                        </p:cTn>
                                        <p:tgtEl>
                                          <p:spTgt spid="16"/>
                                        </p:tgtEl>
                                        <p:attrNameLst>
                                          <p:attrName>style.visibility</p:attrName>
                                        </p:attrNameLst>
                                      </p:cBhvr>
                                      <p:to>
                                        <p:strVal val="visible"/>
                                      </p:to>
                                    </p:set>
                                    <p:animEffect transition="in" filter="fade">
                                      <p:cBhvr>
                                        <p:cTn id="33" dur="500"/>
                                        <p:tgtEl>
                                          <p:spTgt spid="16"/>
                                        </p:tgtEl>
                                      </p:cBhvr>
                                    </p:animEffect>
                                  </p:childTnLst>
                                </p:cTn>
                              </p:par>
                              <p:par>
                                <p:cTn id="34" presetID="10" presetClass="entr" presetSubtype="0" fill="hold" nodeType="withEffect">
                                  <p:stCondLst>
                                    <p:cond delay="1500"/>
                                  </p:stCondLst>
                                  <p:childTnLst>
                                    <p:set>
                                      <p:cBhvr>
                                        <p:cTn id="35" dur="1" fill="hold">
                                          <p:stCondLst>
                                            <p:cond delay="0"/>
                                          </p:stCondLst>
                                        </p:cTn>
                                        <p:tgtEl>
                                          <p:spTgt spid="43"/>
                                        </p:tgtEl>
                                        <p:attrNameLst>
                                          <p:attrName>style.visibility</p:attrName>
                                        </p:attrNameLst>
                                      </p:cBhvr>
                                      <p:to>
                                        <p:strVal val="visible"/>
                                      </p:to>
                                    </p:set>
                                    <p:animEffect transition="in" filter="fade">
                                      <p:cBhvr>
                                        <p:cTn id="36" dur="500"/>
                                        <p:tgtEl>
                                          <p:spTgt spid="43"/>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nodeType="clickEffect">
                                  <p:stCondLst>
                                    <p:cond delay="0"/>
                                  </p:stCondLst>
                                  <p:childTnLst>
                                    <p:set>
                                      <p:cBhvr>
                                        <p:cTn id="40" dur="1" fill="hold">
                                          <p:stCondLst>
                                            <p:cond delay="0"/>
                                          </p:stCondLst>
                                        </p:cTn>
                                        <p:tgtEl>
                                          <p:spTgt spid="33"/>
                                        </p:tgtEl>
                                        <p:attrNameLst>
                                          <p:attrName>style.visibility</p:attrName>
                                        </p:attrNameLst>
                                      </p:cBhvr>
                                      <p:to>
                                        <p:strVal val="visible"/>
                                      </p:to>
                                    </p:set>
                                    <p:animEffect transition="in" filter="wipe(left)">
                                      <p:cBhvr>
                                        <p:cTn id="41" dur="500"/>
                                        <p:tgtEl>
                                          <p:spTgt spid="33"/>
                                        </p:tgtEl>
                                      </p:cBhvr>
                                    </p:animEffect>
                                  </p:childTnLst>
                                </p:cTn>
                              </p:par>
                              <p:par>
                                <p:cTn id="42" presetID="10" presetClass="entr" presetSubtype="0" fill="hold" nodeType="withEffect">
                                  <p:stCondLst>
                                    <p:cond delay="0"/>
                                  </p:stCondLst>
                                  <p:childTnLst>
                                    <p:set>
                                      <p:cBhvr>
                                        <p:cTn id="43" dur="1" fill="hold">
                                          <p:stCondLst>
                                            <p:cond delay="0"/>
                                          </p:stCondLst>
                                        </p:cTn>
                                        <p:tgtEl>
                                          <p:spTgt spid="46"/>
                                        </p:tgtEl>
                                        <p:attrNameLst>
                                          <p:attrName>style.visibility</p:attrName>
                                        </p:attrNameLst>
                                      </p:cBhvr>
                                      <p:to>
                                        <p:strVal val="visible"/>
                                      </p:to>
                                    </p:set>
                                    <p:animEffect transition="in" filter="fade">
                                      <p:cBhvr>
                                        <p:cTn id="44" dur="500"/>
                                        <p:tgtEl>
                                          <p:spTgt spid="46"/>
                                        </p:tgtEl>
                                      </p:cBhvr>
                                    </p:animEffect>
                                  </p:childTnLst>
                                </p:cTn>
                              </p:par>
                              <p:par>
                                <p:cTn id="45" presetID="10" presetClass="entr" presetSubtype="0" fill="hold" grpId="0" nodeType="withEffect">
                                  <p:stCondLst>
                                    <p:cond delay="500"/>
                                  </p:stCondLst>
                                  <p:childTnLst>
                                    <p:set>
                                      <p:cBhvr>
                                        <p:cTn id="46" dur="1" fill="hold">
                                          <p:stCondLst>
                                            <p:cond delay="0"/>
                                          </p:stCondLst>
                                        </p:cTn>
                                        <p:tgtEl>
                                          <p:spTgt spid="30"/>
                                        </p:tgtEl>
                                        <p:attrNameLst>
                                          <p:attrName>style.visibility</p:attrName>
                                        </p:attrNameLst>
                                      </p:cBhvr>
                                      <p:to>
                                        <p:strVal val="visible"/>
                                      </p:to>
                                    </p:set>
                                    <p:animEffect transition="in" filter="fade">
                                      <p:cBhvr>
                                        <p:cTn id="47" dur="500"/>
                                        <p:tgtEl>
                                          <p:spTgt spid="30"/>
                                        </p:tgtEl>
                                      </p:cBhvr>
                                    </p:animEffect>
                                  </p:childTnLst>
                                </p:cTn>
                              </p:par>
                              <p:par>
                                <p:cTn id="48" presetID="10" presetClass="entr" presetSubtype="0" fill="hold" nodeType="withEffect">
                                  <p:stCondLst>
                                    <p:cond delay="500"/>
                                  </p:stCondLst>
                                  <p:childTnLst>
                                    <p:set>
                                      <p:cBhvr>
                                        <p:cTn id="49" dur="1" fill="hold">
                                          <p:stCondLst>
                                            <p:cond delay="0"/>
                                          </p:stCondLst>
                                        </p:cTn>
                                        <p:tgtEl>
                                          <p:spTgt spid="44"/>
                                        </p:tgtEl>
                                        <p:attrNameLst>
                                          <p:attrName>style.visibility</p:attrName>
                                        </p:attrNameLst>
                                      </p:cBhvr>
                                      <p:to>
                                        <p:strVal val="visible"/>
                                      </p:to>
                                    </p:set>
                                    <p:animEffect transition="in" filter="fade">
                                      <p:cBhvr>
                                        <p:cTn id="50" dur="500"/>
                                        <p:tgtEl>
                                          <p:spTgt spid="44"/>
                                        </p:tgtEl>
                                      </p:cBhvr>
                                    </p:animEffect>
                                  </p:childTnLst>
                                </p:cTn>
                              </p:par>
                              <p:par>
                                <p:cTn id="51" presetID="22" presetClass="entr" presetSubtype="1" fill="hold" nodeType="withEffect">
                                  <p:stCondLst>
                                    <p:cond delay="2000"/>
                                  </p:stCondLst>
                                  <p:childTnLst>
                                    <p:set>
                                      <p:cBhvr>
                                        <p:cTn id="52" dur="1" fill="hold">
                                          <p:stCondLst>
                                            <p:cond delay="0"/>
                                          </p:stCondLst>
                                        </p:cTn>
                                        <p:tgtEl>
                                          <p:spTgt spid="6"/>
                                        </p:tgtEl>
                                        <p:attrNameLst>
                                          <p:attrName>style.visibility</p:attrName>
                                        </p:attrNameLst>
                                      </p:cBhvr>
                                      <p:to>
                                        <p:strVal val="visible"/>
                                      </p:to>
                                    </p:set>
                                    <p:animEffect transition="in" filter="wipe(up)">
                                      <p:cBhvr>
                                        <p:cTn id="53" dur="500"/>
                                        <p:tgtEl>
                                          <p:spTgt spid="6"/>
                                        </p:tgtEl>
                                      </p:cBhvr>
                                    </p:animEffect>
                                  </p:childTnLst>
                                </p:cTn>
                              </p:par>
                              <p:par>
                                <p:cTn id="54" presetID="10" presetClass="entr" presetSubtype="0" fill="hold" grpId="0" nodeType="withEffect">
                                  <p:stCondLst>
                                    <p:cond delay="2000"/>
                                  </p:stCondLst>
                                  <p:childTnLst>
                                    <p:set>
                                      <p:cBhvr>
                                        <p:cTn id="55" dur="1" fill="hold">
                                          <p:stCondLst>
                                            <p:cond delay="0"/>
                                          </p:stCondLst>
                                        </p:cTn>
                                        <p:tgtEl>
                                          <p:spTgt spid="40"/>
                                        </p:tgtEl>
                                        <p:attrNameLst>
                                          <p:attrName>style.visibility</p:attrName>
                                        </p:attrNameLst>
                                      </p:cBhvr>
                                      <p:to>
                                        <p:strVal val="visible"/>
                                      </p:to>
                                    </p:set>
                                    <p:animEffect transition="in" filter="fade">
                                      <p:cBhvr>
                                        <p:cTn id="56" dur="500"/>
                                        <p:tgtEl>
                                          <p:spTgt spid="40"/>
                                        </p:tgtEl>
                                      </p:cBhvr>
                                    </p:animEffect>
                                  </p:childTnLst>
                                </p:cTn>
                              </p:par>
                              <p:par>
                                <p:cTn id="57" presetID="10" presetClass="entr" presetSubtype="0" fill="hold" grpId="0" nodeType="withEffect">
                                  <p:stCondLst>
                                    <p:cond delay="2000"/>
                                  </p:stCondLst>
                                  <p:childTnLst>
                                    <p:set>
                                      <p:cBhvr>
                                        <p:cTn id="58" dur="1" fill="hold">
                                          <p:stCondLst>
                                            <p:cond delay="0"/>
                                          </p:stCondLst>
                                        </p:cTn>
                                        <p:tgtEl>
                                          <p:spTgt spid="3"/>
                                        </p:tgtEl>
                                        <p:attrNameLst>
                                          <p:attrName>style.visibility</p:attrName>
                                        </p:attrNameLst>
                                      </p:cBhvr>
                                      <p:to>
                                        <p:strVal val="visible"/>
                                      </p:to>
                                    </p:set>
                                    <p:animEffect transition="in" filter="fade">
                                      <p:cBhvr>
                                        <p:cTn id="59" dur="500"/>
                                        <p:tgtEl>
                                          <p:spTgt spid="3"/>
                                        </p:tgtEl>
                                      </p:cBhvr>
                                    </p:animEffect>
                                  </p:childTnLst>
                                </p:cTn>
                              </p:par>
                              <p:par>
                                <p:cTn id="60" presetID="10" presetClass="entr" presetSubtype="0" fill="hold" grpId="0" nodeType="withEffect">
                                  <p:stCondLst>
                                    <p:cond delay="2000"/>
                                  </p:stCondLst>
                                  <p:childTnLst>
                                    <p:set>
                                      <p:cBhvr>
                                        <p:cTn id="61" dur="1" fill="hold">
                                          <p:stCondLst>
                                            <p:cond delay="0"/>
                                          </p:stCondLst>
                                        </p:cTn>
                                        <p:tgtEl>
                                          <p:spTgt spid="35"/>
                                        </p:tgtEl>
                                        <p:attrNameLst>
                                          <p:attrName>style.visibility</p:attrName>
                                        </p:attrNameLst>
                                      </p:cBhvr>
                                      <p:to>
                                        <p:strVal val="visible"/>
                                      </p:to>
                                    </p:set>
                                    <p:animEffect transition="in" filter="fade">
                                      <p:cBhvr>
                                        <p:cTn id="62" dur="500"/>
                                        <p:tgtEl>
                                          <p:spTgt spid="35"/>
                                        </p:tgtEl>
                                      </p:cBhvr>
                                    </p:animEffect>
                                  </p:childTnLst>
                                </p:cTn>
                              </p:par>
                              <p:par>
                                <p:cTn id="63" presetID="1" presetClass="entr" presetSubtype="0" fill="hold" grpId="0" nodeType="withEffect">
                                  <p:stCondLst>
                                    <p:cond delay="2000"/>
                                  </p:stCondLst>
                                  <p:childTnLst>
                                    <p:set>
                                      <p:cBhvr>
                                        <p:cTn id="64" dur="1" fill="hold">
                                          <p:stCondLst>
                                            <p:cond delay="0"/>
                                          </p:stCondLst>
                                        </p:cTn>
                                        <p:tgtEl>
                                          <p:spTgt spid="47"/>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22" presetClass="entr" presetSubtype="4" fill="hold" nodeType="clickEffect">
                                  <p:stCondLst>
                                    <p:cond delay="0"/>
                                  </p:stCondLst>
                                  <p:childTnLst>
                                    <p:set>
                                      <p:cBhvr>
                                        <p:cTn id="68" dur="1" fill="hold">
                                          <p:stCondLst>
                                            <p:cond delay="0"/>
                                          </p:stCondLst>
                                        </p:cTn>
                                        <p:tgtEl>
                                          <p:spTgt spid="25"/>
                                        </p:tgtEl>
                                        <p:attrNameLst>
                                          <p:attrName>style.visibility</p:attrName>
                                        </p:attrNameLst>
                                      </p:cBhvr>
                                      <p:to>
                                        <p:strVal val="visible"/>
                                      </p:to>
                                    </p:set>
                                    <p:animEffect transition="in" filter="wipe(down)">
                                      <p:cBhvr>
                                        <p:cTn id="69" dur="500"/>
                                        <p:tgtEl>
                                          <p:spTgt spid="25"/>
                                        </p:tgtEl>
                                      </p:cBhvr>
                                    </p:animEffect>
                                  </p:childTnLst>
                                </p:cTn>
                              </p:par>
                              <p:par>
                                <p:cTn id="70" presetID="22" presetClass="entr" presetSubtype="1" fill="hold" nodeType="withEffect">
                                  <p:stCondLst>
                                    <p:cond delay="500"/>
                                  </p:stCondLst>
                                  <p:childTnLst>
                                    <p:set>
                                      <p:cBhvr>
                                        <p:cTn id="71" dur="1" fill="hold">
                                          <p:stCondLst>
                                            <p:cond delay="0"/>
                                          </p:stCondLst>
                                        </p:cTn>
                                        <p:tgtEl>
                                          <p:spTgt spid="28"/>
                                        </p:tgtEl>
                                        <p:attrNameLst>
                                          <p:attrName>style.visibility</p:attrName>
                                        </p:attrNameLst>
                                      </p:cBhvr>
                                      <p:to>
                                        <p:strVal val="visible"/>
                                      </p:to>
                                    </p:set>
                                    <p:animEffect transition="in" filter="wipe(up)">
                                      <p:cBhvr>
                                        <p:cTn id="72" dur="500"/>
                                        <p:tgtEl>
                                          <p:spTgt spid="28"/>
                                        </p:tgtEl>
                                      </p:cBhvr>
                                    </p:animEffect>
                                  </p:childTnLst>
                                </p:cTn>
                              </p:par>
                              <p:par>
                                <p:cTn id="73" presetID="10" presetClass="entr" presetSubtype="0" fill="hold" grpId="0" nodeType="withEffect">
                                  <p:stCondLst>
                                    <p:cond delay="500"/>
                                  </p:stCondLst>
                                  <p:childTnLst>
                                    <p:set>
                                      <p:cBhvr>
                                        <p:cTn id="74" dur="1" fill="hold">
                                          <p:stCondLst>
                                            <p:cond delay="0"/>
                                          </p:stCondLst>
                                        </p:cTn>
                                        <p:tgtEl>
                                          <p:spTgt spid="60"/>
                                        </p:tgtEl>
                                        <p:attrNameLst>
                                          <p:attrName>style.visibility</p:attrName>
                                        </p:attrNameLst>
                                      </p:cBhvr>
                                      <p:to>
                                        <p:strVal val="visible"/>
                                      </p:to>
                                    </p:set>
                                    <p:animEffect transition="in" filter="fade">
                                      <p:cBhvr>
                                        <p:cTn id="75" dur="500"/>
                                        <p:tgtEl>
                                          <p:spTgt spid="60"/>
                                        </p:tgtEl>
                                      </p:cBhvr>
                                    </p:animEffect>
                                  </p:childTnLst>
                                </p:cTn>
                              </p:par>
                              <p:par>
                                <p:cTn id="76" presetID="10" presetClass="entr" presetSubtype="0" fill="hold" nodeType="withEffect">
                                  <p:stCondLst>
                                    <p:cond delay="500"/>
                                  </p:stCondLst>
                                  <p:childTnLst>
                                    <p:set>
                                      <p:cBhvr>
                                        <p:cTn id="77" dur="1" fill="hold">
                                          <p:stCondLst>
                                            <p:cond delay="0"/>
                                          </p:stCondLst>
                                        </p:cTn>
                                        <p:tgtEl>
                                          <p:spTgt spid="37"/>
                                        </p:tgtEl>
                                        <p:attrNameLst>
                                          <p:attrName>style.visibility</p:attrName>
                                        </p:attrNameLst>
                                      </p:cBhvr>
                                      <p:to>
                                        <p:strVal val="visible"/>
                                      </p:to>
                                    </p:set>
                                    <p:animEffect transition="in" filter="fade">
                                      <p:cBhvr>
                                        <p:cTn id="78" dur="500"/>
                                        <p:tgtEl>
                                          <p:spTgt spid="37"/>
                                        </p:tgtEl>
                                      </p:cBhvr>
                                    </p:animEffect>
                                  </p:childTnLst>
                                </p:cTn>
                              </p:par>
                              <p:par>
                                <p:cTn id="79" presetID="22" presetClass="entr" presetSubtype="2" fill="hold" grpId="0" nodeType="withEffect">
                                  <p:stCondLst>
                                    <p:cond delay="1500"/>
                                  </p:stCondLst>
                                  <p:childTnLst>
                                    <p:set>
                                      <p:cBhvr>
                                        <p:cTn id="80" dur="1" fill="hold">
                                          <p:stCondLst>
                                            <p:cond delay="0"/>
                                          </p:stCondLst>
                                        </p:cTn>
                                        <p:tgtEl>
                                          <p:spTgt spid="42"/>
                                        </p:tgtEl>
                                        <p:attrNameLst>
                                          <p:attrName>style.visibility</p:attrName>
                                        </p:attrNameLst>
                                      </p:cBhvr>
                                      <p:to>
                                        <p:strVal val="visible"/>
                                      </p:to>
                                    </p:set>
                                    <p:animEffect transition="in" filter="wipe(right)">
                                      <p:cBhvr>
                                        <p:cTn id="81" dur="10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0" grpId="0"/>
      <p:bldP spid="13" grpId="0"/>
      <p:bldP spid="15" grpId="0"/>
      <p:bldP spid="16" grpId="0"/>
      <p:bldP spid="2" grpId="0" animBg="1"/>
      <p:bldP spid="38" grpId="0"/>
      <p:bldP spid="30" grpId="0"/>
      <p:bldP spid="40" grpId="0"/>
      <p:bldP spid="42" grpId="0" animBg="1"/>
      <p:bldP spid="35" grpId="0"/>
      <p:bldP spid="47"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Group 26"/>
          <p:cNvGrpSpPr/>
          <p:nvPr/>
        </p:nvGrpSpPr>
        <p:grpSpPr>
          <a:xfrm>
            <a:off x="3324186" y="174835"/>
            <a:ext cx="7854355" cy="7854355"/>
            <a:chOff x="6842219" y="4023293"/>
            <a:chExt cx="1314450" cy="1314450"/>
          </a:xfrm>
        </p:grpSpPr>
        <p:pic>
          <p:nvPicPr>
            <p:cNvPr id="28" name="pasted-image.tiff"/>
            <p:cNvPicPr>
              <a:picLocks noChangeAspect="1"/>
            </p:cNvPicPr>
            <p:nvPr/>
          </p:nvPicPr>
          <p:blipFill>
            <a:blip r:embed="rId3"/>
            <a:srcRect l="43257" t="11972" r="5258" b="9869"/>
            <a:stretch>
              <a:fillRect/>
            </a:stretch>
          </p:blipFill>
          <p:spPr>
            <a:xfrm>
              <a:off x="7095860" y="4304201"/>
              <a:ext cx="675215" cy="714341"/>
            </a:xfrm>
            <a:custGeom>
              <a:avLst/>
              <a:gdLst/>
              <a:ahLst/>
              <a:cxnLst>
                <a:cxn ang="0">
                  <a:pos x="wd2" y="hd2"/>
                </a:cxn>
                <a:cxn ang="5400000">
                  <a:pos x="wd2" y="hd2"/>
                </a:cxn>
                <a:cxn ang="10800000">
                  <a:pos x="wd2" y="hd2"/>
                </a:cxn>
                <a:cxn ang="16200000">
                  <a:pos x="wd2" y="hd2"/>
                </a:cxn>
              </a:cxnLst>
              <a:rect l="0" t="0" r="r" b="b"/>
              <a:pathLst>
                <a:path w="21482" h="21600" extrusionOk="0">
                  <a:moveTo>
                    <a:pt x="0" y="0"/>
                  </a:moveTo>
                  <a:lnTo>
                    <a:pt x="0" y="2610"/>
                  </a:lnTo>
                  <a:cubicBezTo>
                    <a:pt x="198" y="2335"/>
                    <a:pt x="405" y="2027"/>
                    <a:pt x="548" y="1869"/>
                  </a:cubicBezTo>
                  <a:cubicBezTo>
                    <a:pt x="975" y="1395"/>
                    <a:pt x="990" y="1388"/>
                    <a:pt x="1324" y="1610"/>
                  </a:cubicBezTo>
                  <a:cubicBezTo>
                    <a:pt x="1741" y="1889"/>
                    <a:pt x="2479" y="1906"/>
                    <a:pt x="3005" y="1647"/>
                  </a:cubicBezTo>
                  <a:cubicBezTo>
                    <a:pt x="3572" y="1369"/>
                    <a:pt x="3817" y="669"/>
                    <a:pt x="3673" y="0"/>
                  </a:cubicBezTo>
                  <a:lnTo>
                    <a:pt x="0" y="0"/>
                  </a:lnTo>
                  <a:close/>
                  <a:moveTo>
                    <a:pt x="11421" y="1057"/>
                  </a:moveTo>
                  <a:cubicBezTo>
                    <a:pt x="7742" y="1129"/>
                    <a:pt x="4240" y="3088"/>
                    <a:pt x="2613" y="6212"/>
                  </a:cubicBezTo>
                  <a:cubicBezTo>
                    <a:pt x="1955" y="7475"/>
                    <a:pt x="1466" y="9337"/>
                    <a:pt x="1462" y="10597"/>
                  </a:cubicBezTo>
                  <a:cubicBezTo>
                    <a:pt x="1458" y="11528"/>
                    <a:pt x="1752" y="13111"/>
                    <a:pt x="2091" y="14011"/>
                  </a:cubicBezTo>
                  <a:cubicBezTo>
                    <a:pt x="2185" y="14260"/>
                    <a:pt x="2227" y="14467"/>
                    <a:pt x="2233" y="14593"/>
                  </a:cubicBezTo>
                  <a:cubicBezTo>
                    <a:pt x="2311" y="14671"/>
                    <a:pt x="2395" y="14799"/>
                    <a:pt x="2509" y="15027"/>
                  </a:cubicBezTo>
                  <a:cubicBezTo>
                    <a:pt x="3237" y="16485"/>
                    <a:pt x="5097" y="18240"/>
                    <a:pt x="6808" y="19080"/>
                  </a:cubicBezTo>
                  <a:cubicBezTo>
                    <a:pt x="8536" y="19928"/>
                    <a:pt x="9751" y="20168"/>
                    <a:pt x="11917" y="20092"/>
                  </a:cubicBezTo>
                  <a:cubicBezTo>
                    <a:pt x="13462" y="20038"/>
                    <a:pt x="13965" y="19964"/>
                    <a:pt x="14884" y="19658"/>
                  </a:cubicBezTo>
                  <a:cubicBezTo>
                    <a:pt x="16255" y="19200"/>
                    <a:pt x="17817" y="18238"/>
                    <a:pt x="18790" y="17252"/>
                  </a:cubicBezTo>
                  <a:cubicBezTo>
                    <a:pt x="19469" y="16564"/>
                    <a:pt x="20625" y="14999"/>
                    <a:pt x="20907" y="14420"/>
                  </a:cubicBezTo>
                  <a:cubicBezTo>
                    <a:pt x="20905" y="14238"/>
                    <a:pt x="20970" y="13983"/>
                    <a:pt x="21140" y="13470"/>
                  </a:cubicBezTo>
                  <a:cubicBezTo>
                    <a:pt x="21567" y="12177"/>
                    <a:pt x="21600" y="9450"/>
                    <a:pt x="21205" y="8073"/>
                  </a:cubicBezTo>
                  <a:cubicBezTo>
                    <a:pt x="20638" y="6100"/>
                    <a:pt x="19303" y="4185"/>
                    <a:pt x="17695" y="3037"/>
                  </a:cubicBezTo>
                  <a:cubicBezTo>
                    <a:pt x="16800" y="2398"/>
                    <a:pt x="14943" y="1537"/>
                    <a:pt x="13974" y="1315"/>
                  </a:cubicBezTo>
                  <a:cubicBezTo>
                    <a:pt x="13126" y="1122"/>
                    <a:pt x="12271" y="1041"/>
                    <a:pt x="11421" y="1057"/>
                  </a:cubicBezTo>
                  <a:close/>
                  <a:moveTo>
                    <a:pt x="0" y="5233"/>
                  </a:moveTo>
                  <a:lnTo>
                    <a:pt x="0" y="5790"/>
                  </a:lnTo>
                  <a:cubicBezTo>
                    <a:pt x="36" y="5612"/>
                    <a:pt x="37" y="5425"/>
                    <a:pt x="0" y="5233"/>
                  </a:cubicBezTo>
                  <a:close/>
                  <a:moveTo>
                    <a:pt x="0" y="15383"/>
                  </a:moveTo>
                  <a:lnTo>
                    <a:pt x="0" y="17326"/>
                  </a:lnTo>
                  <a:cubicBezTo>
                    <a:pt x="514" y="16661"/>
                    <a:pt x="457" y="15889"/>
                    <a:pt x="0" y="15383"/>
                  </a:cubicBezTo>
                  <a:close/>
                  <a:moveTo>
                    <a:pt x="0" y="18543"/>
                  </a:moveTo>
                  <a:lnTo>
                    <a:pt x="0" y="21600"/>
                  </a:lnTo>
                  <a:lnTo>
                    <a:pt x="4005" y="21600"/>
                  </a:lnTo>
                  <a:cubicBezTo>
                    <a:pt x="4211" y="21215"/>
                    <a:pt x="4202" y="20591"/>
                    <a:pt x="3958" y="20141"/>
                  </a:cubicBezTo>
                  <a:cubicBezTo>
                    <a:pt x="3756" y="19769"/>
                    <a:pt x="3403" y="19589"/>
                    <a:pt x="2501" y="19391"/>
                  </a:cubicBezTo>
                  <a:cubicBezTo>
                    <a:pt x="2499" y="19392"/>
                    <a:pt x="2498" y="19391"/>
                    <a:pt x="2496" y="19391"/>
                  </a:cubicBezTo>
                  <a:cubicBezTo>
                    <a:pt x="2358" y="19430"/>
                    <a:pt x="2000" y="19578"/>
                    <a:pt x="1703" y="19719"/>
                  </a:cubicBezTo>
                  <a:lnTo>
                    <a:pt x="1164" y="19973"/>
                  </a:lnTo>
                  <a:lnTo>
                    <a:pt x="548" y="19223"/>
                  </a:lnTo>
                  <a:cubicBezTo>
                    <a:pt x="315" y="18941"/>
                    <a:pt x="136" y="18725"/>
                    <a:pt x="0" y="18543"/>
                  </a:cubicBezTo>
                  <a:close/>
                </a:path>
              </a:pathLst>
            </a:custGeom>
            <a:ln w="12700" cap="flat">
              <a:noFill/>
              <a:miter lim="400000"/>
            </a:ln>
            <a:effectLst/>
          </p:spPr>
        </p:pic>
        <p:sp useBgFill="1">
          <p:nvSpPr>
            <p:cNvPr id="29" name="Donut 28"/>
            <p:cNvSpPr/>
            <p:nvPr/>
          </p:nvSpPr>
          <p:spPr>
            <a:xfrm>
              <a:off x="6842219" y="4023293"/>
              <a:ext cx="1314450" cy="1314450"/>
            </a:xfrm>
            <a:prstGeom prst="donut">
              <a:avLst>
                <a:gd name="adj" fmla="val 20482"/>
              </a:avLst>
            </a:prstGeom>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endParaRPr lang="en-US" sz="2880" dirty="0">
                <a:solidFill>
                  <a:prstClr val="white"/>
                </a:solidFill>
                <a:latin typeface="Amazon Ember" panose="020B0603020204020204" pitchFamily="34" charset="0"/>
                <a:ea typeface="Amazon Ember" panose="020B0603020204020204" pitchFamily="34" charset="0"/>
                <a:cs typeface="Amazon Ember" panose="020B0603020204020204" pitchFamily="34" charset="0"/>
              </a:endParaRPr>
            </a:p>
          </p:txBody>
        </p:sp>
      </p:grpSp>
      <p:sp>
        <p:nvSpPr>
          <p:cNvPr id="9" name="TextBox 8"/>
          <p:cNvSpPr txBox="1"/>
          <p:nvPr/>
        </p:nvSpPr>
        <p:spPr>
          <a:xfrm>
            <a:off x="-196427" y="3254140"/>
            <a:ext cx="5104630" cy="1135439"/>
          </a:xfrm>
          <a:prstGeom prst="rect">
            <a:avLst/>
          </a:prstGeom>
          <a:noFill/>
        </p:spPr>
        <p:txBody>
          <a:bodyPr wrap="square" rtlCol="0">
            <a:spAutoFit/>
          </a:bodyPr>
          <a:lstStyle/>
          <a:p>
            <a:pPr algn="ctr">
              <a:defRPr/>
            </a:pPr>
            <a:r>
              <a:rPr lang="en-US" sz="3389" dirty="0">
                <a:solidFill>
                  <a:prstClr val="white"/>
                </a:solidFill>
                <a:latin typeface="Amazon Ember" panose="020B0603020204020204" pitchFamily="34" charset="0"/>
                <a:ea typeface="Amazon Ember" panose="020B0603020204020204" pitchFamily="34" charset="0"/>
                <a:cs typeface="Amazon Ember" panose="020B0603020204020204" pitchFamily="34" charset="0"/>
              </a:rPr>
              <a:t>Speech</a:t>
            </a:r>
          </a:p>
          <a:p>
            <a:pPr algn="ctr">
              <a:defRPr/>
            </a:pPr>
            <a:r>
              <a:rPr lang="en-US" sz="3389" dirty="0">
                <a:solidFill>
                  <a:prstClr val="white"/>
                </a:solidFill>
                <a:latin typeface="Amazon Ember" panose="020B0603020204020204" pitchFamily="34" charset="0"/>
                <a:ea typeface="Amazon Ember" panose="020B0603020204020204" pitchFamily="34" charset="0"/>
                <a:cs typeface="Amazon Ember" panose="020B0603020204020204" pitchFamily="34" charset="0"/>
              </a:rPr>
              <a:t>Recognition</a:t>
            </a:r>
          </a:p>
        </p:txBody>
      </p:sp>
      <p:cxnSp>
        <p:nvCxnSpPr>
          <p:cNvPr id="10" name="Straight Connector 9"/>
          <p:cNvCxnSpPr/>
          <p:nvPr/>
        </p:nvCxnSpPr>
        <p:spPr>
          <a:xfrm>
            <a:off x="9555828" y="4278544"/>
            <a:ext cx="4123112" cy="0"/>
          </a:xfrm>
          <a:prstGeom prst="line">
            <a:avLst/>
          </a:prstGeom>
          <a:noFill/>
          <a:ln w="15875" cap="flat" cmpd="sng" algn="ctr">
            <a:solidFill>
              <a:srgbClr val="00B0F0"/>
            </a:solidFill>
            <a:prstDash val="solid"/>
          </a:ln>
          <a:effectLst/>
        </p:spPr>
      </p:cxnSp>
      <p:sp>
        <p:nvSpPr>
          <p:cNvPr id="11" name="TextBox 10"/>
          <p:cNvSpPr txBox="1"/>
          <p:nvPr/>
        </p:nvSpPr>
        <p:spPr>
          <a:xfrm>
            <a:off x="9555827" y="3254140"/>
            <a:ext cx="3736410" cy="1135439"/>
          </a:xfrm>
          <a:prstGeom prst="rect">
            <a:avLst/>
          </a:prstGeom>
          <a:noFill/>
        </p:spPr>
        <p:txBody>
          <a:bodyPr wrap="square" rtlCol="0">
            <a:spAutoFit/>
          </a:bodyPr>
          <a:lstStyle/>
          <a:p>
            <a:pPr algn="ctr">
              <a:defRPr/>
            </a:pPr>
            <a:r>
              <a:rPr lang="en-US" sz="3389" dirty="0">
                <a:solidFill>
                  <a:prstClr val="white"/>
                </a:solidFill>
                <a:latin typeface="Amazon Ember" panose="020B0603020204020204" pitchFamily="34" charset="0"/>
                <a:ea typeface="Amazon Ember" panose="020B0603020204020204" pitchFamily="34" charset="0"/>
                <a:cs typeface="Amazon Ember" panose="020B0603020204020204" pitchFamily="34" charset="0"/>
              </a:rPr>
              <a:t>Natural Language </a:t>
            </a:r>
          </a:p>
          <a:p>
            <a:pPr algn="ctr">
              <a:defRPr/>
            </a:pPr>
            <a:r>
              <a:rPr lang="en-US" sz="3389" dirty="0">
                <a:solidFill>
                  <a:prstClr val="white"/>
                </a:solidFill>
                <a:latin typeface="Amazon Ember" panose="020B0603020204020204" pitchFamily="34" charset="0"/>
                <a:ea typeface="Amazon Ember" panose="020B0603020204020204" pitchFamily="34" charset="0"/>
                <a:cs typeface="Amazon Ember" panose="020B0603020204020204" pitchFamily="34" charset="0"/>
              </a:rPr>
              <a:t>Understanding</a:t>
            </a:r>
          </a:p>
        </p:txBody>
      </p:sp>
      <p:sp>
        <p:nvSpPr>
          <p:cNvPr id="12" name="TextBox 11"/>
          <p:cNvSpPr txBox="1"/>
          <p:nvPr/>
        </p:nvSpPr>
        <p:spPr>
          <a:xfrm>
            <a:off x="745720" y="6121841"/>
            <a:ext cx="12714771" cy="535531"/>
          </a:xfrm>
          <a:prstGeom prst="rect">
            <a:avLst/>
          </a:prstGeom>
          <a:noFill/>
        </p:spPr>
        <p:txBody>
          <a:bodyPr wrap="square" rtlCol="0">
            <a:spAutoFit/>
          </a:bodyPr>
          <a:lstStyle/>
          <a:p>
            <a:pPr algn="ctr">
              <a:defRPr/>
            </a:pPr>
            <a:r>
              <a:rPr lang="en-US" sz="2880" dirty="0">
                <a:solidFill>
                  <a:prstClr val="white"/>
                </a:solidFill>
                <a:latin typeface="Amazon Ember" panose="020B0603020204020204" pitchFamily="34" charset="0"/>
                <a:ea typeface="Amazon Ember" panose="020B0603020204020204" pitchFamily="34" charset="0"/>
                <a:cs typeface="Amazon Ember" panose="020B0603020204020204" pitchFamily="34" charset="0"/>
              </a:rPr>
              <a:t>Powered by the same deep learning technology as Alexa</a:t>
            </a:r>
          </a:p>
        </p:txBody>
      </p:sp>
      <p:cxnSp>
        <p:nvCxnSpPr>
          <p:cNvPr id="13" name="Straight Connector 12"/>
          <p:cNvCxnSpPr/>
          <p:nvPr/>
        </p:nvCxnSpPr>
        <p:spPr>
          <a:xfrm>
            <a:off x="745720" y="4282122"/>
            <a:ext cx="3606413" cy="0"/>
          </a:xfrm>
          <a:prstGeom prst="line">
            <a:avLst/>
          </a:prstGeom>
          <a:noFill/>
          <a:ln w="15875" cap="flat" cmpd="sng" algn="ctr">
            <a:solidFill>
              <a:srgbClr val="00B0F0"/>
            </a:solidFill>
            <a:prstDash val="solid"/>
          </a:ln>
          <a:effectLst/>
        </p:spPr>
      </p:cxnSp>
      <p:sp>
        <p:nvSpPr>
          <p:cNvPr id="14" name="Title 1"/>
          <p:cNvSpPr>
            <a:spLocks noGrp="1"/>
          </p:cNvSpPr>
          <p:nvPr>
            <p:ph type="title"/>
          </p:nvPr>
        </p:nvSpPr>
        <p:spPr>
          <a:xfrm>
            <a:off x="719681" y="222478"/>
            <a:ext cx="13688304" cy="1079598"/>
          </a:xfrm>
        </p:spPr>
        <p:txBody>
          <a:bodyPr/>
          <a:lstStyle/>
          <a:p>
            <a:r>
              <a:rPr lang="en-US" altLang="en-US" dirty="0"/>
              <a:t>Conversational Interfaces with Amazon Lex</a:t>
            </a:r>
          </a:p>
        </p:txBody>
      </p:sp>
    </p:spTree>
    <p:extLst>
      <p:ext uri="{BB962C8B-B14F-4D97-AF65-F5344CB8AC3E}">
        <p14:creationId xmlns:p14="http://schemas.microsoft.com/office/powerpoint/2010/main" val="2952110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Oval 25">
            <a:extLst>
              <a:ext uri="{FF2B5EF4-FFF2-40B4-BE49-F238E27FC236}">
                <a16:creationId xmlns:a16="http://schemas.microsoft.com/office/drawing/2014/main" id="{4DAB0F5D-BDAC-6D42-AC69-7CC8BB6D3877}"/>
              </a:ext>
            </a:extLst>
          </p:cNvPr>
          <p:cNvSpPr/>
          <p:nvPr/>
        </p:nvSpPr>
        <p:spPr>
          <a:xfrm>
            <a:off x="1447474" y="4117054"/>
            <a:ext cx="1042806" cy="1042806"/>
          </a:xfrm>
          <a:prstGeom prst="ellipse">
            <a:avLst/>
          </a:prstGeom>
          <a:solidFill>
            <a:schemeClr val="tx1"/>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389" dirty="0">
              <a:solidFill>
                <a:schemeClr val="tx1"/>
              </a:solidFill>
              <a:latin typeface="Amazon Ember Thin" panose="020B0303020204020204" pitchFamily="34" charset="0"/>
              <a:ea typeface="Amazon Ember Thin" panose="020B0303020204020204" pitchFamily="34" charset="0"/>
              <a:cs typeface="Amazon Ember Thin" panose="020B0303020204020204" pitchFamily="34" charset="0"/>
            </a:endParaRPr>
          </a:p>
        </p:txBody>
      </p:sp>
      <p:sp>
        <p:nvSpPr>
          <p:cNvPr id="2" name="Title 1"/>
          <p:cNvSpPr>
            <a:spLocks noGrp="1"/>
          </p:cNvSpPr>
          <p:nvPr>
            <p:ph type="title"/>
          </p:nvPr>
        </p:nvSpPr>
        <p:spPr>
          <a:xfrm>
            <a:off x="719681" y="222478"/>
            <a:ext cx="13688304" cy="1079598"/>
          </a:xfrm>
        </p:spPr>
        <p:txBody>
          <a:bodyPr/>
          <a:lstStyle/>
          <a:p>
            <a:r>
              <a:rPr lang="en-US" dirty="0"/>
              <a:t>Amazon Lex – Use Cases</a:t>
            </a:r>
          </a:p>
        </p:txBody>
      </p:sp>
      <p:sp>
        <p:nvSpPr>
          <p:cNvPr id="4" name="TextBox 3"/>
          <p:cNvSpPr txBox="1"/>
          <p:nvPr/>
        </p:nvSpPr>
        <p:spPr>
          <a:xfrm>
            <a:off x="2954929" y="1279776"/>
            <a:ext cx="6072341" cy="781752"/>
          </a:xfrm>
          <a:prstGeom prst="rect">
            <a:avLst/>
          </a:prstGeom>
          <a:noFill/>
        </p:spPr>
        <p:txBody>
          <a:bodyPr wrap="square" rtlCol="0">
            <a:spAutoFit/>
          </a:bodyPr>
          <a:lstStyle/>
          <a:p>
            <a:r>
              <a:rPr lang="en-US" sz="2560" dirty="0">
                <a:latin typeface="Amazon Ember Thin" panose="020B0303020204020204" pitchFamily="34" charset="0"/>
                <a:ea typeface="Amazon Ember Thin" panose="020B0303020204020204" pitchFamily="34" charset="0"/>
                <a:cs typeface="Amazon Ember Thin" panose="020B0303020204020204" pitchFamily="34" charset="0"/>
              </a:rPr>
              <a:t>Informational Bots</a:t>
            </a:r>
          </a:p>
          <a:p>
            <a:r>
              <a:rPr lang="en-US" sz="1920" dirty="0" err="1">
                <a:latin typeface="Amazon Ember Thin" panose="020B0303020204020204" pitchFamily="34" charset="0"/>
                <a:ea typeface="Amazon Ember Thin" panose="020B0303020204020204" pitchFamily="34" charset="0"/>
                <a:cs typeface="Amazon Ember Thin" panose="020B0303020204020204" pitchFamily="34" charset="0"/>
              </a:rPr>
              <a:t>Chatbots</a:t>
            </a:r>
            <a:r>
              <a:rPr lang="en-US" sz="1920" dirty="0">
                <a:latin typeface="Amazon Ember Thin" panose="020B0303020204020204" pitchFamily="34" charset="0"/>
                <a:ea typeface="Amazon Ember Thin" panose="020B0303020204020204" pitchFamily="34" charset="0"/>
                <a:cs typeface="Amazon Ember Thin" panose="020B0303020204020204" pitchFamily="34" charset="0"/>
              </a:rPr>
              <a:t> for everyday consumer requests </a:t>
            </a:r>
          </a:p>
        </p:txBody>
      </p:sp>
      <p:sp>
        <p:nvSpPr>
          <p:cNvPr id="5" name="TextBox 4"/>
          <p:cNvSpPr txBox="1"/>
          <p:nvPr/>
        </p:nvSpPr>
        <p:spPr>
          <a:xfrm>
            <a:off x="2954930" y="2711454"/>
            <a:ext cx="6072339" cy="781752"/>
          </a:xfrm>
          <a:prstGeom prst="rect">
            <a:avLst/>
          </a:prstGeom>
          <a:noFill/>
        </p:spPr>
        <p:txBody>
          <a:bodyPr wrap="square" rtlCol="0">
            <a:spAutoFit/>
          </a:bodyPr>
          <a:lstStyle/>
          <a:p>
            <a:r>
              <a:rPr lang="en-US" sz="2560" dirty="0">
                <a:latin typeface="Amazon Ember Thin" panose="020B0303020204020204" pitchFamily="34" charset="0"/>
                <a:ea typeface="Amazon Ember Thin" panose="020B0303020204020204" pitchFamily="34" charset="0"/>
                <a:cs typeface="Amazon Ember Thin" panose="020B0303020204020204" pitchFamily="34" charset="0"/>
              </a:rPr>
              <a:t>Application Bots</a:t>
            </a:r>
          </a:p>
          <a:p>
            <a:r>
              <a:rPr lang="en-US" sz="1920" dirty="0">
                <a:latin typeface="Amazon Ember Thin" panose="020B0303020204020204" pitchFamily="34" charset="0"/>
                <a:ea typeface="Amazon Ember Thin" panose="020B0303020204020204" pitchFamily="34" charset="0"/>
                <a:cs typeface="Amazon Ember Thin" panose="020B0303020204020204" pitchFamily="34" charset="0"/>
              </a:rPr>
              <a:t>Build powerful interfaces to mobile applications </a:t>
            </a:r>
          </a:p>
        </p:txBody>
      </p:sp>
      <p:sp>
        <p:nvSpPr>
          <p:cNvPr id="6" name="TextBox 5"/>
          <p:cNvSpPr txBox="1"/>
          <p:nvPr/>
        </p:nvSpPr>
        <p:spPr>
          <a:xfrm>
            <a:off x="10856255" y="1166038"/>
            <a:ext cx="2583667" cy="904863"/>
          </a:xfrm>
          <a:prstGeom prst="rect">
            <a:avLst/>
          </a:prstGeom>
          <a:noFill/>
        </p:spPr>
        <p:txBody>
          <a:bodyPr wrap="square" rtlCol="0">
            <a:spAutoFit/>
          </a:bodyPr>
          <a:lstStyle/>
          <a:p>
            <a:pPr marL="274320" indent="-274320">
              <a:buFont typeface="Arial" charset="0"/>
              <a:buChar char="•"/>
            </a:pPr>
            <a:r>
              <a:rPr lang="en-US" sz="1760" dirty="0">
                <a:latin typeface="Amazon Ember Thin" panose="020B0303020204020204" pitchFamily="34" charset="0"/>
                <a:ea typeface="Amazon Ember Thin" panose="020B0303020204020204" pitchFamily="34" charset="0"/>
                <a:cs typeface="Amazon Ember Thin" panose="020B0303020204020204" pitchFamily="34" charset="0"/>
              </a:rPr>
              <a:t>News updates</a:t>
            </a:r>
          </a:p>
          <a:p>
            <a:pPr marL="274320" indent="-274320">
              <a:buFont typeface="Arial" charset="0"/>
              <a:buChar char="•"/>
            </a:pPr>
            <a:r>
              <a:rPr lang="en-US" sz="1760" dirty="0">
                <a:latin typeface="Amazon Ember Thin" panose="020B0303020204020204" pitchFamily="34" charset="0"/>
                <a:ea typeface="Amazon Ember Thin" panose="020B0303020204020204" pitchFamily="34" charset="0"/>
                <a:cs typeface="Amazon Ember Thin" panose="020B0303020204020204" pitchFamily="34" charset="0"/>
              </a:rPr>
              <a:t>Weather information</a:t>
            </a:r>
          </a:p>
          <a:p>
            <a:pPr marL="274320" indent="-274320">
              <a:buFont typeface="Arial" charset="0"/>
              <a:buChar char="•"/>
            </a:pPr>
            <a:r>
              <a:rPr lang="en-US" sz="1760" dirty="0">
                <a:latin typeface="Amazon Ember Thin" panose="020B0303020204020204" pitchFamily="34" charset="0"/>
                <a:ea typeface="Amazon Ember Thin" panose="020B0303020204020204" pitchFamily="34" charset="0"/>
                <a:cs typeface="Amazon Ember Thin" panose="020B0303020204020204" pitchFamily="34" charset="0"/>
              </a:rPr>
              <a:t>Game scores ….</a:t>
            </a:r>
          </a:p>
        </p:txBody>
      </p:sp>
      <p:sp>
        <p:nvSpPr>
          <p:cNvPr id="7" name="TextBox 6"/>
          <p:cNvSpPr txBox="1"/>
          <p:nvPr/>
        </p:nvSpPr>
        <p:spPr>
          <a:xfrm>
            <a:off x="10856253" y="2797632"/>
            <a:ext cx="3478426" cy="904863"/>
          </a:xfrm>
          <a:prstGeom prst="rect">
            <a:avLst/>
          </a:prstGeom>
          <a:noFill/>
        </p:spPr>
        <p:txBody>
          <a:bodyPr wrap="square" rtlCol="0">
            <a:spAutoFit/>
          </a:bodyPr>
          <a:lstStyle/>
          <a:p>
            <a:pPr marL="274320" indent="-274320">
              <a:buFont typeface="Arial" charset="0"/>
              <a:buChar char="•"/>
            </a:pPr>
            <a:r>
              <a:rPr lang="en-US" sz="1760" dirty="0">
                <a:latin typeface="Amazon Ember Thin" panose="020B0303020204020204" pitchFamily="34" charset="0"/>
                <a:ea typeface="Amazon Ember Thin" panose="020B0303020204020204" pitchFamily="34" charset="0"/>
                <a:cs typeface="Amazon Ember Thin" panose="020B0303020204020204" pitchFamily="34" charset="0"/>
              </a:rPr>
              <a:t>Book tickets</a:t>
            </a:r>
          </a:p>
          <a:p>
            <a:pPr marL="274320" indent="-274320">
              <a:buFont typeface="Arial" charset="0"/>
              <a:buChar char="•"/>
            </a:pPr>
            <a:r>
              <a:rPr lang="en-US" sz="1760" dirty="0">
                <a:latin typeface="Amazon Ember Thin" panose="020B0303020204020204" pitchFamily="34" charset="0"/>
                <a:ea typeface="Amazon Ember Thin" panose="020B0303020204020204" pitchFamily="34" charset="0"/>
                <a:cs typeface="Amazon Ember Thin" panose="020B0303020204020204" pitchFamily="34" charset="0"/>
              </a:rPr>
              <a:t>Order food</a:t>
            </a:r>
          </a:p>
          <a:p>
            <a:pPr marL="274320" indent="-274320">
              <a:buFont typeface="Arial" charset="0"/>
              <a:buChar char="•"/>
            </a:pPr>
            <a:r>
              <a:rPr lang="en-US" sz="1760" dirty="0">
                <a:latin typeface="Amazon Ember Thin" panose="020B0303020204020204" pitchFamily="34" charset="0"/>
                <a:ea typeface="Amazon Ember Thin" panose="020B0303020204020204" pitchFamily="34" charset="0"/>
                <a:cs typeface="Amazon Ember Thin" panose="020B0303020204020204" pitchFamily="34" charset="0"/>
              </a:rPr>
              <a:t>Manage bank accounts ….</a:t>
            </a:r>
          </a:p>
        </p:txBody>
      </p:sp>
      <p:cxnSp>
        <p:nvCxnSpPr>
          <p:cNvPr id="8" name="Straight Connector 7"/>
          <p:cNvCxnSpPr/>
          <p:nvPr/>
        </p:nvCxnSpPr>
        <p:spPr>
          <a:xfrm>
            <a:off x="10474747" y="953240"/>
            <a:ext cx="0" cy="7035043"/>
          </a:xfrm>
          <a:prstGeom prst="line">
            <a:avLst/>
          </a:prstGeom>
          <a:ln w="12700">
            <a:solidFill>
              <a:schemeClr val="accent5"/>
            </a:solidFill>
          </a:ln>
          <a:effectLst/>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2991754" y="4252086"/>
            <a:ext cx="7241925" cy="781752"/>
          </a:xfrm>
          <a:prstGeom prst="rect">
            <a:avLst/>
          </a:prstGeom>
          <a:noFill/>
        </p:spPr>
        <p:txBody>
          <a:bodyPr wrap="square" rtlCol="0">
            <a:spAutoFit/>
          </a:bodyPr>
          <a:lstStyle/>
          <a:p>
            <a:r>
              <a:rPr lang="en-US" sz="2560" dirty="0">
                <a:latin typeface="Amazon Ember Thin" panose="020B0303020204020204" pitchFamily="34" charset="0"/>
                <a:ea typeface="Amazon Ember Thin" panose="020B0303020204020204" pitchFamily="34" charset="0"/>
                <a:cs typeface="Amazon Ember Thin" panose="020B0303020204020204" pitchFamily="34" charset="0"/>
              </a:rPr>
              <a:t>Enterprise Productivity Bots</a:t>
            </a:r>
          </a:p>
          <a:p>
            <a:r>
              <a:rPr lang="en-US" sz="1920" dirty="0">
                <a:latin typeface="Amazon Ember Thin" panose="020B0303020204020204" pitchFamily="34" charset="0"/>
                <a:ea typeface="Amazon Ember Thin" panose="020B0303020204020204" pitchFamily="34" charset="0"/>
                <a:cs typeface="Amazon Ember Thin" panose="020B0303020204020204" pitchFamily="34" charset="0"/>
              </a:rPr>
              <a:t>Streamline enterprise work activities and improve efficiencies</a:t>
            </a:r>
          </a:p>
        </p:txBody>
      </p:sp>
      <p:sp>
        <p:nvSpPr>
          <p:cNvPr id="10" name="TextBox 9"/>
          <p:cNvSpPr txBox="1"/>
          <p:nvPr/>
        </p:nvSpPr>
        <p:spPr>
          <a:xfrm>
            <a:off x="10856254" y="4125308"/>
            <a:ext cx="3198270" cy="904863"/>
          </a:xfrm>
          <a:prstGeom prst="rect">
            <a:avLst/>
          </a:prstGeom>
          <a:noFill/>
        </p:spPr>
        <p:txBody>
          <a:bodyPr wrap="square" rtlCol="0">
            <a:spAutoFit/>
          </a:bodyPr>
          <a:lstStyle/>
          <a:p>
            <a:pPr marL="274320" indent="-274320">
              <a:buFont typeface="Arial" charset="0"/>
              <a:buChar char="•"/>
            </a:pPr>
            <a:r>
              <a:rPr lang="en-US" sz="1760" dirty="0">
                <a:latin typeface="Amazon Ember Thin" panose="020B0303020204020204" pitchFamily="34" charset="0"/>
                <a:ea typeface="Amazon Ember Thin" panose="020B0303020204020204" pitchFamily="34" charset="0"/>
                <a:cs typeface="Amazon Ember Thin" panose="020B0303020204020204" pitchFamily="34" charset="0"/>
              </a:rPr>
              <a:t>Check sales numbers</a:t>
            </a:r>
          </a:p>
          <a:p>
            <a:pPr marL="274320" indent="-274320">
              <a:buFont typeface="Arial" charset="0"/>
              <a:buChar char="•"/>
            </a:pPr>
            <a:r>
              <a:rPr lang="en-US" sz="1760" dirty="0">
                <a:latin typeface="Amazon Ember Thin" panose="020B0303020204020204" pitchFamily="34" charset="0"/>
                <a:ea typeface="Amazon Ember Thin" panose="020B0303020204020204" pitchFamily="34" charset="0"/>
                <a:cs typeface="Amazon Ember Thin" panose="020B0303020204020204" pitchFamily="34" charset="0"/>
              </a:rPr>
              <a:t>Marketing performance</a:t>
            </a:r>
          </a:p>
          <a:p>
            <a:pPr marL="274320" indent="-274320">
              <a:buFont typeface="Arial" charset="0"/>
              <a:buChar char="•"/>
            </a:pPr>
            <a:r>
              <a:rPr lang="en-US" sz="1760" dirty="0">
                <a:latin typeface="Amazon Ember Thin" panose="020B0303020204020204" pitchFamily="34" charset="0"/>
                <a:ea typeface="Amazon Ember Thin" panose="020B0303020204020204" pitchFamily="34" charset="0"/>
                <a:cs typeface="Amazon Ember Thin" panose="020B0303020204020204" pitchFamily="34" charset="0"/>
              </a:rPr>
              <a:t>Inventory status ….</a:t>
            </a:r>
          </a:p>
        </p:txBody>
      </p:sp>
      <p:sp>
        <p:nvSpPr>
          <p:cNvPr id="13" name="TextBox 12"/>
          <p:cNvSpPr txBox="1"/>
          <p:nvPr/>
        </p:nvSpPr>
        <p:spPr>
          <a:xfrm>
            <a:off x="2872598" y="5792718"/>
            <a:ext cx="7241925" cy="781752"/>
          </a:xfrm>
          <a:prstGeom prst="rect">
            <a:avLst/>
          </a:prstGeom>
          <a:noFill/>
        </p:spPr>
        <p:txBody>
          <a:bodyPr wrap="square" rtlCol="0">
            <a:spAutoFit/>
          </a:bodyPr>
          <a:lstStyle/>
          <a:p>
            <a:r>
              <a:rPr lang="en-US" sz="2560" dirty="0">
                <a:latin typeface="Amazon Ember Thin" panose="020B0303020204020204" pitchFamily="34" charset="0"/>
                <a:ea typeface="Amazon Ember Thin" panose="020B0303020204020204" pitchFamily="34" charset="0"/>
                <a:cs typeface="Amazon Ember Thin" panose="020B0303020204020204" pitchFamily="34" charset="0"/>
              </a:rPr>
              <a:t>Internet of Things (</a:t>
            </a:r>
            <a:r>
              <a:rPr lang="en-US" sz="2560" dirty="0" err="1">
                <a:latin typeface="Amazon Ember Thin" panose="020B0303020204020204" pitchFamily="34" charset="0"/>
                <a:ea typeface="Amazon Ember Thin" panose="020B0303020204020204" pitchFamily="34" charset="0"/>
                <a:cs typeface="Amazon Ember Thin" panose="020B0303020204020204" pitchFamily="34" charset="0"/>
              </a:rPr>
              <a:t>IoT</a:t>
            </a:r>
            <a:r>
              <a:rPr lang="en-US" sz="2560" dirty="0">
                <a:latin typeface="Amazon Ember Thin" panose="020B0303020204020204" pitchFamily="34" charset="0"/>
                <a:ea typeface="Amazon Ember Thin" panose="020B0303020204020204" pitchFamily="34" charset="0"/>
                <a:cs typeface="Amazon Ember Thin" panose="020B0303020204020204" pitchFamily="34" charset="0"/>
              </a:rPr>
              <a:t>) Bots</a:t>
            </a:r>
          </a:p>
          <a:p>
            <a:r>
              <a:rPr lang="en-US" sz="1920" dirty="0">
                <a:latin typeface="Amazon Ember Thin" panose="020B0303020204020204" pitchFamily="34" charset="0"/>
                <a:ea typeface="Amazon Ember Thin" panose="020B0303020204020204" pitchFamily="34" charset="0"/>
                <a:cs typeface="Amazon Ember Thin" panose="020B0303020204020204" pitchFamily="34" charset="0"/>
              </a:rPr>
              <a:t>Enable conversational interfaces for device interactions</a:t>
            </a:r>
          </a:p>
        </p:txBody>
      </p:sp>
      <p:sp>
        <p:nvSpPr>
          <p:cNvPr id="14" name="TextBox 13"/>
          <p:cNvSpPr txBox="1"/>
          <p:nvPr/>
        </p:nvSpPr>
        <p:spPr>
          <a:xfrm>
            <a:off x="10856254" y="5792719"/>
            <a:ext cx="3198270" cy="904863"/>
          </a:xfrm>
          <a:prstGeom prst="rect">
            <a:avLst/>
          </a:prstGeom>
          <a:noFill/>
        </p:spPr>
        <p:txBody>
          <a:bodyPr wrap="square" rtlCol="0">
            <a:spAutoFit/>
          </a:bodyPr>
          <a:lstStyle/>
          <a:p>
            <a:pPr marL="274320" indent="-274320">
              <a:buFont typeface="Arial" charset="0"/>
              <a:buChar char="•"/>
            </a:pPr>
            <a:r>
              <a:rPr lang="en-US" sz="1760" dirty="0">
                <a:latin typeface="Amazon Ember Thin" panose="020B0303020204020204" pitchFamily="34" charset="0"/>
                <a:ea typeface="Amazon Ember Thin" panose="020B0303020204020204" pitchFamily="34" charset="0"/>
                <a:cs typeface="Amazon Ember Thin" panose="020B0303020204020204" pitchFamily="34" charset="0"/>
              </a:rPr>
              <a:t>Wearables</a:t>
            </a:r>
          </a:p>
          <a:p>
            <a:pPr marL="274320" indent="-274320">
              <a:buFont typeface="Arial" charset="0"/>
              <a:buChar char="•"/>
            </a:pPr>
            <a:r>
              <a:rPr lang="en-US" sz="1760" dirty="0">
                <a:latin typeface="Amazon Ember Thin" panose="020B0303020204020204" pitchFamily="34" charset="0"/>
                <a:ea typeface="Amazon Ember Thin" panose="020B0303020204020204" pitchFamily="34" charset="0"/>
                <a:cs typeface="Amazon Ember Thin" panose="020B0303020204020204" pitchFamily="34" charset="0"/>
              </a:rPr>
              <a:t>Appliances</a:t>
            </a:r>
          </a:p>
          <a:p>
            <a:pPr marL="274320" indent="-274320">
              <a:buFont typeface="Arial" charset="0"/>
              <a:buChar char="•"/>
            </a:pPr>
            <a:r>
              <a:rPr lang="en-US" sz="1760" dirty="0">
                <a:latin typeface="Amazon Ember Thin" panose="020B0303020204020204" pitchFamily="34" charset="0"/>
                <a:ea typeface="Amazon Ember Thin" panose="020B0303020204020204" pitchFamily="34" charset="0"/>
                <a:cs typeface="Amazon Ember Thin" panose="020B0303020204020204" pitchFamily="34" charset="0"/>
              </a:rPr>
              <a:t>Auto ….</a:t>
            </a:r>
          </a:p>
        </p:txBody>
      </p:sp>
      <p:sp>
        <p:nvSpPr>
          <p:cNvPr id="15" name="Oval 14"/>
          <p:cNvSpPr/>
          <p:nvPr/>
        </p:nvSpPr>
        <p:spPr>
          <a:xfrm>
            <a:off x="1447474" y="1136191"/>
            <a:ext cx="1077623" cy="1079598"/>
          </a:xfrm>
          <a:prstGeom prst="ellipse">
            <a:avLst/>
          </a:prstGeom>
          <a:solidFill>
            <a:schemeClr val="tx1"/>
          </a:solidFill>
          <a:ln>
            <a:solidFill>
              <a:srgbClr val="26344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389" dirty="0">
              <a:solidFill>
                <a:schemeClr val="tx1"/>
              </a:solidFill>
              <a:latin typeface="Amazon Ember Thin" panose="020B0303020204020204" pitchFamily="34" charset="0"/>
              <a:ea typeface="Amazon Ember Thin" panose="020B0303020204020204" pitchFamily="34" charset="0"/>
              <a:cs typeface="Amazon Ember Thin" panose="020B0303020204020204" pitchFamily="34" charset="0"/>
            </a:endParaRPr>
          </a:p>
        </p:txBody>
      </p:sp>
      <p:sp>
        <p:nvSpPr>
          <p:cNvPr id="16" name="Oval 15"/>
          <p:cNvSpPr/>
          <p:nvPr/>
        </p:nvSpPr>
        <p:spPr>
          <a:xfrm>
            <a:off x="1506026" y="2548338"/>
            <a:ext cx="1042806" cy="1042806"/>
          </a:xfrm>
          <a:prstGeom prst="ellipse">
            <a:avLst/>
          </a:prstGeom>
          <a:solidFill>
            <a:schemeClr val="tx1"/>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389" dirty="0">
              <a:solidFill>
                <a:schemeClr val="tx1"/>
              </a:solidFill>
              <a:latin typeface="Amazon Ember Thin" panose="020B0303020204020204" pitchFamily="34" charset="0"/>
              <a:ea typeface="Amazon Ember Thin" panose="020B0303020204020204" pitchFamily="34" charset="0"/>
              <a:cs typeface="Amazon Ember Thin" panose="020B0303020204020204" pitchFamily="34" charset="0"/>
            </a:endParaRPr>
          </a:p>
        </p:txBody>
      </p:sp>
      <p:sp>
        <p:nvSpPr>
          <p:cNvPr id="19" name="Oval 18"/>
          <p:cNvSpPr/>
          <p:nvPr/>
        </p:nvSpPr>
        <p:spPr>
          <a:xfrm>
            <a:off x="1447474" y="5751570"/>
            <a:ext cx="1042806" cy="1042806"/>
          </a:xfrm>
          <a:prstGeom prst="ellipse">
            <a:avLst/>
          </a:prstGeom>
          <a:solidFill>
            <a:schemeClr val="tx1"/>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389" dirty="0">
              <a:solidFill>
                <a:schemeClr val="tx1"/>
              </a:solidFill>
              <a:latin typeface="Amazon Ember Thin" panose="020B0303020204020204" pitchFamily="34" charset="0"/>
              <a:ea typeface="Amazon Ember Thin" panose="020B0303020204020204" pitchFamily="34" charset="0"/>
              <a:cs typeface="Amazon Ember Thin" panose="020B0303020204020204" pitchFamily="34" charset="0"/>
            </a:endParaRPr>
          </a:p>
        </p:txBody>
      </p:sp>
      <p:pic>
        <p:nvPicPr>
          <p:cNvPr id="20" name="Picture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27410" y="1318804"/>
            <a:ext cx="725996" cy="725996"/>
          </a:xfrm>
          <a:prstGeom prst="rect">
            <a:avLst/>
          </a:prstGeom>
          <a:solidFill>
            <a:schemeClr val="tx1"/>
          </a:solidFill>
        </p:spPr>
      </p:pic>
      <p:pic>
        <p:nvPicPr>
          <p:cNvPr id="21" name="Picture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14945" y="5960987"/>
            <a:ext cx="612875" cy="612875"/>
          </a:xfrm>
          <a:prstGeom prst="rect">
            <a:avLst/>
          </a:prstGeom>
        </p:spPr>
      </p:pic>
      <p:pic>
        <p:nvPicPr>
          <p:cNvPr id="24" name="Picture 2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93420" y="2822010"/>
            <a:ext cx="495462" cy="495462"/>
          </a:xfrm>
          <a:prstGeom prst="rect">
            <a:avLst/>
          </a:prstGeom>
        </p:spPr>
      </p:pic>
      <p:pic>
        <p:nvPicPr>
          <p:cNvPr id="25" name="Picture 24">
            <a:extLst>
              <a:ext uri="{FF2B5EF4-FFF2-40B4-BE49-F238E27FC236}">
                <a16:creationId xmlns:a16="http://schemas.microsoft.com/office/drawing/2014/main" id="{38FDBE4A-83A9-3145-BE7A-B2ECE50FC17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77469" y="4286689"/>
            <a:ext cx="727364" cy="727364"/>
          </a:xfrm>
          <a:prstGeom prst="rect">
            <a:avLst/>
          </a:prstGeom>
        </p:spPr>
      </p:pic>
    </p:spTree>
    <p:extLst>
      <p:ext uri="{BB962C8B-B14F-4D97-AF65-F5344CB8AC3E}">
        <p14:creationId xmlns:p14="http://schemas.microsoft.com/office/powerpoint/2010/main" val="1678434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The power of speech</a:t>
            </a:r>
            <a:endParaRPr lang="en-US" dirty="0"/>
          </a:p>
        </p:txBody>
      </p:sp>
      <p:sp>
        <p:nvSpPr>
          <p:cNvPr id="5" name="Title 1">
            <a:extLst>
              <a:ext uri="{FF2B5EF4-FFF2-40B4-BE49-F238E27FC236}">
                <a16:creationId xmlns:a16="http://schemas.microsoft.com/office/drawing/2014/main" id="{5D759488-05B8-6F42-89AD-463EC261E0CA}"/>
              </a:ext>
            </a:extLst>
          </p:cNvPr>
          <p:cNvSpPr txBox="1">
            <a:spLocks/>
          </p:cNvSpPr>
          <p:nvPr/>
        </p:nvSpPr>
        <p:spPr>
          <a:xfrm>
            <a:off x="837653" y="4300682"/>
            <a:ext cx="13128486" cy="872307"/>
          </a:xfrm>
          <a:prstGeom prst="rect">
            <a:avLst/>
          </a:prstGeom>
        </p:spPr>
        <p:txBody>
          <a:bodyPr vert="horz" lIns="146304" tIns="73152" rIns="146304" bIns="73152" rtlCol="0" anchor="t">
            <a:noAutofit/>
          </a:bodyPr>
          <a:lstStyle>
            <a:lvl1pPr algn="l" defTabSz="457200" rtl="0" eaLnBrk="1" latinLnBrk="0" hangingPunct="1">
              <a:spcBef>
                <a:spcPct val="0"/>
              </a:spcBef>
              <a:buNone/>
              <a:defRPr sz="2800" b="1" i="0" kern="1200">
                <a:solidFill>
                  <a:schemeClr val="tx1">
                    <a:lumMod val="95000"/>
                  </a:schemeClr>
                </a:solidFill>
                <a:latin typeface="Arial"/>
                <a:ea typeface="+mj-ea"/>
                <a:cs typeface="Arial"/>
              </a:defRPr>
            </a:lvl1pPr>
          </a:lstStyle>
          <a:p>
            <a:r>
              <a:rPr lang="en-US" sz="2880" b="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with Amazon Polly</a:t>
            </a:r>
          </a:p>
        </p:txBody>
      </p:sp>
    </p:spTree>
    <p:extLst>
      <p:ext uri="{BB962C8B-B14F-4D97-AF65-F5344CB8AC3E}">
        <p14:creationId xmlns:p14="http://schemas.microsoft.com/office/powerpoint/2010/main" val="1005655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ounded Rectangle 24"/>
          <p:cNvSpPr/>
          <p:nvPr/>
        </p:nvSpPr>
        <p:spPr>
          <a:xfrm>
            <a:off x="10142118" y="2333569"/>
            <a:ext cx="4060315" cy="5658750"/>
          </a:xfrm>
          <a:prstGeom prst="round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389" dirty="0">
              <a:solidFill>
                <a:schemeClr val="tx1"/>
              </a:solidFill>
              <a:latin typeface="Amazon Ember Thin" panose="020B0303020204020204" pitchFamily="34" charset="0"/>
              <a:ea typeface="Amazon Ember Thin" panose="020B0303020204020204" pitchFamily="34" charset="0"/>
              <a:cs typeface="Amazon Ember Thin" panose="020B0303020204020204" pitchFamily="34" charset="0"/>
            </a:endParaRPr>
          </a:p>
        </p:txBody>
      </p:sp>
      <p:sp>
        <p:nvSpPr>
          <p:cNvPr id="3" name="Rounded Rectangle 2"/>
          <p:cNvSpPr/>
          <p:nvPr/>
        </p:nvSpPr>
        <p:spPr>
          <a:xfrm>
            <a:off x="517347" y="2366455"/>
            <a:ext cx="3916755" cy="5658750"/>
          </a:xfrm>
          <a:prstGeom prst="round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389" dirty="0">
              <a:solidFill>
                <a:schemeClr val="tx1"/>
              </a:solidFill>
              <a:latin typeface="Amazon Ember Thin" panose="020B0303020204020204" pitchFamily="34" charset="0"/>
              <a:ea typeface="Amazon Ember Thin" panose="020B0303020204020204" pitchFamily="34" charset="0"/>
              <a:cs typeface="Amazon Ember Thin" panose="020B0303020204020204" pitchFamily="34" charset="0"/>
            </a:endParaRPr>
          </a:p>
        </p:txBody>
      </p:sp>
      <p:sp>
        <p:nvSpPr>
          <p:cNvPr id="2" name="Title 1"/>
          <p:cNvSpPr>
            <a:spLocks noGrp="1"/>
          </p:cNvSpPr>
          <p:nvPr>
            <p:ph type="title"/>
          </p:nvPr>
        </p:nvSpPr>
        <p:spPr>
          <a:xfrm>
            <a:off x="719681" y="222478"/>
            <a:ext cx="13688304" cy="1079598"/>
          </a:xfrm>
        </p:spPr>
        <p:txBody>
          <a:bodyPr/>
          <a:lstStyle/>
          <a:p>
            <a:r>
              <a:rPr lang="en-US" dirty="0"/>
              <a:t>Lex Bot Structure</a:t>
            </a:r>
          </a:p>
        </p:txBody>
      </p:sp>
      <p:sp>
        <p:nvSpPr>
          <p:cNvPr id="8" name="TextBox 7"/>
          <p:cNvSpPr txBox="1"/>
          <p:nvPr/>
        </p:nvSpPr>
        <p:spPr>
          <a:xfrm>
            <a:off x="5785650" y="3148052"/>
            <a:ext cx="4153938" cy="978729"/>
          </a:xfrm>
          <a:prstGeom prst="rect">
            <a:avLst/>
          </a:prstGeom>
          <a:noFill/>
        </p:spPr>
        <p:txBody>
          <a:bodyPr wrap="square" rtlCol="0">
            <a:spAutoFit/>
          </a:bodyPr>
          <a:lstStyle/>
          <a:p>
            <a:r>
              <a:rPr lang="en-US" sz="1920" dirty="0">
                <a:solidFill>
                  <a:schemeClr val="accent5"/>
                </a:solidFill>
                <a:latin typeface="Amazon Ember Thin" panose="020B0303020204020204" pitchFamily="34" charset="0"/>
                <a:ea typeface="Amazon Ember Thin" panose="020B0303020204020204" pitchFamily="34" charset="0"/>
                <a:cs typeface="Amazon Ember Thin" panose="020B0303020204020204" pitchFamily="34" charset="0"/>
              </a:rPr>
              <a:t>Utterances</a:t>
            </a:r>
          </a:p>
          <a:p>
            <a:r>
              <a:rPr lang="en-US" sz="1920" dirty="0">
                <a:latin typeface="Amazon Ember Thin" panose="020B0303020204020204" pitchFamily="34" charset="0"/>
                <a:ea typeface="Amazon Ember Thin" panose="020B0303020204020204" pitchFamily="34" charset="0"/>
                <a:cs typeface="Amazon Ember Thin" panose="020B0303020204020204" pitchFamily="34" charset="0"/>
              </a:rPr>
              <a:t>Spoken or typed phrases that invoke your intent </a:t>
            </a:r>
          </a:p>
        </p:txBody>
      </p:sp>
      <p:sp>
        <p:nvSpPr>
          <p:cNvPr id="12" name="TextBox 11"/>
          <p:cNvSpPr txBox="1"/>
          <p:nvPr/>
        </p:nvSpPr>
        <p:spPr>
          <a:xfrm>
            <a:off x="5785650" y="1551051"/>
            <a:ext cx="4153938" cy="1274195"/>
          </a:xfrm>
          <a:prstGeom prst="rect">
            <a:avLst/>
          </a:prstGeom>
          <a:noFill/>
        </p:spPr>
        <p:txBody>
          <a:bodyPr wrap="square" rtlCol="0">
            <a:spAutoFit/>
          </a:bodyPr>
          <a:lstStyle/>
          <a:p>
            <a:r>
              <a:rPr lang="en-US" sz="1920" dirty="0">
                <a:solidFill>
                  <a:schemeClr val="accent5"/>
                </a:solidFill>
                <a:latin typeface="Amazon Ember Thin" panose="020B0303020204020204" pitchFamily="34" charset="0"/>
                <a:ea typeface="Amazon Ember Thin" panose="020B0303020204020204" pitchFamily="34" charset="0"/>
                <a:cs typeface="Amazon Ember Thin" panose="020B0303020204020204" pitchFamily="34" charset="0"/>
              </a:rPr>
              <a:t>Intents</a:t>
            </a:r>
          </a:p>
          <a:p>
            <a:r>
              <a:rPr lang="en-US" sz="1920" dirty="0">
                <a:latin typeface="Amazon Ember Thin" panose="020B0303020204020204" pitchFamily="34" charset="0"/>
                <a:ea typeface="Amazon Ember Thin" panose="020B0303020204020204" pitchFamily="34" charset="0"/>
                <a:cs typeface="Amazon Ember Thin" panose="020B0303020204020204" pitchFamily="34" charset="0"/>
              </a:rPr>
              <a:t>An Intent performs an action in response to natural language user input</a:t>
            </a:r>
          </a:p>
        </p:txBody>
      </p:sp>
      <p:sp>
        <p:nvSpPr>
          <p:cNvPr id="13" name="TextBox 12"/>
          <p:cNvSpPr txBox="1"/>
          <p:nvPr/>
        </p:nvSpPr>
        <p:spPr>
          <a:xfrm>
            <a:off x="5785650" y="4412558"/>
            <a:ext cx="4153938" cy="978729"/>
          </a:xfrm>
          <a:prstGeom prst="rect">
            <a:avLst/>
          </a:prstGeom>
          <a:noFill/>
        </p:spPr>
        <p:txBody>
          <a:bodyPr wrap="square" rtlCol="0">
            <a:spAutoFit/>
          </a:bodyPr>
          <a:lstStyle/>
          <a:p>
            <a:r>
              <a:rPr lang="en-US" sz="1920" dirty="0">
                <a:solidFill>
                  <a:schemeClr val="accent5"/>
                </a:solidFill>
                <a:latin typeface="Amazon Ember Thin" panose="020B0303020204020204" pitchFamily="34" charset="0"/>
                <a:ea typeface="Amazon Ember Thin" panose="020B0303020204020204" pitchFamily="34" charset="0"/>
                <a:cs typeface="Amazon Ember Thin" panose="020B0303020204020204" pitchFamily="34" charset="0"/>
              </a:rPr>
              <a:t>Slots</a:t>
            </a:r>
          </a:p>
          <a:p>
            <a:r>
              <a:rPr lang="en-US" sz="1920" dirty="0">
                <a:latin typeface="Amazon Ember Thin" panose="020B0303020204020204" pitchFamily="34" charset="0"/>
                <a:ea typeface="Amazon Ember Thin" panose="020B0303020204020204" pitchFamily="34" charset="0"/>
                <a:cs typeface="Amazon Ember Thin" panose="020B0303020204020204" pitchFamily="34" charset="0"/>
              </a:rPr>
              <a:t>Slots are input data required to fulfill the intent</a:t>
            </a:r>
          </a:p>
        </p:txBody>
      </p:sp>
      <p:sp>
        <p:nvSpPr>
          <p:cNvPr id="14" name="TextBox 13"/>
          <p:cNvSpPr txBox="1"/>
          <p:nvPr/>
        </p:nvSpPr>
        <p:spPr>
          <a:xfrm>
            <a:off x="5785649" y="5637284"/>
            <a:ext cx="4153938" cy="683264"/>
          </a:xfrm>
          <a:prstGeom prst="rect">
            <a:avLst/>
          </a:prstGeom>
          <a:noFill/>
        </p:spPr>
        <p:txBody>
          <a:bodyPr wrap="square" rtlCol="0">
            <a:spAutoFit/>
          </a:bodyPr>
          <a:lstStyle/>
          <a:p>
            <a:r>
              <a:rPr lang="en-US" sz="1920" dirty="0">
                <a:solidFill>
                  <a:schemeClr val="accent5"/>
                </a:solidFill>
                <a:latin typeface="Amazon Ember Thin" panose="020B0303020204020204" pitchFamily="34" charset="0"/>
                <a:ea typeface="Amazon Ember Thin" panose="020B0303020204020204" pitchFamily="34" charset="0"/>
                <a:cs typeface="Amazon Ember Thin" panose="020B0303020204020204" pitchFamily="34" charset="0"/>
              </a:rPr>
              <a:t>Fulfillment</a:t>
            </a:r>
          </a:p>
          <a:p>
            <a:r>
              <a:rPr lang="en-US" sz="1920" dirty="0">
                <a:latin typeface="Amazon Ember Thin" panose="020B0303020204020204" pitchFamily="34" charset="0"/>
                <a:ea typeface="Amazon Ember Thin" panose="020B0303020204020204" pitchFamily="34" charset="0"/>
                <a:cs typeface="Amazon Ember Thin" panose="020B0303020204020204" pitchFamily="34" charset="0"/>
              </a:rPr>
              <a:t>Fulfillment mechanism for your intent</a:t>
            </a:r>
          </a:p>
        </p:txBody>
      </p:sp>
      <p:pic>
        <p:nvPicPr>
          <p:cNvPr id="18" name="Picture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7256" y="2581819"/>
            <a:ext cx="3524317" cy="5162250"/>
          </a:xfrm>
          <a:prstGeom prst="rect">
            <a:avLst/>
          </a:prstGeom>
        </p:spPr>
      </p:pic>
      <p:pic>
        <p:nvPicPr>
          <p:cNvPr id="19" name="Picture 1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06887" y="2493248"/>
            <a:ext cx="3564504" cy="5303520"/>
          </a:xfrm>
          <a:prstGeom prst="rect">
            <a:avLst/>
          </a:prstGeom>
        </p:spPr>
      </p:pic>
      <p:sp>
        <p:nvSpPr>
          <p:cNvPr id="9" name="TextBox 8"/>
          <p:cNvSpPr txBox="1"/>
          <p:nvPr/>
        </p:nvSpPr>
        <p:spPr>
          <a:xfrm>
            <a:off x="1162614" y="1789025"/>
            <a:ext cx="2083723" cy="486287"/>
          </a:xfrm>
          <a:prstGeom prst="rect">
            <a:avLst/>
          </a:prstGeom>
          <a:noFill/>
        </p:spPr>
        <p:txBody>
          <a:bodyPr wrap="square" rtlCol="0">
            <a:spAutoFit/>
          </a:bodyPr>
          <a:lstStyle/>
          <a:p>
            <a:pPr algn="ctr"/>
            <a:r>
              <a:rPr lang="en-US" sz="2560" dirty="0" err="1">
                <a:latin typeface="Amazon Ember Thin" panose="020B0303020204020204" pitchFamily="34" charset="0"/>
                <a:ea typeface="Amazon Ember Thin" panose="020B0303020204020204" pitchFamily="34" charset="0"/>
                <a:cs typeface="Amazon Ember Thin" panose="020B0303020204020204" pitchFamily="34" charset="0"/>
              </a:rPr>
              <a:t>BookHotel</a:t>
            </a:r>
            <a:endParaRPr lang="en-US" sz="2560" dirty="0">
              <a:latin typeface="Amazon Ember Thin" panose="020B0303020204020204" pitchFamily="34" charset="0"/>
              <a:ea typeface="Amazon Ember Thin" panose="020B0303020204020204" pitchFamily="34" charset="0"/>
              <a:cs typeface="Amazon Ember Thin" panose="020B0303020204020204" pitchFamily="34" charset="0"/>
            </a:endParaRPr>
          </a:p>
        </p:txBody>
      </p:sp>
      <p:sp>
        <p:nvSpPr>
          <p:cNvPr id="10" name="Oval 9"/>
          <p:cNvSpPr/>
          <p:nvPr/>
        </p:nvSpPr>
        <p:spPr>
          <a:xfrm>
            <a:off x="3062989" y="2010943"/>
            <a:ext cx="226422" cy="226422"/>
          </a:xfrm>
          <a:prstGeom prst="ellipse">
            <a:avLst/>
          </a:prstGeom>
          <a:solidFill>
            <a:srgbClr val="FCB64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389" dirty="0">
              <a:solidFill>
                <a:schemeClr val="tx1"/>
              </a:solidFill>
              <a:latin typeface="Amazon Ember Thin" panose="020B0303020204020204" pitchFamily="34" charset="0"/>
              <a:ea typeface="Amazon Ember Thin" panose="020B0303020204020204" pitchFamily="34" charset="0"/>
              <a:cs typeface="Amazon Ember Thin" panose="020B0303020204020204" pitchFamily="34" charset="0"/>
            </a:endParaRPr>
          </a:p>
        </p:txBody>
      </p:sp>
      <p:cxnSp>
        <p:nvCxnSpPr>
          <p:cNvPr id="11" name="Straight Connector 10"/>
          <p:cNvCxnSpPr/>
          <p:nvPr/>
        </p:nvCxnSpPr>
        <p:spPr>
          <a:xfrm>
            <a:off x="3325087" y="2118611"/>
            <a:ext cx="2261062" cy="0"/>
          </a:xfrm>
          <a:prstGeom prst="line">
            <a:avLst/>
          </a:prstGeom>
          <a:ln w="15875">
            <a:solidFill>
              <a:srgbClr val="FF9900"/>
            </a:solidFill>
            <a:prstDash val="dash"/>
          </a:ln>
          <a:effectLst/>
        </p:spPr>
        <p:style>
          <a:lnRef idx="2">
            <a:schemeClr val="accent1"/>
          </a:lnRef>
          <a:fillRef idx="0">
            <a:schemeClr val="accent1"/>
          </a:fillRef>
          <a:effectRef idx="1">
            <a:schemeClr val="accent1"/>
          </a:effectRef>
          <a:fontRef idx="minor">
            <a:schemeClr val="tx1"/>
          </a:fontRef>
        </p:style>
      </p:cxnSp>
      <p:sp>
        <p:nvSpPr>
          <p:cNvPr id="23" name="Oval 22"/>
          <p:cNvSpPr/>
          <p:nvPr/>
        </p:nvSpPr>
        <p:spPr>
          <a:xfrm>
            <a:off x="3889334" y="4713209"/>
            <a:ext cx="396347" cy="396347"/>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389" dirty="0">
              <a:solidFill>
                <a:schemeClr val="tx1"/>
              </a:solidFill>
              <a:latin typeface="Amazon Ember Thin" panose="020B0303020204020204" pitchFamily="34" charset="0"/>
              <a:ea typeface="Amazon Ember Thin" panose="020B0303020204020204" pitchFamily="34" charset="0"/>
              <a:cs typeface="Amazon Ember Thin" panose="020B0303020204020204" pitchFamily="34" charset="0"/>
            </a:endParaRPr>
          </a:p>
        </p:txBody>
      </p:sp>
      <p:sp>
        <p:nvSpPr>
          <p:cNvPr id="6" name="Oval 5"/>
          <p:cNvSpPr/>
          <p:nvPr/>
        </p:nvSpPr>
        <p:spPr>
          <a:xfrm>
            <a:off x="3940192" y="4791691"/>
            <a:ext cx="226422" cy="226422"/>
          </a:xfrm>
          <a:prstGeom prst="ellipse">
            <a:avLst/>
          </a:prstGeom>
          <a:solidFill>
            <a:srgbClr val="FCB64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389" dirty="0">
              <a:solidFill>
                <a:schemeClr val="tx1"/>
              </a:solidFill>
              <a:latin typeface="Amazon Ember Thin" panose="020B0303020204020204" pitchFamily="34" charset="0"/>
              <a:ea typeface="Amazon Ember Thin" panose="020B0303020204020204" pitchFamily="34" charset="0"/>
              <a:cs typeface="Amazon Ember Thin" panose="020B0303020204020204" pitchFamily="34" charset="0"/>
            </a:endParaRPr>
          </a:p>
        </p:txBody>
      </p:sp>
      <p:cxnSp>
        <p:nvCxnSpPr>
          <p:cNvPr id="7" name="Straight Connector 6"/>
          <p:cNvCxnSpPr/>
          <p:nvPr/>
        </p:nvCxnSpPr>
        <p:spPr>
          <a:xfrm>
            <a:off x="4167441" y="4899360"/>
            <a:ext cx="1418709" cy="0"/>
          </a:xfrm>
          <a:prstGeom prst="line">
            <a:avLst/>
          </a:prstGeom>
          <a:ln w="15875">
            <a:solidFill>
              <a:srgbClr val="FF9900"/>
            </a:solidFill>
            <a:prstDash val="dash"/>
          </a:ln>
          <a:effectLst/>
        </p:spPr>
        <p:style>
          <a:lnRef idx="2">
            <a:schemeClr val="accent1"/>
          </a:lnRef>
          <a:fillRef idx="0">
            <a:schemeClr val="accent1"/>
          </a:fillRef>
          <a:effectRef idx="1">
            <a:schemeClr val="accent1"/>
          </a:effectRef>
          <a:fontRef idx="minor">
            <a:schemeClr val="tx1"/>
          </a:fontRef>
        </p:style>
      </p:cxnSp>
      <p:sp>
        <p:nvSpPr>
          <p:cNvPr id="24" name="Oval 23"/>
          <p:cNvSpPr/>
          <p:nvPr/>
        </p:nvSpPr>
        <p:spPr>
          <a:xfrm>
            <a:off x="3875171" y="3510308"/>
            <a:ext cx="396347" cy="396347"/>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389" dirty="0">
              <a:solidFill>
                <a:schemeClr val="tx1"/>
              </a:solidFill>
              <a:latin typeface="Amazon Ember Thin" panose="020B0303020204020204" pitchFamily="34" charset="0"/>
              <a:ea typeface="Amazon Ember Thin" panose="020B0303020204020204" pitchFamily="34" charset="0"/>
              <a:cs typeface="Amazon Ember Thin" panose="020B0303020204020204" pitchFamily="34" charset="0"/>
            </a:endParaRPr>
          </a:p>
        </p:txBody>
      </p:sp>
      <p:sp>
        <p:nvSpPr>
          <p:cNvPr id="4" name="Oval 3"/>
          <p:cNvSpPr/>
          <p:nvPr/>
        </p:nvSpPr>
        <p:spPr>
          <a:xfrm>
            <a:off x="3940192" y="3550602"/>
            <a:ext cx="226422" cy="226422"/>
          </a:xfrm>
          <a:prstGeom prst="ellipse">
            <a:avLst/>
          </a:prstGeom>
          <a:solidFill>
            <a:srgbClr val="FCB64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389" dirty="0">
              <a:solidFill>
                <a:schemeClr val="tx1"/>
              </a:solidFill>
              <a:latin typeface="Amazon Ember Thin" panose="020B0303020204020204" pitchFamily="34" charset="0"/>
              <a:ea typeface="Amazon Ember Thin" panose="020B0303020204020204" pitchFamily="34" charset="0"/>
              <a:cs typeface="Amazon Ember Thin" panose="020B0303020204020204" pitchFamily="34" charset="0"/>
            </a:endParaRPr>
          </a:p>
        </p:txBody>
      </p:sp>
      <p:cxnSp>
        <p:nvCxnSpPr>
          <p:cNvPr id="5" name="Straight Connector 4"/>
          <p:cNvCxnSpPr/>
          <p:nvPr/>
        </p:nvCxnSpPr>
        <p:spPr>
          <a:xfrm>
            <a:off x="4167441" y="3658270"/>
            <a:ext cx="1440875" cy="0"/>
          </a:xfrm>
          <a:prstGeom prst="line">
            <a:avLst/>
          </a:prstGeom>
          <a:ln w="15875">
            <a:solidFill>
              <a:srgbClr val="FF9900"/>
            </a:solidFill>
            <a:prstDash val="dash"/>
          </a:ln>
          <a:effectLst/>
        </p:spPr>
        <p:style>
          <a:lnRef idx="2">
            <a:schemeClr val="accent1"/>
          </a:lnRef>
          <a:fillRef idx="0">
            <a:schemeClr val="accent1"/>
          </a:fillRef>
          <a:effectRef idx="1">
            <a:schemeClr val="accent1"/>
          </a:effectRef>
          <a:fontRef idx="minor">
            <a:schemeClr val="tx1"/>
          </a:fontRef>
        </p:style>
      </p:cxnSp>
      <p:sp>
        <p:nvSpPr>
          <p:cNvPr id="26" name="Oval 25"/>
          <p:cNvSpPr/>
          <p:nvPr/>
        </p:nvSpPr>
        <p:spPr>
          <a:xfrm>
            <a:off x="10168084" y="5717118"/>
            <a:ext cx="396347" cy="396347"/>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389" dirty="0">
              <a:solidFill>
                <a:schemeClr val="tx1"/>
              </a:solidFill>
              <a:latin typeface="Amazon Ember Thin" panose="020B0303020204020204" pitchFamily="34" charset="0"/>
              <a:ea typeface="Amazon Ember Thin" panose="020B0303020204020204" pitchFamily="34" charset="0"/>
              <a:cs typeface="Amazon Ember Thin" panose="020B0303020204020204" pitchFamily="34" charset="0"/>
            </a:endParaRPr>
          </a:p>
        </p:txBody>
      </p:sp>
      <p:sp>
        <p:nvSpPr>
          <p:cNvPr id="20" name="Oval 19"/>
          <p:cNvSpPr/>
          <p:nvPr/>
        </p:nvSpPr>
        <p:spPr>
          <a:xfrm>
            <a:off x="10225584" y="5783779"/>
            <a:ext cx="226422" cy="226422"/>
          </a:xfrm>
          <a:prstGeom prst="ellipse">
            <a:avLst/>
          </a:prstGeom>
          <a:solidFill>
            <a:srgbClr val="FCB64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389" dirty="0">
              <a:solidFill>
                <a:schemeClr val="tx1"/>
              </a:solidFill>
              <a:latin typeface="Amazon Ember Thin" panose="020B0303020204020204" pitchFamily="34" charset="0"/>
              <a:ea typeface="Amazon Ember Thin" panose="020B0303020204020204" pitchFamily="34" charset="0"/>
              <a:cs typeface="Amazon Ember Thin" panose="020B0303020204020204" pitchFamily="34" charset="0"/>
            </a:endParaRPr>
          </a:p>
        </p:txBody>
      </p:sp>
      <p:cxnSp>
        <p:nvCxnSpPr>
          <p:cNvPr id="21" name="Straight Connector 20"/>
          <p:cNvCxnSpPr/>
          <p:nvPr/>
        </p:nvCxnSpPr>
        <p:spPr>
          <a:xfrm>
            <a:off x="8615681" y="5871894"/>
            <a:ext cx="1703016" cy="0"/>
          </a:xfrm>
          <a:prstGeom prst="line">
            <a:avLst/>
          </a:prstGeom>
          <a:ln w="15875">
            <a:solidFill>
              <a:srgbClr val="FF9900"/>
            </a:solidFill>
            <a:prstDash val="dash"/>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8496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CD85D-46A9-4D44-B3D3-8954CB0AA481}"/>
              </a:ext>
            </a:extLst>
          </p:cNvPr>
          <p:cNvSpPr>
            <a:spLocks noGrp="1"/>
          </p:cNvSpPr>
          <p:nvPr>
            <p:ph type="title"/>
          </p:nvPr>
        </p:nvSpPr>
        <p:spPr/>
        <p:txBody>
          <a:bodyPr/>
          <a:lstStyle/>
          <a:p>
            <a:r>
              <a:rPr lang="en-US" dirty="0"/>
              <a:t>Amazon Lex, Amazon Polly, </a:t>
            </a:r>
            <a:br>
              <a:rPr lang="en-US" dirty="0"/>
            </a:br>
            <a:r>
              <a:rPr lang="en-US" dirty="0"/>
              <a:t>Amazon </a:t>
            </a:r>
            <a:r>
              <a:rPr lang="en-US" dirty="0" err="1"/>
              <a:t>Rekognition</a:t>
            </a:r>
            <a:br>
              <a:rPr lang="en-US" dirty="0"/>
            </a:br>
            <a:r>
              <a:rPr lang="en-US" dirty="0"/>
              <a:t>Example Use Case</a:t>
            </a:r>
          </a:p>
        </p:txBody>
      </p:sp>
      <p:sp>
        <p:nvSpPr>
          <p:cNvPr id="3" name="Text Placeholder 2">
            <a:extLst>
              <a:ext uri="{FF2B5EF4-FFF2-40B4-BE49-F238E27FC236}">
                <a16:creationId xmlns:a16="http://schemas.microsoft.com/office/drawing/2014/main" id="{32CD8AE2-862A-F041-B650-E98FC32D0607}"/>
              </a:ext>
            </a:extLst>
          </p:cNvPr>
          <p:cNvSpPr>
            <a:spLocks noGrp="1"/>
          </p:cNvSpPr>
          <p:nvPr>
            <p:ph type="body" sz="quarter" idx="4294967295"/>
          </p:nvPr>
        </p:nvSpPr>
        <p:spPr>
          <a:xfrm>
            <a:off x="3813969" y="5461025"/>
            <a:ext cx="7002462" cy="738664"/>
          </a:xfrm>
        </p:spPr>
        <p:txBody>
          <a:bodyPr/>
          <a:lstStyle/>
          <a:p>
            <a:pPr algn="ctr"/>
            <a:r>
              <a:rPr lang="en-US" dirty="0">
                <a:solidFill>
                  <a:srgbClr val="FF9900"/>
                </a:solidFill>
              </a:rPr>
              <a:t>The Smart Assistant</a:t>
            </a:r>
          </a:p>
        </p:txBody>
      </p:sp>
    </p:spTree>
    <p:extLst>
      <p:ext uri="{BB962C8B-B14F-4D97-AF65-F5344CB8AC3E}">
        <p14:creationId xmlns:p14="http://schemas.microsoft.com/office/powerpoint/2010/main" val="116229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Title 1"/>
          <p:cNvSpPr>
            <a:spLocks noGrp="1"/>
          </p:cNvSpPr>
          <p:nvPr>
            <p:ph type="title"/>
          </p:nvPr>
        </p:nvSpPr>
        <p:spPr/>
        <p:txBody>
          <a:bodyPr/>
          <a:lstStyle/>
          <a:p>
            <a:r>
              <a:rPr lang="en-US" dirty="0"/>
              <a:t>Smart Assistant - </a:t>
            </a:r>
            <a:r>
              <a:rPr lang="en-US" altLang="en-US" dirty="0"/>
              <a:t>Key Features</a:t>
            </a:r>
          </a:p>
        </p:txBody>
      </p:sp>
      <p:sp>
        <p:nvSpPr>
          <p:cNvPr id="4" name="Text Placeholder 3">
            <a:extLst>
              <a:ext uri="{FF2B5EF4-FFF2-40B4-BE49-F238E27FC236}">
                <a16:creationId xmlns:a16="http://schemas.microsoft.com/office/drawing/2014/main" id="{FFCA690E-F41D-1042-AD20-E0216EEC7D84}"/>
              </a:ext>
            </a:extLst>
          </p:cNvPr>
          <p:cNvSpPr>
            <a:spLocks noGrp="1"/>
          </p:cNvSpPr>
          <p:nvPr>
            <p:ph type="body" sz="quarter" idx="10"/>
          </p:nvPr>
        </p:nvSpPr>
        <p:spPr>
          <a:xfrm>
            <a:off x="775953" y="1544356"/>
            <a:ext cx="12661900" cy="7497437"/>
          </a:xfrm>
        </p:spPr>
        <p:txBody>
          <a:bodyPr/>
          <a:lstStyle/>
          <a:p>
            <a:r>
              <a:rPr lang="en-US" dirty="0"/>
              <a:t>Face detection &amp; face recognition</a:t>
            </a:r>
          </a:p>
          <a:p>
            <a:r>
              <a:rPr lang="en-US" dirty="0"/>
              <a:t>Face detection with </a:t>
            </a:r>
            <a:r>
              <a:rPr lang="en-US" dirty="0">
                <a:solidFill>
                  <a:srgbClr val="FF9900"/>
                </a:solidFill>
              </a:rPr>
              <a:t>OpenCV</a:t>
            </a:r>
            <a:r>
              <a:rPr lang="en-US" dirty="0"/>
              <a:t> http://</a:t>
            </a:r>
            <a:r>
              <a:rPr lang="en-US" dirty="0" err="1"/>
              <a:t>opencv.org</a:t>
            </a:r>
            <a:r>
              <a:rPr lang="en-US" dirty="0"/>
              <a:t> </a:t>
            </a:r>
          </a:p>
          <a:p>
            <a:r>
              <a:rPr lang="en-US" dirty="0"/>
              <a:t>Face recognition powered by Amazon </a:t>
            </a:r>
            <a:r>
              <a:rPr lang="en-US" dirty="0" err="1">
                <a:solidFill>
                  <a:srgbClr val="FF9900"/>
                </a:solidFill>
              </a:rPr>
              <a:t>Rekognition</a:t>
            </a:r>
            <a:r>
              <a:rPr lang="en-US" dirty="0"/>
              <a:t> </a:t>
            </a:r>
          </a:p>
          <a:p>
            <a:r>
              <a:rPr lang="en-US" dirty="0"/>
              <a:t>Hot word detection to get device’s attention</a:t>
            </a:r>
          </a:p>
          <a:p>
            <a:r>
              <a:rPr lang="en-US" dirty="0" err="1">
                <a:solidFill>
                  <a:srgbClr val="FF9900"/>
                </a:solidFill>
              </a:rPr>
              <a:t>Snowboy</a:t>
            </a:r>
            <a:r>
              <a:rPr lang="en-US" dirty="0"/>
              <a:t> https://</a:t>
            </a:r>
            <a:r>
              <a:rPr lang="en-US" dirty="0" err="1"/>
              <a:t>snowboy.kitt.ai</a:t>
            </a:r>
            <a:r>
              <a:rPr lang="en-US" dirty="0"/>
              <a:t>/  </a:t>
            </a:r>
          </a:p>
          <a:p>
            <a:r>
              <a:rPr lang="en-US" dirty="0"/>
              <a:t>Silence detection during live speech capture for start/stop</a:t>
            </a:r>
          </a:p>
          <a:p>
            <a:r>
              <a:rPr lang="en-US" dirty="0" err="1">
                <a:solidFill>
                  <a:srgbClr val="FF9900"/>
                </a:solidFill>
              </a:rPr>
              <a:t>SoX</a:t>
            </a:r>
            <a:r>
              <a:rPr lang="en-US" dirty="0"/>
              <a:t> http://</a:t>
            </a:r>
            <a:r>
              <a:rPr lang="en-US" dirty="0" err="1"/>
              <a:t>sox.sourceforge.net</a:t>
            </a:r>
            <a:r>
              <a:rPr lang="en-US" dirty="0"/>
              <a:t>/ </a:t>
            </a:r>
          </a:p>
          <a:p>
            <a:r>
              <a:rPr lang="en-US" dirty="0"/>
              <a:t>Streaming of audio capture in live-time to reduce latency</a:t>
            </a:r>
          </a:p>
          <a:p>
            <a:r>
              <a:rPr lang="en-US" dirty="0">
                <a:solidFill>
                  <a:srgbClr val="FF9900"/>
                </a:solidFill>
              </a:rPr>
              <a:t>AWS IoT</a:t>
            </a:r>
          </a:p>
          <a:p>
            <a:r>
              <a:rPr lang="en-US" dirty="0"/>
              <a:t>NLU powered by </a:t>
            </a:r>
            <a:r>
              <a:rPr lang="en-US" dirty="0">
                <a:solidFill>
                  <a:srgbClr val="FF9900"/>
                </a:solidFill>
              </a:rPr>
              <a:t>Amazon Lex</a:t>
            </a:r>
          </a:p>
          <a:p>
            <a:endParaRPr lang="en-US" dirty="0"/>
          </a:p>
          <a:p>
            <a:endParaRPr lang="en-US" dirty="0"/>
          </a:p>
        </p:txBody>
      </p:sp>
    </p:spTree>
    <p:extLst>
      <p:ext uri="{BB962C8B-B14F-4D97-AF65-F5344CB8AC3E}">
        <p14:creationId xmlns:p14="http://schemas.microsoft.com/office/powerpoint/2010/main" val="24398541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9681" y="222478"/>
            <a:ext cx="13688304" cy="1079598"/>
          </a:xfrm>
        </p:spPr>
        <p:txBody>
          <a:bodyPr/>
          <a:lstStyle/>
          <a:p>
            <a:r>
              <a:rPr lang="en-AU" dirty="0"/>
              <a:t>Smart </a:t>
            </a:r>
            <a:r>
              <a:rPr lang="en-US" dirty="0"/>
              <a:t>Assistant</a:t>
            </a:r>
            <a:endParaRPr lang="en-AU" dirty="0"/>
          </a:p>
        </p:txBody>
      </p:sp>
      <p:sp>
        <p:nvSpPr>
          <p:cNvPr id="5" name="Rectangle 4"/>
          <p:cNvSpPr/>
          <p:nvPr/>
        </p:nvSpPr>
        <p:spPr>
          <a:xfrm>
            <a:off x="538863" y="3474720"/>
            <a:ext cx="4069080" cy="1463040"/>
          </a:xfrm>
          <a:prstGeom prst="rect">
            <a:avLst/>
          </a:prstGeom>
          <a:solidFill>
            <a:schemeClr val="bg1">
              <a:lumMod val="50000"/>
              <a:lumOff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AU" sz="2800" dirty="0">
                <a:latin typeface="Amazon Ember Thin" panose="020B0303020204020204" pitchFamily="34" charset="0"/>
                <a:ea typeface="Amazon Ember Thin" panose="020B0303020204020204" pitchFamily="34" charset="0"/>
                <a:cs typeface="Amazon Ember Thin" panose="020B0303020204020204" pitchFamily="34" charset="0"/>
              </a:rPr>
              <a:t>Wait for Hot Word</a:t>
            </a:r>
            <a:br>
              <a:rPr lang="en-AU" sz="2800" dirty="0">
                <a:latin typeface="Amazon Ember Thin" panose="020B0303020204020204" pitchFamily="34" charset="0"/>
                <a:ea typeface="Amazon Ember Thin" panose="020B0303020204020204" pitchFamily="34" charset="0"/>
                <a:cs typeface="Amazon Ember Thin" panose="020B0303020204020204" pitchFamily="34" charset="0"/>
              </a:rPr>
            </a:br>
            <a:r>
              <a:rPr lang="en-AU" sz="2800" dirty="0">
                <a:latin typeface="Amazon Ember Thin" panose="020B0303020204020204" pitchFamily="34" charset="0"/>
                <a:ea typeface="Amazon Ember Thin" panose="020B0303020204020204" pitchFamily="34" charset="0"/>
                <a:cs typeface="Amazon Ember Thin" panose="020B0303020204020204" pitchFamily="34" charset="0"/>
              </a:rPr>
              <a:t>(</a:t>
            </a:r>
            <a:r>
              <a:rPr lang="en-AU" sz="2800" dirty="0" err="1">
                <a:latin typeface="Amazon Ember Thin" panose="020B0303020204020204" pitchFamily="34" charset="0"/>
                <a:ea typeface="Amazon Ember Thin" panose="020B0303020204020204" pitchFamily="34" charset="0"/>
                <a:cs typeface="Amazon Ember Thin" panose="020B0303020204020204" pitchFamily="34" charset="0"/>
              </a:rPr>
              <a:t>Snowboy</a:t>
            </a:r>
            <a:r>
              <a:rPr lang="en-AU" sz="2800" dirty="0">
                <a:latin typeface="Amazon Ember Thin" panose="020B0303020204020204" pitchFamily="34" charset="0"/>
                <a:ea typeface="Amazon Ember Thin" panose="020B0303020204020204" pitchFamily="34" charset="0"/>
                <a:cs typeface="Amazon Ember Thin" panose="020B0303020204020204" pitchFamily="34" charset="0"/>
              </a:rPr>
              <a:t>)</a:t>
            </a:r>
          </a:p>
        </p:txBody>
      </p:sp>
      <p:cxnSp>
        <p:nvCxnSpPr>
          <p:cNvPr id="7" name="Straight Arrow Connector 6"/>
          <p:cNvCxnSpPr>
            <a:cxnSpLocks/>
          </p:cNvCxnSpPr>
          <p:nvPr/>
        </p:nvCxnSpPr>
        <p:spPr>
          <a:xfrm>
            <a:off x="4718782" y="4206240"/>
            <a:ext cx="3592403" cy="15903"/>
          </a:xfrm>
          <a:prstGeom prst="straightConnector1">
            <a:avLst/>
          </a:prstGeom>
          <a:ln>
            <a:solidFill>
              <a:schemeClr val="accent5"/>
            </a:solidFill>
            <a:tailEnd type="arrow"/>
          </a:ln>
        </p:spPr>
        <p:style>
          <a:lnRef idx="2">
            <a:schemeClr val="accent1"/>
          </a:lnRef>
          <a:fillRef idx="0">
            <a:schemeClr val="accent1"/>
          </a:fillRef>
          <a:effectRef idx="1">
            <a:schemeClr val="accent1"/>
          </a:effectRef>
          <a:fontRef idx="minor">
            <a:schemeClr val="tx1"/>
          </a:fontRef>
        </p:style>
      </p:cxnSp>
      <p:sp>
        <p:nvSpPr>
          <p:cNvPr id="8" name="Rectangle 7"/>
          <p:cNvSpPr/>
          <p:nvPr/>
        </p:nvSpPr>
        <p:spPr>
          <a:xfrm>
            <a:off x="8311185" y="3260035"/>
            <a:ext cx="4069080" cy="1693628"/>
          </a:xfrm>
          <a:prstGeom prst="rect">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AU" sz="2800" dirty="0">
                <a:latin typeface="Amazon Ember Thin" panose="020B0303020204020204" pitchFamily="34" charset="0"/>
                <a:ea typeface="Amazon Ember Thin" panose="020B0303020204020204" pitchFamily="34" charset="0"/>
                <a:cs typeface="Amazon Ember Thin" panose="020B0303020204020204" pitchFamily="34" charset="0"/>
              </a:rPr>
              <a:t>Wait for Face to appear in camera view</a:t>
            </a:r>
          </a:p>
        </p:txBody>
      </p:sp>
      <p:sp>
        <p:nvSpPr>
          <p:cNvPr id="9" name="Rectangle 8"/>
          <p:cNvSpPr/>
          <p:nvPr/>
        </p:nvSpPr>
        <p:spPr>
          <a:xfrm>
            <a:off x="4347329" y="4267426"/>
            <a:ext cx="4069080" cy="50386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AU" sz="2800" dirty="0">
                <a:latin typeface="Amazon Ember Thin" panose="020B0303020204020204" pitchFamily="34" charset="0"/>
                <a:ea typeface="Amazon Ember Thin" panose="020B0303020204020204" pitchFamily="34" charset="0"/>
                <a:cs typeface="Amazon Ember Thin" panose="020B0303020204020204" pitchFamily="34" charset="0"/>
              </a:rPr>
              <a:t>“Eyes Open”</a:t>
            </a:r>
          </a:p>
        </p:txBody>
      </p:sp>
      <p:sp>
        <p:nvSpPr>
          <p:cNvPr id="14" name="Rounded Rectangle 13"/>
          <p:cNvSpPr/>
          <p:nvPr/>
        </p:nvSpPr>
        <p:spPr>
          <a:xfrm>
            <a:off x="538863" y="1851661"/>
            <a:ext cx="4069080" cy="833997"/>
          </a:xfrm>
          <a:prstGeom prst="roundRect">
            <a:avLst/>
          </a:prstGeom>
          <a:solidFill>
            <a:schemeClr val="bg1">
              <a:lumMod val="50000"/>
              <a:lumOff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AU" sz="2800" dirty="0">
                <a:latin typeface="Amazon Ember Thin" panose="020B0303020204020204" pitchFamily="34" charset="0"/>
                <a:ea typeface="Amazon Ember Thin" panose="020B0303020204020204" pitchFamily="34" charset="0"/>
                <a:cs typeface="Amazon Ember Thin" panose="020B0303020204020204" pitchFamily="34" charset="0"/>
              </a:rPr>
              <a:t>START</a:t>
            </a:r>
          </a:p>
        </p:txBody>
      </p:sp>
      <p:cxnSp>
        <p:nvCxnSpPr>
          <p:cNvPr id="16" name="Straight Arrow Connector 15"/>
          <p:cNvCxnSpPr>
            <a:stCxn id="14" idx="2"/>
            <a:endCxn id="5" idx="0"/>
          </p:cNvCxnSpPr>
          <p:nvPr/>
        </p:nvCxnSpPr>
        <p:spPr>
          <a:xfrm>
            <a:off x="2573403" y="2685658"/>
            <a:ext cx="0" cy="789062"/>
          </a:xfrm>
          <a:prstGeom prst="straightConnector1">
            <a:avLst/>
          </a:prstGeom>
          <a:ln>
            <a:solidFill>
              <a:schemeClr val="accent5"/>
            </a:solidFill>
            <a:tailEnd type="arrow"/>
          </a:ln>
        </p:spPr>
        <p:style>
          <a:lnRef idx="2">
            <a:schemeClr val="accent1"/>
          </a:lnRef>
          <a:fillRef idx="0">
            <a:schemeClr val="accent1"/>
          </a:fillRef>
          <a:effectRef idx="1">
            <a:schemeClr val="accent1"/>
          </a:effectRef>
          <a:fontRef idx="minor">
            <a:schemeClr val="tx1"/>
          </a:fontRef>
        </p:style>
      </p:cxnSp>
      <p:sp>
        <p:nvSpPr>
          <p:cNvPr id="15" name="Rectangle 14"/>
          <p:cNvSpPr/>
          <p:nvPr/>
        </p:nvSpPr>
        <p:spPr>
          <a:xfrm>
            <a:off x="4425024" y="3642005"/>
            <a:ext cx="4069080" cy="50386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AU" sz="2800" dirty="0" err="1">
                <a:solidFill>
                  <a:schemeClr val="tx1"/>
                </a:solidFill>
                <a:latin typeface="Amazon Ember Thin" panose="020B0303020204020204" pitchFamily="34" charset="0"/>
                <a:ea typeface="Amazon Ember Thin" panose="020B0303020204020204" pitchFamily="34" charset="0"/>
                <a:cs typeface="Amazon Ember Thin" panose="020B0303020204020204" pitchFamily="34" charset="0"/>
              </a:rPr>
              <a:t>Hotword</a:t>
            </a:r>
            <a:r>
              <a:rPr lang="en-AU" sz="2800" dirty="0">
                <a:solidFill>
                  <a:schemeClr val="tx1"/>
                </a:solidFill>
                <a:latin typeface="Amazon Ember Thin" panose="020B0303020204020204" pitchFamily="34" charset="0"/>
                <a:ea typeface="Amazon Ember Thin" panose="020B0303020204020204" pitchFamily="34" charset="0"/>
                <a:cs typeface="Amazon Ember Thin" panose="020B0303020204020204" pitchFamily="34" charset="0"/>
              </a:rPr>
              <a:t> detected</a:t>
            </a:r>
          </a:p>
        </p:txBody>
      </p:sp>
      <p:pic>
        <p:nvPicPr>
          <p:cNvPr id="12" name="Graphic 11">
            <a:extLst>
              <a:ext uri="{FF2B5EF4-FFF2-40B4-BE49-F238E27FC236}">
                <a16:creationId xmlns:a16="http://schemas.microsoft.com/office/drawing/2014/main" id="{4FC13F88-1009-2A48-8F04-AB5CF398489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501641" y="3260035"/>
            <a:ext cx="1800000" cy="1800000"/>
          </a:xfrm>
          <a:prstGeom prst="rect">
            <a:avLst/>
          </a:prstGeom>
        </p:spPr>
      </p:pic>
    </p:spTree>
    <p:extLst>
      <p:ext uri="{BB962C8B-B14F-4D97-AF65-F5344CB8AC3E}">
        <p14:creationId xmlns:p14="http://schemas.microsoft.com/office/powerpoint/2010/main" val="3322251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grpId="0" nodeType="withEffect">
                                  <p:stCondLst>
                                    <p:cond delay="100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15"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9681" y="222478"/>
            <a:ext cx="13688304" cy="1079598"/>
          </a:xfrm>
        </p:spPr>
        <p:txBody>
          <a:bodyPr/>
          <a:lstStyle/>
          <a:p>
            <a:r>
              <a:rPr lang="en-AU" dirty="0"/>
              <a:t>Smart </a:t>
            </a:r>
            <a:r>
              <a:rPr lang="en-US" dirty="0"/>
              <a:t>Assistant</a:t>
            </a:r>
            <a:endParaRPr lang="en-AU" dirty="0"/>
          </a:p>
        </p:txBody>
      </p:sp>
      <p:sp>
        <p:nvSpPr>
          <p:cNvPr id="5" name="Rectangle 4"/>
          <p:cNvSpPr/>
          <p:nvPr/>
        </p:nvSpPr>
        <p:spPr>
          <a:xfrm>
            <a:off x="698887" y="1260054"/>
            <a:ext cx="4069080" cy="1463040"/>
          </a:xfrm>
          <a:prstGeom prst="rect">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AU" sz="2800" dirty="0">
                <a:solidFill>
                  <a:schemeClr val="tx1"/>
                </a:solidFill>
                <a:latin typeface="Amazon Ember Thin" panose="020B0303020204020204" pitchFamily="34" charset="0"/>
                <a:ea typeface="Amazon Ember Thin" panose="020B0303020204020204" pitchFamily="34" charset="0"/>
                <a:cs typeface="Amazon Ember Thin" panose="020B0303020204020204" pitchFamily="34" charset="0"/>
              </a:rPr>
              <a:t>Wait for Face to appear in camera view</a:t>
            </a:r>
          </a:p>
        </p:txBody>
      </p:sp>
      <p:sp>
        <p:nvSpPr>
          <p:cNvPr id="8" name="Rectangle 7"/>
          <p:cNvSpPr/>
          <p:nvPr/>
        </p:nvSpPr>
        <p:spPr>
          <a:xfrm>
            <a:off x="698887" y="2996034"/>
            <a:ext cx="4069080" cy="1463040"/>
          </a:xfrm>
          <a:prstGeom prst="rect">
            <a:avLst/>
          </a:prstGeom>
          <a:solidFill>
            <a:schemeClr val="bg1">
              <a:lumMod val="50000"/>
              <a:lumOff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AU" sz="2800" dirty="0">
                <a:solidFill>
                  <a:schemeClr val="tx1"/>
                </a:solidFill>
                <a:latin typeface="Amazon Ember Thin" panose="020B0303020204020204" pitchFamily="34" charset="0"/>
                <a:ea typeface="Amazon Ember Thin" panose="020B0303020204020204" pitchFamily="34" charset="0"/>
                <a:cs typeface="Amazon Ember Thin" panose="020B0303020204020204" pitchFamily="34" charset="0"/>
              </a:rPr>
              <a:t>Capture image from webcam</a:t>
            </a:r>
            <a:br>
              <a:rPr lang="en-AU" sz="3389" dirty="0">
                <a:solidFill>
                  <a:schemeClr val="tx1"/>
                </a:solidFill>
                <a:latin typeface="Amazon Ember Thin" panose="020B0303020204020204" pitchFamily="34" charset="0"/>
                <a:ea typeface="Amazon Ember Thin" panose="020B0303020204020204" pitchFamily="34" charset="0"/>
                <a:cs typeface="Amazon Ember Thin" panose="020B0303020204020204" pitchFamily="34" charset="0"/>
              </a:rPr>
            </a:br>
            <a:r>
              <a:rPr lang="en-AU" sz="2240" dirty="0">
                <a:solidFill>
                  <a:schemeClr val="tx1"/>
                </a:solidFill>
                <a:latin typeface="Amazon Ember Thin" panose="020B0303020204020204" pitchFamily="34" charset="0"/>
                <a:ea typeface="Amazon Ember Thin" panose="020B0303020204020204" pitchFamily="34" charset="0"/>
                <a:cs typeface="Amazon Ember Thin" panose="020B0303020204020204" pitchFamily="34" charset="0"/>
              </a:rPr>
              <a:t>(</a:t>
            </a:r>
            <a:r>
              <a:rPr lang="en-AU" sz="2240" dirty="0" err="1">
                <a:solidFill>
                  <a:schemeClr val="tx1"/>
                </a:solidFill>
                <a:latin typeface="Amazon Ember Thin" panose="020B0303020204020204" pitchFamily="34" charset="0"/>
                <a:ea typeface="Amazon Ember Thin" panose="020B0303020204020204" pitchFamily="34" charset="0"/>
                <a:cs typeface="Amazon Ember Thin" panose="020B0303020204020204" pitchFamily="34" charset="0"/>
              </a:rPr>
              <a:t>ffmpeg</a:t>
            </a:r>
            <a:r>
              <a:rPr lang="en-AU" sz="2240" dirty="0">
                <a:solidFill>
                  <a:schemeClr val="tx1"/>
                </a:solidFill>
                <a:latin typeface="Amazon Ember Thin" panose="020B0303020204020204" pitchFamily="34" charset="0"/>
                <a:ea typeface="Amazon Ember Thin" panose="020B0303020204020204" pitchFamily="34" charset="0"/>
                <a:cs typeface="Amazon Ember Thin" panose="020B0303020204020204" pitchFamily="34" charset="0"/>
              </a:rPr>
              <a:t>)</a:t>
            </a:r>
          </a:p>
        </p:txBody>
      </p:sp>
      <p:sp>
        <p:nvSpPr>
          <p:cNvPr id="13" name="Rectangle 12"/>
          <p:cNvSpPr/>
          <p:nvPr/>
        </p:nvSpPr>
        <p:spPr>
          <a:xfrm>
            <a:off x="5315169" y="1260054"/>
            <a:ext cx="4069080" cy="1463040"/>
          </a:xfrm>
          <a:prstGeom prst="rect">
            <a:avLst/>
          </a:prstGeom>
          <a:solidFill>
            <a:schemeClr val="bg1">
              <a:lumMod val="50000"/>
              <a:lumOff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AU" sz="2800" dirty="0">
                <a:solidFill>
                  <a:schemeClr val="tx1"/>
                </a:solidFill>
                <a:latin typeface="Amazon Ember Thin" panose="020B0303020204020204" pitchFamily="34" charset="0"/>
                <a:ea typeface="Amazon Ember Thin" panose="020B0303020204020204" pitchFamily="34" charset="0"/>
                <a:cs typeface="Amazon Ember Thin" panose="020B0303020204020204" pitchFamily="34" charset="0"/>
              </a:rPr>
              <a:t>Recognise Face</a:t>
            </a:r>
            <a:br>
              <a:rPr lang="en-AU" sz="2800" dirty="0">
                <a:solidFill>
                  <a:schemeClr val="tx1"/>
                </a:solidFill>
                <a:latin typeface="Amazon Ember Thin" panose="020B0303020204020204" pitchFamily="34" charset="0"/>
                <a:ea typeface="Amazon Ember Thin" panose="020B0303020204020204" pitchFamily="34" charset="0"/>
                <a:cs typeface="Amazon Ember Thin" panose="020B0303020204020204" pitchFamily="34" charset="0"/>
              </a:rPr>
            </a:br>
            <a:r>
              <a:rPr lang="en-AU" sz="2240" dirty="0">
                <a:solidFill>
                  <a:schemeClr val="tx1"/>
                </a:solidFill>
                <a:latin typeface="Amazon Ember Thin" panose="020B0303020204020204" pitchFamily="34" charset="0"/>
                <a:ea typeface="Amazon Ember Thin" panose="020B0303020204020204" pitchFamily="34" charset="0"/>
                <a:cs typeface="Amazon Ember Thin" panose="020B0303020204020204" pitchFamily="34" charset="0"/>
              </a:rPr>
              <a:t>(Amazon </a:t>
            </a:r>
            <a:r>
              <a:rPr lang="en-AU" sz="2240" dirty="0" err="1">
                <a:solidFill>
                  <a:schemeClr val="tx1"/>
                </a:solidFill>
                <a:latin typeface="Amazon Ember Thin" panose="020B0303020204020204" pitchFamily="34" charset="0"/>
                <a:ea typeface="Amazon Ember Thin" panose="020B0303020204020204" pitchFamily="34" charset="0"/>
                <a:cs typeface="Amazon Ember Thin" panose="020B0303020204020204" pitchFamily="34" charset="0"/>
              </a:rPr>
              <a:t>Rekognition</a:t>
            </a:r>
            <a:r>
              <a:rPr lang="en-AU" sz="2240" dirty="0">
                <a:solidFill>
                  <a:schemeClr val="tx1"/>
                </a:solidFill>
                <a:latin typeface="Amazon Ember Thin" panose="020B0303020204020204" pitchFamily="34" charset="0"/>
                <a:ea typeface="Amazon Ember Thin" panose="020B0303020204020204" pitchFamily="34" charset="0"/>
                <a:cs typeface="Amazon Ember Thin" panose="020B0303020204020204" pitchFamily="34" charset="0"/>
              </a:rPr>
              <a:t>)</a:t>
            </a:r>
          </a:p>
        </p:txBody>
      </p:sp>
      <p:sp>
        <p:nvSpPr>
          <p:cNvPr id="15" name="Rectangle 14"/>
          <p:cNvSpPr/>
          <p:nvPr/>
        </p:nvSpPr>
        <p:spPr>
          <a:xfrm>
            <a:off x="698887" y="4733386"/>
            <a:ext cx="4069080" cy="1463040"/>
          </a:xfrm>
          <a:prstGeom prst="rect">
            <a:avLst/>
          </a:prstGeom>
          <a:solidFill>
            <a:schemeClr val="bg1">
              <a:lumMod val="50000"/>
              <a:lumOff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AU" sz="2800" dirty="0">
                <a:solidFill>
                  <a:schemeClr val="tx1"/>
                </a:solidFill>
                <a:latin typeface="Amazon Ember Thin" panose="020B0303020204020204" pitchFamily="34" charset="0"/>
                <a:ea typeface="Amazon Ember Thin" panose="020B0303020204020204" pitchFamily="34" charset="0"/>
                <a:cs typeface="Amazon Ember Thin" panose="020B0303020204020204" pitchFamily="34" charset="0"/>
              </a:rPr>
              <a:t>Resize to improve process efficiency</a:t>
            </a:r>
          </a:p>
          <a:p>
            <a:pPr algn="ctr"/>
            <a:r>
              <a:rPr lang="en-AU" sz="2240" dirty="0">
                <a:solidFill>
                  <a:schemeClr val="tx1"/>
                </a:solidFill>
                <a:latin typeface="Amazon Ember Thin" panose="020B0303020204020204" pitchFamily="34" charset="0"/>
                <a:ea typeface="Amazon Ember Thin" panose="020B0303020204020204" pitchFamily="34" charset="0"/>
                <a:cs typeface="Amazon Ember Thin" panose="020B0303020204020204" pitchFamily="34" charset="0"/>
              </a:rPr>
              <a:t>(</a:t>
            </a:r>
            <a:r>
              <a:rPr lang="en-AU" sz="2240" dirty="0" err="1">
                <a:solidFill>
                  <a:schemeClr val="tx1"/>
                </a:solidFill>
                <a:latin typeface="Amazon Ember Thin" panose="020B0303020204020204" pitchFamily="34" charset="0"/>
                <a:ea typeface="Amazon Ember Thin" panose="020B0303020204020204" pitchFamily="34" charset="0"/>
                <a:cs typeface="Amazon Ember Thin" panose="020B0303020204020204" pitchFamily="34" charset="0"/>
              </a:rPr>
              <a:t>Imagemagick</a:t>
            </a:r>
            <a:r>
              <a:rPr lang="en-AU" sz="2240" dirty="0">
                <a:solidFill>
                  <a:schemeClr val="tx1"/>
                </a:solidFill>
                <a:latin typeface="Amazon Ember Thin" panose="020B0303020204020204" pitchFamily="34" charset="0"/>
                <a:ea typeface="Amazon Ember Thin" panose="020B0303020204020204" pitchFamily="34" charset="0"/>
                <a:cs typeface="Amazon Ember Thin" panose="020B0303020204020204" pitchFamily="34" charset="0"/>
              </a:rPr>
              <a:t>)</a:t>
            </a:r>
          </a:p>
        </p:txBody>
      </p:sp>
      <p:sp>
        <p:nvSpPr>
          <p:cNvPr id="17" name="Rectangle 16"/>
          <p:cNvSpPr/>
          <p:nvPr/>
        </p:nvSpPr>
        <p:spPr>
          <a:xfrm>
            <a:off x="698887" y="6515070"/>
            <a:ext cx="4069080" cy="1463040"/>
          </a:xfrm>
          <a:prstGeom prst="rect">
            <a:avLst/>
          </a:prstGeom>
          <a:solidFill>
            <a:schemeClr val="bg1">
              <a:lumMod val="50000"/>
              <a:lumOff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AU" sz="2800" dirty="0">
                <a:solidFill>
                  <a:schemeClr val="tx1"/>
                </a:solidFill>
                <a:latin typeface="Amazon Ember Thin" panose="020B0303020204020204" pitchFamily="34" charset="0"/>
                <a:ea typeface="Amazon Ember Thin" panose="020B0303020204020204" pitchFamily="34" charset="0"/>
                <a:cs typeface="Amazon Ember Thin" panose="020B0303020204020204" pitchFamily="34" charset="0"/>
              </a:rPr>
              <a:t>Detect face on device</a:t>
            </a:r>
          </a:p>
          <a:p>
            <a:pPr algn="ctr"/>
            <a:r>
              <a:rPr lang="en-AU" sz="2240" dirty="0">
                <a:solidFill>
                  <a:schemeClr val="tx1"/>
                </a:solidFill>
                <a:latin typeface="Amazon Ember Thin" panose="020B0303020204020204" pitchFamily="34" charset="0"/>
                <a:ea typeface="Amazon Ember Thin" panose="020B0303020204020204" pitchFamily="34" charset="0"/>
                <a:cs typeface="Amazon Ember Thin" panose="020B0303020204020204" pitchFamily="34" charset="0"/>
              </a:rPr>
              <a:t>(</a:t>
            </a:r>
            <a:r>
              <a:rPr lang="en-AU" sz="2240" dirty="0" err="1">
                <a:solidFill>
                  <a:schemeClr val="tx1"/>
                </a:solidFill>
                <a:latin typeface="Amazon Ember Thin" panose="020B0303020204020204" pitchFamily="34" charset="0"/>
                <a:ea typeface="Amazon Ember Thin" panose="020B0303020204020204" pitchFamily="34" charset="0"/>
                <a:cs typeface="Amazon Ember Thin" panose="020B0303020204020204" pitchFamily="34" charset="0"/>
              </a:rPr>
              <a:t>OpenCV</a:t>
            </a:r>
            <a:r>
              <a:rPr lang="en-AU" sz="2240" dirty="0">
                <a:solidFill>
                  <a:schemeClr val="tx1"/>
                </a:solidFill>
                <a:latin typeface="Amazon Ember Thin" panose="020B0303020204020204" pitchFamily="34" charset="0"/>
                <a:ea typeface="Amazon Ember Thin" panose="020B0303020204020204" pitchFamily="34" charset="0"/>
                <a:cs typeface="Amazon Ember Thin" panose="020B0303020204020204" pitchFamily="34" charset="0"/>
              </a:rPr>
              <a:t>)</a:t>
            </a:r>
          </a:p>
        </p:txBody>
      </p:sp>
      <p:sp>
        <p:nvSpPr>
          <p:cNvPr id="18" name="Rectangle 17"/>
          <p:cNvSpPr/>
          <p:nvPr/>
        </p:nvSpPr>
        <p:spPr>
          <a:xfrm>
            <a:off x="5315169" y="6515070"/>
            <a:ext cx="4069080" cy="1463040"/>
          </a:xfrm>
          <a:prstGeom prst="rect">
            <a:avLst/>
          </a:prstGeom>
          <a:solidFill>
            <a:srgbClr val="00B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AU" sz="2800" dirty="0">
                <a:solidFill>
                  <a:schemeClr val="tx1"/>
                </a:solidFill>
                <a:latin typeface="Amazon Ember Thin" panose="020B0303020204020204" pitchFamily="34" charset="0"/>
                <a:ea typeface="Amazon Ember Thin" panose="020B0303020204020204" pitchFamily="34" charset="0"/>
                <a:cs typeface="Amazon Ember Thin" panose="020B0303020204020204" pitchFamily="34" charset="0"/>
              </a:rPr>
              <a:t>Known User State</a:t>
            </a:r>
          </a:p>
          <a:p>
            <a:pPr algn="ctr"/>
            <a:r>
              <a:rPr lang="en-AU" sz="2240" dirty="0">
                <a:solidFill>
                  <a:schemeClr val="tx1"/>
                </a:solidFill>
                <a:latin typeface="Amazon Ember Thin" panose="020B0303020204020204" pitchFamily="34" charset="0"/>
                <a:ea typeface="Amazon Ember Thin" panose="020B0303020204020204" pitchFamily="34" charset="0"/>
                <a:cs typeface="Amazon Ember Thin" panose="020B0303020204020204" pitchFamily="34" charset="0"/>
              </a:rPr>
              <a:t>Replay Audio</a:t>
            </a:r>
          </a:p>
        </p:txBody>
      </p:sp>
      <p:sp>
        <p:nvSpPr>
          <p:cNvPr id="6" name="Diamond 5"/>
          <p:cNvSpPr/>
          <p:nvPr/>
        </p:nvSpPr>
        <p:spPr>
          <a:xfrm>
            <a:off x="5648350" y="3601671"/>
            <a:ext cx="3402714" cy="2131074"/>
          </a:xfrm>
          <a:prstGeom prst="diamond">
            <a:avLst/>
          </a:prstGeom>
          <a:solidFill>
            <a:schemeClr val="bg1">
              <a:lumMod val="50000"/>
              <a:lumOff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AU" sz="2240" dirty="0">
                <a:solidFill>
                  <a:schemeClr val="tx1"/>
                </a:solidFill>
                <a:latin typeface="Amazon Ember Thin" panose="020B0303020204020204" pitchFamily="34" charset="0"/>
                <a:ea typeface="Amazon Ember Thin" panose="020B0303020204020204" pitchFamily="34" charset="0"/>
                <a:cs typeface="Amazon Ember Thin" panose="020B0303020204020204" pitchFamily="34" charset="0"/>
              </a:rPr>
              <a:t>Is the face in the collection?</a:t>
            </a:r>
          </a:p>
        </p:txBody>
      </p:sp>
      <p:cxnSp>
        <p:nvCxnSpPr>
          <p:cNvPr id="19" name="Straight Arrow Connector 18"/>
          <p:cNvCxnSpPr>
            <a:stCxn id="13" idx="2"/>
            <a:endCxn id="6" idx="0"/>
          </p:cNvCxnSpPr>
          <p:nvPr/>
        </p:nvCxnSpPr>
        <p:spPr>
          <a:xfrm flipH="1">
            <a:off x="7349708" y="2723094"/>
            <a:ext cx="2" cy="878576"/>
          </a:xfrm>
          <a:prstGeom prst="straightConnector1">
            <a:avLst/>
          </a:prstGeom>
          <a:ln>
            <a:solidFill>
              <a:schemeClr val="accent5"/>
            </a:solidFill>
            <a:tailEnd type="arrow"/>
          </a:ln>
        </p:spPr>
        <p:style>
          <a:lnRef idx="2">
            <a:schemeClr val="accent1"/>
          </a:lnRef>
          <a:fillRef idx="0">
            <a:schemeClr val="accent1"/>
          </a:fillRef>
          <a:effectRef idx="1">
            <a:schemeClr val="accent1"/>
          </a:effectRef>
          <a:fontRef idx="minor">
            <a:schemeClr val="tx1"/>
          </a:fontRef>
        </p:style>
      </p:cxnSp>
      <p:sp>
        <p:nvSpPr>
          <p:cNvPr id="20" name="TextBox 19"/>
          <p:cNvSpPr txBox="1"/>
          <p:nvPr/>
        </p:nvSpPr>
        <p:spPr>
          <a:xfrm>
            <a:off x="7326846" y="5869908"/>
            <a:ext cx="683200" cy="437043"/>
          </a:xfrm>
          <a:prstGeom prst="rect">
            <a:avLst/>
          </a:prstGeom>
          <a:noFill/>
        </p:spPr>
        <p:txBody>
          <a:bodyPr wrap="none" rtlCol="0">
            <a:spAutoFit/>
          </a:bodyPr>
          <a:lstStyle/>
          <a:p>
            <a:r>
              <a:rPr lang="en-AU" sz="2240" dirty="0">
                <a:latin typeface="Amazon Ember Thin" panose="020B0303020204020204" pitchFamily="34" charset="0"/>
                <a:ea typeface="Amazon Ember Thin" panose="020B0303020204020204" pitchFamily="34" charset="0"/>
                <a:cs typeface="Amazon Ember Thin" panose="020B0303020204020204" pitchFamily="34" charset="0"/>
              </a:rPr>
              <a:t>YES</a:t>
            </a:r>
          </a:p>
        </p:txBody>
      </p:sp>
      <p:cxnSp>
        <p:nvCxnSpPr>
          <p:cNvPr id="33" name="Elbow Connector 32"/>
          <p:cNvCxnSpPr>
            <a:stCxn id="17" idx="3"/>
            <a:endCxn id="13" idx="1"/>
          </p:cNvCxnSpPr>
          <p:nvPr/>
        </p:nvCxnSpPr>
        <p:spPr>
          <a:xfrm flipV="1">
            <a:off x="4767967" y="1991575"/>
            <a:ext cx="547202" cy="5255016"/>
          </a:xfrm>
          <a:prstGeom prst="bentConnector3">
            <a:avLst/>
          </a:prstGeom>
          <a:ln>
            <a:solidFill>
              <a:schemeClr val="accent5"/>
            </a:solidFill>
            <a:tailEnd type="arrow"/>
          </a:ln>
        </p:spPr>
        <p:style>
          <a:lnRef idx="2">
            <a:schemeClr val="accent1"/>
          </a:lnRef>
          <a:fillRef idx="0">
            <a:schemeClr val="accent1"/>
          </a:fillRef>
          <a:effectRef idx="1">
            <a:schemeClr val="accent1"/>
          </a:effectRef>
          <a:fontRef idx="minor">
            <a:schemeClr val="tx1"/>
          </a:fontRef>
        </p:style>
      </p:cxnSp>
      <p:cxnSp>
        <p:nvCxnSpPr>
          <p:cNvPr id="37" name="Straight Arrow Connector 36"/>
          <p:cNvCxnSpPr>
            <a:stCxn id="6" idx="2"/>
            <a:endCxn id="18" idx="0"/>
          </p:cNvCxnSpPr>
          <p:nvPr/>
        </p:nvCxnSpPr>
        <p:spPr>
          <a:xfrm>
            <a:off x="7349708" y="5732744"/>
            <a:ext cx="2" cy="782326"/>
          </a:xfrm>
          <a:prstGeom prst="straightConnector1">
            <a:avLst/>
          </a:prstGeom>
          <a:ln>
            <a:solidFill>
              <a:schemeClr val="accent5"/>
            </a:solidFill>
            <a:tailEnd type="arrow"/>
          </a:ln>
        </p:spPr>
        <p:style>
          <a:lnRef idx="2">
            <a:schemeClr val="accent1"/>
          </a:lnRef>
          <a:fillRef idx="0">
            <a:schemeClr val="accent1"/>
          </a:fillRef>
          <a:effectRef idx="1">
            <a:schemeClr val="accent1"/>
          </a:effectRef>
          <a:fontRef idx="minor">
            <a:schemeClr val="tx1"/>
          </a:fontRef>
        </p:style>
      </p:cxnSp>
      <p:cxnSp>
        <p:nvCxnSpPr>
          <p:cNvPr id="40" name="Straight Arrow Connector 39"/>
          <p:cNvCxnSpPr>
            <a:cxnSpLocks/>
            <a:stCxn id="6" idx="3"/>
            <a:endCxn id="44" idx="1"/>
          </p:cNvCxnSpPr>
          <p:nvPr/>
        </p:nvCxnSpPr>
        <p:spPr>
          <a:xfrm flipV="1">
            <a:off x="9051065" y="4667207"/>
            <a:ext cx="1012802" cy="2"/>
          </a:xfrm>
          <a:prstGeom prst="straightConnector1">
            <a:avLst/>
          </a:prstGeom>
          <a:ln>
            <a:solidFill>
              <a:schemeClr val="accent5"/>
            </a:solidFill>
            <a:tailEnd type="arrow"/>
          </a:ln>
        </p:spPr>
        <p:style>
          <a:lnRef idx="2">
            <a:schemeClr val="accent1"/>
          </a:lnRef>
          <a:fillRef idx="0">
            <a:schemeClr val="accent1"/>
          </a:fillRef>
          <a:effectRef idx="1">
            <a:schemeClr val="accent1"/>
          </a:effectRef>
          <a:fontRef idx="minor">
            <a:schemeClr val="tx1"/>
          </a:fontRef>
        </p:style>
      </p:cxnSp>
      <p:sp>
        <p:nvSpPr>
          <p:cNvPr id="43" name="TextBox 42"/>
          <p:cNvSpPr txBox="1"/>
          <p:nvPr/>
        </p:nvSpPr>
        <p:spPr>
          <a:xfrm>
            <a:off x="9064211" y="4187271"/>
            <a:ext cx="612668" cy="437043"/>
          </a:xfrm>
          <a:prstGeom prst="rect">
            <a:avLst/>
          </a:prstGeom>
          <a:noFill/>
        </p:spPr>
        <p:txBody>
          <a:bodyPr wrap="none" rtlCol="0">
            <a:spAutoFit/>
          </a:bodyPr>
          <a:lstStyle/>
          <a:p>
            <a:r>
              <a:rPr lang="en-AU" sz="2240" dirty="0">
                <a:latin typeface="Amazon Ember Thin" panose="020B0303020204020204" pitchFamily="34" charset="0"/>
                <a:ea typeface="Amazon Ember Thin" panose="020B0303020204020204" pitchFamily="34" charset="0"/>
                <a:cs typeface="Amazon Ember Thin" panose="020B0303020204020204" pitchFamily="34" charset="0"/>
              </a:rPr>
              <a:t>NO</a:t>
            </a:r>
          </a:p>
        </p:txBody>
      </p:sp>
      <p:sp>
        <p:nvSpPr>
          <p:cNvPr id="44" name="Rectangle 43"/>
          <p:cNvSpPr/>
          <p:nvPr/>
        </p:nvSpPr>
        <p:spPr>
          <a:xfrm>
            <a:off x="10063866" y="3935686"/>
            <a:ext cx="4069080" cy="1463040"/>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AU" sz="2800" dirty="0">
                <a:solidFill>
                  <a:schemeClr val="tx1"/>
                </a:solidFill>
                <a:latin typeface="Amazon Ember Thin" panose="020B0303020204020204" pitchFamily="34" charset="0"/>
                <a:ea typeface="Amazon Ember Thin" panose="020B0303020204020204" pitchFamily="34" charset="0"/>
                <a:cs typeface="Amazon Ember Thin" panose="020B0303020204020204" pitchFamily="34" charset="0"/>
              </a:rPr>
              <a:t>Run User Speech Dialogue Interaction and NLU</a:t>
            </a:r>
          </a:p>
        </p:txBody>
      </p:sp>
    </p:spTree>
    <p:extLst>
      <p:ext uri="{BB962C8B-B14F-4D97-AF65-F5344CB8AC3E}">
        <p14:creationId xmlns:p14="http://schemas.microsoft.com/office/powerpoint/2010/main" val="1958476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33"/>
                                        </p:tgtEl>
                                        <p:attrNameLst>
                                          <p:attrName>style.visibility</p:attrName>
                                        </p:attrNameLst>
                                      </p:cBhvr>
                                      <p:to>
                                        <p:strVal val="visible"/>
                                      </p:to>
                                    </p:set>
                                    <p:animEffect transition="in" filter="wipe(down)">
                                      <p:cBhvr>
                                        <p:cTn id="22" dur="500"/>
                                        <p:tgtEl>
                                          <p:spTgt spid="33"/>
                                        </p:tgtEl>
                                      </p:cBhvr>
                                    </p:animEffect>
                                  </p:childTnLst>
                                </p:cTn>
                              </p:par>
                              <p:par>
                                <p:cTn id="23" presetID="10" presetClass="entr" presetSubtype="0" fill="hold" grpId="0" nodeType="withEffect">
                                  <p:stCondLst>
                                    <p:cond delay="50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1" fill="hold" nodeType="clickEffect">
                                  <p:stCondLst>
                                    <p:cond delay="0"/>
                                  </p:stCondLst>
                                  <p:childTnLst>
                                    <p:set>
                                      <p:cBhvr>
                                        <p:cTn id="29" dur="1" fill="hold">
                                          <p:stCondLst>
                                            <p:cond delay="0"/>
                                          </p:stCondLst>
                                        </p:cTn>
                                        <p:tgtEl>
                                          <p:spTgt spid="19"/>
                                        </p:tgtEl>
                                        <p:attrNameLst>
                                          <p:attrName>style.visibility</p:attrName>
                                        </p:attrNameLst>
                                      </p:cBhvr>
                                      <p:to>
                                        <p:strVal val="visible"/>
                                      </p:to>
                                    </p:set>
                                    <p:animEffect transition="in" filter="wipe(up)">
                                      <p:cBhvr>
                                        <p:cTn id="30" dur="500"/>
                                        <p:tgtEl>
                                          <p:spTgt spid="19"/>
                                        </p:tgtEl>
                                      </p:cBhvr>
                                    </p:animEffect>
                                  </p:childTnLst>
                                </p:cTn>
                              </p:par>
                              <p:par>
                                <p:cTn id="31" presetID="10" presetClass="entr" presetSubtype="0" fill="hold" grpId="0" nodeType="withEffect">
                                  <p:stCondLst>
                                    <p:cond delay="500"/>
                                  </p:stCondLst>
                                  <p:childTnLst>
                                    <p:set>
                                      <p:cBhvr>
                                        <p:cTn id="32" dur="1" fill="hold">
                                          <p:stCondLst>
                                            <p:cond delay="0"/>
                                          </p:stCondLst>
                                        </p:cTn>
                                        <p:tgtEl>
                                          <p:spTgt spid="6"/>
                                        </p:tgtEl>
                                        <p:attrNameLst>
                                          <p:attrName>style.visibility</p:attrName>
                                        </p:attrNameLst>
                                      </p:cBhvr>
                                      <p:to>
                                        <p:strVal val="visible"/>
                                      </p:to>
                                    </p:set>
                                    <p:animEffect transition="in" filter="fade">
                                      <p:cBhvr>
                                        <p:cTn id="33" dur="500"/>
                                        <p:tgtEl>
                                          <p:spTgt spid="6"/>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1" fill="hold" nodeType="clickEffect">
                                  <p:stCondLst>
                                    <p:cond delay="0"/>
                                  </p:stCondLst>
                                  <p:childTnLst>
                                    <p:set>
                                      <p:cBhvr>
                                        <p:cTn id="37" dur="1" fill="hold">
                                          <p:stCondLst>
                                            <p:cond delay="0"/>
                                          </p:stCondLst>
                                        </p:cTn>
                                        <p:tgtEl>
                                          <p:spTgt spid="37"/>
                                        </p:tgtEl>
                                        <p:attrNameLst>
                                          <p:attrName>style.visibility</p:attrName>
                                        </p:attrNameLst>
                                      </p:cBhvr>
                                      <p:to>
                                        <p:strVal val="visible"/>
                                      </p:to>
                                    </p:set>
                                    <p:animEffect transition="in" filter="wipe(up)">
                                      <p:cBhvr>
                                        <p:cTn id="38" dur="500"/>
                                        <p:tgtEl>
                                          <p:spTgt spid="37"/>
                                        </p:tgtEl>
                                      </p:cBhvr>
                                    </p:animEffect>
                                  </p:childTnLst>
                                </p:cTn>
                              </p:par>
                              <p:par>
                                <p:cTn id="39" presetID="10" presetClass="entr" presetSubtype="0" fill="hold" grpId="0" nodeType="withEffect">
                                  <p:stCondLst>
                                    <p:cond delay="500"/>
                                  </p:stCondLst>
                                  <p:childTnLst>
                                    <p:set>
                                      <p:cBhvr>
                                        <p:cTn id="40" dur="1" fill="hold">
                                          <p:stCondLst>
                                            <p:cond delay="0"/>
                                          </p:stCondLst>
                                        </p:cTn>
                                        <p:tgtEl>
                                          <p:spTgt spid="18"/>
                                        </p:tgtEl>
                                        <p:attrNameLst>
                                          <p:attrName>style.visibility</p:attrName>
                                        </p:attrNameLst>
                                      </p:cBhvr>
                                      <p:to>
                                        <p:strVal val="visible"/>
                                      </p:to>
                                    </p:set>
                                    <p:animEffect transition="in" filter="fade">
                                      <p:cBhvr>
                                        <p:cTn id="41" dur="500"/>
                                        <p:tgtEl>
                                          <p:spTgt spid="18"/>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0"/>
                                        </p:tgtEl>
                                        <p:attrNameLst>
                                          <p:attrName>style.visibility</p:attrName>
                                        </p:attrNameLst>
                                      </p:cBhvr>
                                      <p:to>
                                        <p:strVal val="visible"/>
                                      </p:to>
                                    </p:set>
                                    <p:animEffect transition="in" filter="fade">
                                      <p:cBhvr>
                                        <p:cTn id="44" dur="500"/>
                                        <p:tgtEl>
                                          <p:spTgt spid="20"/>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nodeType="clickEffect">
                                  <p:stCondLst>
                                    <p:cond delay="0"/>
                                  </p:stCondLst>
                                  <p:childTnLst>
                                    <p:set>
                                      <p:cBhvr>
                                        <p:cTn id="48" dur="1" fill="hold">
                                          <p:stCondLst>
                                            <p:cond delay="0"/>
                                          </p:stCondLst>
                                        </p:cTn>
                                        <p:tgtEl>
                                          <p:spTgt spid="40"/>
                                        </p:tgtEl>
                                        <p:attrNameLst>
                                          <p:attrName>style.visibility</p:attrName>
                                        </p:attrNameLst>
                                      </p:cBhvr>
                                      <p:to>
                                        <p:strVal val="visible"/>
                                      </p:to>
                                    </p:set>
                                    <p:animEffect transition="in" filter="wipe(left)">
                                      <p:cBhvr>
                                        <p:cTn id="49" dur="500"/>
                                        <p:tgtEl>
                                          <p:spTgt spid="40"/>
                                        </p:tgtEl>
                                      </p:cBhvr>
                                    </p:animEffect>
                                  </p:childTnLst>
                                </p:cTn>
                              </p:par>
                              <p:par>
                                <p:cTn id="50" presetID="10" presetClass="entr" presetSubtype="0" fill="hold" grpId="0" nodeType="withEffect">
                                  <p:stCondLst>
                                    <p:cond delay="500"/>
                                  </p:stCondLst>
                                  <p:childTnLst>
                                    <p:set>
                                      <p:cBhvr>
                                        <p:cTn id="51" dur="1" fill="hold">
                                          <p:stCondLst>
                                            <p:cond delay="0"/>
                                          </p:stCondLst>
                                        </p:cTn>
                                        <p:tgtEl>
                                          <p:spTgt spid="44"/>
                                        </p:tgtEl>
                                        <p:attrNameLst>
                                          <p:attrName>style.visibility</p:attrName>
                                        </p:attrNameLst>
                                      </p:cBhvr>
                                      <p:to>
                                        <p:strVal val="visible"/>
                                      </p:to>
                                    </p:set>
                                    <p:animEffect transition="in" filter="fade">
                                      <p:cBhvr>
                                        <p:cTn id="52" dur="500"/>
                                        <p:tgtEl>
                                          <p:spTgt spid="44"/>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43"/>
                                        </p:tgtEl>
                                        <p:attrNameLst>
                                          <p:attrName>style.visibility</p:attrName>
                                        </p:attrNameLst>
                                      </p:cBhvr>
                                      <p:to>
                                        <p:strVal val="visible"/>
                                      </p:to>
                                    </p:set>
                                    <p:animEffect transition="in" filter="fade">
                                      <p:cBhvr>
                                        <p:cTn id="55"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3" grpId="0" animBg="1"/>
      <p:bldP spid="15" grpId="0" animBg="1"/>
      <p:bldP spid="17" grpId="0" animBg="1"/>
      <p:bldP spid="18" grpId="0" animBg="1"/>
      <p:bldP spid="6" grpId="0" animBg="1"/>
      <p:bldP spid="20" grpId="0"/>
      <p:bldP spid="43" grpId="0"/>
      <p:bldP spid="44"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9681" y="222478"/>
            <a:ext cx="13688304" cy="1079598"/>
          </a:xfrm>
        </p:spPr>
        <p:txBody>
          <a:bodyPr/>
          <a:lstStyle/>
          <a:p>
            <a:r>
              <a:rPr lang="en-AU" dirty="0"/>
              <a:t>Smart </a:t>
            </a:r>
            <a:r>
              <a:rPr lang="en-US" dirty="0"/>
              <a:t>Assistant</a:t>
            </a:r>
            <a:endParaRPr lang="en-AU" dirty="0"/>
          </a:p>
        </p:txBody>
      </p:sp>
      <p:sp>
        <p:nvSpPr>
          <p:cNvPr id="8" name="Rectangle 7"/>
          <p:cNvSpPr/>
          <p:nvPr/>
        </p:nvSpPr>
        <p:spPr>
          <a:xfrm>
            <a:off x="676022" y="2996034"/>
            <a:ext cx="4069080" cy="1463040"/>
          </a:xfrm>
          <a:prstGeom prst="rect">
            <a:avLst/>
          </a:prstGeom>
          <a:solidFill>
            <a:schemeClr val="bg1">
              <a:lumMod val="50000"/>
              <a:lumOff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AU" sz="2400" dirty="0">
                <a:solidFill>
                  <a:schemeClr val="tx1"/>
                </a:solidFill>
                <a:latin typeface="Amazon Ember Thin" panose="020B0303020204020204" pitchFamily="34" charset="0"/>
                <a:ea typeface="Amazon Ember Thin" panose="020B0303020204020204" pitchFamily="34" charset="0"/>
                <a:cs typeface="Amazon Ember Thin" panose="020B0303020204020204" pitchFamily="34" charset="0"/>
              </a:rPr>
              <a:t>Listen for speech input with silence detection</a:t>
            </a:r>
            <a:br>
              <a:rPr lang="en-AU" sz="2400" dirty="0">
                <a:solidFill>
                  <a:schemeClr val="tx1"/>
                </a:solidFill>
                <a:latin typeface="Amazon Ember Thin" panose="020B0303020204020204" pitchFamily="34" charset="0"/>
                <a:ea typeface="Amazon Ember Thin" panose="020B0303020204020204" pitchFamily="34" charset="0"/>
                <a:cs typeface="Amazon Ember Thin" panose="020B0303020204020204" pitchFamily="34" charset="0"/>
              </a:rPr>
            </a:br>
            <a:r>
              <a:rPr lang="en-AU" sz="2400" dirty="0">
                <a:solidFill>
                  <a:schemeClr val="tx1"/>
                </a:solidFill>
                <a:latin typeface="Amazon Ember Thin" panose="020B0303020204020204" pitchFamily="34" charset="0"/>
                <a:ea typeface="Amazon Ember Thin" panose="020B0303020204020204" pitchFamily="34" charset="0"/>
                <a:cs typeface="Amazon Ember Thin" panose="020B0303020204020204" pitchFamily="34" charset="0"/>
              </a:rPr>
              <a:t>(</a:t>
            </a:r>
            <a:r>
              <a:rPr lang="en-AU" sz="2400" dirty="0" err="1">
                <a:solidFill>
                  <a:schemeClr val="tx1"/>
                </a:solidFill>
                <a:latin typeface="Amazon Ember Thin" panose="020B0303020204020204" pitchFamily="34" charset="0"/>
                <a:ea typeface="Amazon Ember Thin" panose="020B0303020204020204" pitchFamily="34" charset="0"/>
                <a:cs typeface="Amazon Ember Thin" panose="020B0303020204020204" pitchFamily="34" charset="0"/>
              </a:rPr>
              <a:t>SoX</a:t>
            </a:r>
            <a:r>
              <a:rPr lang="en-AU" sz="2400" dirty="0">
                <a:solidFill>
                  <a:schemeClr val="tx1"/>
                </a:solidFill>
                <a:latin typeface="Amazon Ember Thin" panose="020B0303020204020204" pitchFamily="34" charset="0"/>
                <a:ea typeface="Amazon Ember Thin" panose="020B0303020204020204" pitchFamily="34" charset="0"/>
                <a:cs typeface="Amazon Ember Thin" panose="020B0303020204020204" pitchFamily="34" charset="0"/>
              </a:rPr>
              <a:t>)</a:t>
            </a:r>
          </a:p>
        </p:txBody>
      </p:sp>
      <p:sp>
        <p:nvSpPr>
          <p:cNvPr id="12" name="Rectangle 11"/>
          <p:cNvSpPr/>
          <p:nvPr/>
        </p:nvSpPr>
        <p:spPr>
          <a:xfrm>
            <a:off x="676022" y="1252069"/>
            <a:ext cx="4069080" cy="1463040"/>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AU" sz="2400" dirty="0">
                <a:solidFill>
                  <a:schemeClr val="tx1"/>
                </a:solidFill>
                <a:latin typeface="Amazon Ember Thin" panose="020B0303020204020204" pitchFamily="34" charset="0"/>
                <a:ea typeface="Amazon Ember Thin" panose="020B0303020204020204" pitchFamily="34" charset="0"/>
                <a:cs typeface="Amazon Ember Thin" panose="020B0303020204020204" pitchFamily="34" charset="0"/>
              </a:rPr>
              <a:t>Run User Speech Dialogue Interaction and NLU</a:t>
            </a:r>
          </a:p>
        </p:txBody>
      </p:sp>
      <p:sp>
        <p:nvSpPr>
          <p:cNvPr id="5" name="Rectangle 4"/>
          <p:cNvSpPr/>
          <p:nvPr/>
        </p:nvSpPr>
        <p:spPr>
          <a:xfrm>
            <a:off x="676022" y="4745510"/>
            <a:ext cx="4069080" cy="1463040"/>
          </a:xfrm>
          <a:prstGeom prst="rect">
            <a:avLst/>
          </a:prstGeom>
          <a:solidFill>
            <a:schemeClr val="bg1">
              <a:lumMod val="50000"/>
              <a:lumOff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AU" sz="2400" dirty="0">
                <a:solidFill>
                  <a:schemeClr val="tx1"/>
                </a:solidFill>
                <a:latin typeface="Amazon Ember Thin" panose="020B0303020204020204" pitchFamily="34" charset="0"/>
                <a:ea typeface="Amazon Ember Thin" panose="020B0303020204020204" pitchFamily="34" charset="0"/>
                <a:cs typeface="Amazon Ember Thin" panose="020B0303020204020204" pitchFamily="34" charset="0"/>
              </a:rPr>
              <a:t>On Audio Segment Captured </a:t>
            </a:r>
            <a:r>
              <a:rPr lang="mr-IN" sz="2400" dirty="0">
                <a:solidFill>
                  <a:schemeClr val="tx1"/>
                </a:solidFill>
                <a:latin typeface="Amazon Ember Thin" panose="020B0303020204020204" pitchFamily="34" charset="0"/>
                <a:ea typeface="Amazon Ember Thin" panose="020B0303020204020204" pitchFamily="34" charset="0"/>
              </a:rPr>
              <a:t>–</a:t>
            </a:r>
            <a:r>
              <a:rPr lang="en-AU" sz="2400" dirty="0">
                <a:solidFill>
                  <a:schemeClr val="tx1"/>
                </a:solidFill>
                <a:latin typeface="Amazon Ember Thin" panose="020B0303020204020204" pitchFamily="34" charset="0"/>
                <a:ea typeface="Amazon Ember Thin" panose="020B0303020204020204" pitchFamily="34" charset="0"/>
                <a:cs typeface="Amazon Ember Thin" panose="020B0303020204020204" pitchFamily="34" charset="0"/>
              </a:rPr>
              <a:t>MQTT</a:t>
            </a:r>
          </a:p>
          <a:p>
            <a:pPr algn="ctr"/>
            <a:r>
              <a:rPr lang="en-AU" sz="2400" dirty="0">
                <a:solidFill>
                  <a:schemeClr val="tx1"/>
                </a:solidFill>
                <a:latin typeface="Amazon Ember Thin" panose="020B0303020204020204" pitchFamily="34" charset="0"/>
                <a:ea typeface="Amazon Ember Thin" panose="020B0303020204020204" pitchFamily="34" charset="0"/>
                <a:cs typeface="Amazon Ember Thin" panose="020B0303020204020204" pitchFamily="34" charset="0"/>
              </a:rPr>
              <a:t>(AWS </a:t>
            </a:r>
            <a:r>
              <a:rPr lang="en-AU" sz="2400" dirty="0" err="1">
                <a:solidFill>
                  <a:schemeClr val="tx1"/>
                </a:solidFill>
                <a:latin typeface="Amazon Ember Thin" panose="020B0303020204020204" pitchFamily="34" charset="0"/>
                <a:ea typeface="Amazon Ember Thin" panose="020B0303020204020204" pitchFamily="34" charset="0"/>
                <a:cs typeface="Amazon Ember Thin" panose="020B0303020204020204" pitchFamily="34" charset="0"/>
              </a:rPr>
              <a:t>IoT</a:t>
            </a:r>
            <a:r>
              <a:rPr lang="en-AU" sz="2400" dirty="0">
                <a:solidFill>
                  <a:schemeClr val="tx1"/>
                </a:solidFill>
                <a:latin typeface="Amazon Ember Thin" panose="020B0303020204020204" pitchFamily="34" charset="0"/>
                <a:ea typeface="Amazon Ember Thin" panose="020B0303020204020204" pitchFamily="34" charset="0"/>
                <a:cs typeface="Amazon Ember Thin" panose="020B0303020204020204" pitchFamily="34" charset="0"/>
              </a:rPr>
              <a:t>)</a:t>
            </a:r>
          </a:p>
        </p:txBody>
      </p:sp>
    </p:spTree>
    <p:extLst>
      <p:ext uri="{BB962C8B-B14F-4D97-AF65-F5344CB8AC3E}">
        <p14:creationId xmlns:p14="http://schemas.microsoft.com/office/powerpoint/2010/main" val="4536343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5"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78649B0-07B3-D642-9FE3-89E4DBC55A47}"/>
              </a:ext>
            </a:extLst>
          </p:cNvPr>
          <p:cNvSpPr/>
          <p:nvPr/>
        </p:nvSpPr>
        <p:spPr bwMode="auto">
          <a:xfrm>
            <a:off x="0" y="7119612"/>
            <a:ext cx="14630400" cy="1109988"/>
          </a:xfrm>
          <a:prstGeom prst="rect">
            <a:avLst/>
          </a:prstGeom>
          <a:solidFill>
            <a:srgbClr val="26344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7" name="Down Arrow 26"/>
          <p:cNvSpPr/>
          <p:nvPr/>
        </p:nvSpPr>
        <p:spPr>
          <a:xfrm>
            <a:off x="861617" y="2089043"/>
            <a:ext cx="718126" cy="1111867"/>
          </a:xfrm>
          <a:prstGeom prst="downArrow">
            <a:avLst/>
          </a:prstGeom>
          <a:solidFill>
            <a:srgbClr val="FF99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389" dirty="0">
              <a:solidFill>
                <a:schemeClr val="tx1"/>
              </a:solidFill>
              <a:latin typeface="Amazon Ember Thin" panose="020B0303020204020204" pitchFamily="34" charset="0"/>
              <a:ea typeface="Amazon Ember Thin" panose="020B0303020204020204" pitchFamily="34" charset="0"/>
              <a:cs typeface="Amazon Ember Thin" panose="020B0303020204020204" pitchFamily="34" charset="0"/>
            </a:endParaRPr>
          </a:p>
        </p:txBody>
      </p:sp>
      <p:pic>
        <p:nvPicPr>
          <p:cNvPr id="28" name="Picture 27"/>
          <p:cNvPicPr>
            <a:picLocks noChangeAspect="1"/>
          </p:cNvPicPr>
          <p:nvPr/>
        </p:nvPicPr>
        <p:blipFill>
          <a:blip r:embed="rId3"/>
          <a:srcRect/>
          <a:stretch/>
        </p:blipFill>
        <p:spPr>
          <a:xfrm>
            <a:off x="714598" y="3310815"/>
            <a:ext cx="1012164" cy="1012164"/>
          </a:xfrm>
          <a:prstGeom prst="rect">
            <a:avLst/>
          </a:prstGeom>
        </p:spPr>
      </p:pic>
      <p:sp>
        <p:nvSpPr>
          <p:cNvPr id="29" name="TextBox 28"/>
          <p:cNvSpPr txBox="1"/>
          <p:nvPr/>
        </p:nvSpPr>
        <p:spPr>
          <a:xfrm>
            <a:off x="440147" y="4473401"/>
            <a:ext cx="1561066" cy="183578"/>
          </a:xfrm>
          <a:prstGeom prst="rect">
            <a:avLst/>
          </a:prstGeom>
          <a:noFill/>
        </p:spPr>
        <p:txBody>
          <a:bodyPr wrap="square" lIns="0" tIns="0" rIns="0" bIns="0" rtlCol="0" anchor="t">
            <a:noAutofit/>
          </a:bodyPr>
          <a:lstStyle/>
          <a:p>
            <a:pPr algn="ctr"/>
            <a:r>
              <a:rPr lang="en-US" sz="2240" dirty="0">
                <a:latin typeface="Amazon Ember Thin" panose="020B0303020204020204" pitchFamily="34" charset="0"/>
                <a:ea typeface="Amazon Ember Thin" panose="020B0303020204020204" pitchFamily="34" charset="0"/>
                <a:cs typeface="Amazon Ember Thin" panose="020B0303020204020204" pitchFamily="34" charset="0"/>
              </a:rPr>
              <a:t>AWS </a:t>
            </a:r>
            <a:r>
              <a:rPr lang="en-US" sz="2240" dirty="0" err="1">
                <a:latin typeface="Amazon Ember Thin" panose="020B0303020204020204" pitchFamily="34" charset="0"/>
                <a:ea typeface="Amazon Ember Thin" panose="020B0303020204020204" pitchFamily="34" charset="0"/>
                <a:cs typeface="Amazon Ember Thin" panose="020B0303020204020204" pitchFamily="34" charset="0"/>
              </a:rPr>
              <a:t>IoT</a:t>
            </a:r>
            <a:endParaRPr lang="en-US" sz="2240" dirty="0">
              <a:latin typeface="Amazon Ember Thin" panose="020B0303020204020204" pitchFamily="34" charset="0"/>
              <a:ea typeface="Amazon Ember Thin" panose="020B0303020204020204" pitchFamily="34" charset="0"/>
              <a:cs typeface="Amazon Ember Thin" panose="020B0303020204020204" pitchFamily="34" charset="0"/>
            </a:endParaRPr>
          </a:p>
        </p:txBody>
      </p:sp>
      <p:sp>
        <p:nvSpPr>
          <p:cNvPr id="30" name="Rectangle 29"/>
          <p:cNvSpPr/>
          <p:nvPr/>
        </p:nvSpPr>
        <p:spPr>
          <a:xfrm>
            <a:off x="1687380" y="1862496"/>
            <a:ext cx="3873851" cy="1126462"/>
          </a:xfrm>
          <a:prstGeom prst="rect">
            <a:avLst/>
          </a:prstGeom>
        </p:spPr>
        <p:txBody>
          <a:bodyPr wrap="square">
            <a:spAutoFit/>
          </a:bodyPr>
          <a:lstStyle/>
          <a:p>
            <a:pPr algn="ctr"/>
            <a:r>
              <a:rPr lang="en-US" sz="2240" dirty="0">
                <a:latin typeface="Amazon Ember Thin" panose="020B0303020204020204" pitchFamily="34" charset="0"/>
                <a:ea typeface="Amazon Ember Thin" panose="020B0303020204020204" pitchFamily="34" charset="0"/>
                <a:cs typeface="Amazon Ember Thin" panose="020B0303020204020204" pitchFamily="34" charset="0"/>
              </a:rPr>
              <a:t>Audio streamed in segments in live-time using </a:t>
            </a:r>
            <a:r>
              <a:rPr lang="en-US" sz="2240" dirty="0" err="1">
                <a:latin typeface="Amazon Ember Thin" panose="020B0303020204020204" pitchFamily="34" charset="0"/>
                <a:ea typeface="Amazon Ember Thin" panose="020B0303020204020204" pitchFamily="34" charset="0"/>
                <a:cs typeface="Amazon Ember Thin" panose="020B0303020204020204" pitchFamily="34" charset="0"/>
              </a:rPr>
              <a:t>SoX</a:t>
            </a:r>
            <a:r>
              <a:rPr lang="en-US" sz="2240" dirty="0">
                <a:latin typeface="Amazon Ember Thin" panose="020B0303020204020204" pitchFamily="34" charset="0"/>
                <a:ea typeface="Amazon Ember Thin" panose="020B0303020204020204" pitchFamily="34" charset="0"/>
                <a:cs typeface="Amazon Ember Thin" panose="020B0303020204020204" pitchFamily="34" charset="0"/>
              </a:rPr>
              <a:t> and </a:t>
            </a:r>
            <a:r>
              <a:rPr lang="en-US" sz="2240" dirty="0" err="1">
                <a:latin typeface="Amazon Ember Thin" panose="020B0303020204020204" pitchFamily="34" charset="0"/>
                <a:ea typeface="Amazon Ember Thin" panose="020B0303020204020204" pitchFamily="34" charset="0"/>
                <a:cs typeface="Amazon Ember Thin" panose="020B0303020204020204" pitchFamily="34" charset="0"/>
              </a:rPr>
              <a:t>stdout</a:t>
            </a:r>
            <a:r>
              <a:rPr lang="en-US" sz="2240" dirty="0">
                <a:latin typeface="Amazon Ember Thin" panose="020B0303020204020204" pitchFamily="34" charset="0"/>
                <a:ea typeface="Amazon Ember Thin" panose="020B0303020204020204" pitchFamily="34" charset="0"/>
                <a:cs typeface="Amazon Ember Thin" panose="020B0303020204020204" pitchFamily="34" charset="0"/>
              </a:rPr>
              <a:t> pipe</a:t>
            </a:r>
          </a:p>
        </p:txBody>
      </p:sp>
      <p:pic>
        <p:nvPicPr>
          <p:cNvPr id="31" name="Picture 30"/>
          <p:cNvPicPr>
            <a:picLocks noChangeAspect="1"/>
          </p:cNvPicPr>
          <p:nvPr/>
        </p:nvPicPr>
        <p:blipFill>
          <a:blip r:embed="rId4"/>
          <a:srcRect/>
          <a:stretch/>
        </p:blipFill>
        <p:spPr>
          <a:xfrm>
            <a:off x="770680" y="6219612"/>
            <a:ext cx="900000" cy="900000"/>
          </a:xfrm>
          <a:prstGeom prst="rect">
            <a:avLst/>
          </a:prstGeom>
        </p:spPr>
      </p:pic>
      <p:sp>
        <p:nvSpPr>
          <p:cNvPr id="32" name="TextBox 31"/>
          <p:cNvSpPr txBox="1"/>
          <p:nvPr/>
        </p:nvSpPr>
        <p:spPr>
          <a:xfrm>
            <a:off x="350972" y="7217848"/>
            <a:ext cx="1739416" cy="370390"/>
          </a:xfrm>
          <a:prstGeom prst="rect">
            <a:avLst/>
          </a:prstGeom>
          <a:noFill/>
        </p:spPr>
        <p:txBody>
          <a:bodyPr wrap="square" lIns="0" tIns="0" rIns="0" bIns="0" rtlCol="0" anchor="t">
            <a:noAutofit/>
          </a:bodyPr>
          <a:lstStyle/>
          <a:p>
            <a:pPr algn="ctr"/>
            <a:r>
              <a:rPr lang="en-US" sz="2240" dirty="0">
                <a:latin typeface="Amazon Ember Thin" panose="020B0303020204020204" pitchFamily="34" charset="0"/>
                <a:ea typeface="Amazon Ember Thin" panose="020B0303020204020204" pitchFamily="34" charset="0"/>
                <a:cs typeface="Amazon Ember Thin" panose="020B0303020204020204" pitchFamily="34" charset="0"/>
              </a:rPr>
              <a:t>Amazon</a:t>
            </a:r>
            <a:br>
              <a:rPr lang="en-US" sz="2240" dirty="0">
                <a:latin typeface="Amazon Ember Thin" panose="020B0303020204020204" pitchFamily="34" charset="0"/>
                <a:ea typeface="Amazon Ember Thin" panose="020B0303020204020204" pitchFamily="34" charset="0"/>
                <a:cs typeface="Amazon Ember Thin" panose="020B0303020204020204" pitchFamily="34" charset="0"/>
              </a:rPr>
            </a:br>
            <a:r>
              <a:rPr lang="en-US" sz="2240" dirty="0" err="1">
                <a:latin typeface="Amazon Ember Thin" panose="020B0303020204020204" pitchFamily="34" charset="0"/>
                <a:ea typeface="Amazon Ember Thin" panose="020B0303020204020204" pitchFamily="34" charset="0"/>
                <a:cs typeface="Amazon Ember Thin" panose="020B0303020204020204" pitchFamily="34" charset="0"/>
              </a:rPr>
              <a:t>DynamoDB</a:t>
            </a:r>
            <a:endParaRPr lang="en-US" sz="2240" dirty="0">
              <a:latin typeface="Amazon Ember Thin" panose="020B0303020204020204" pitchFamily="34" charset="0"/>
              <a:ea typeface="Amazon Ember Thin" panose="020B0303020204020204" pitchFamily="34" charset="0"/>
              <a:cs typeface="Amazon Ember Thin" panose="020B0303020204020204" pitchFamily="34" charset="0"/>
            </a:endParaRPr>
          </a:p>
        </p:txBody>
      </p:sp>
      <p:sp>
        <p:nvSpPr>
          <p:cNvPr id="35" name="Down Arrow 34"/>
          <p:cNvSpPr/>
          <p:nvPr/>
        </p:nvSpPr>
        <p:spPr>
          <a:xfrm>
            <a:off x="861617" y="4957323"/>
            <a:ext cx="718126" cy="1111867"/>
          </a:xfrm>
          <a:prstGeom prst="downArrow">
            <a:avLst/>
          </a:prstGeom>
          <a:solidFill>
            <a:srgbClr val="FF99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389" dirty="0">
              <a:solidFill>
                <a:schemeClr val="tx1"/>
              </a:solidFill>
              <a:latin typeface="Amazon Ember Thin" panose="020B0303020204020204" pitchFamily="34" charset="0"/>
              <a:ea typeface="Amazon Ember Thin" panose="020B0303020204020204" pitchFamily="34" charset="0"/>
              <a:cs typeface="Amazon Ember Thin" panose="020B0303020204020204" pitchFamily="34" charset="0"/>
            </a:endParaRPr>
          </a:p>
        </p:txBody>
      </p:sp>
      <p:sp>
        <p:nvSpPr>
          <p:cNvPr id="13" name="TextBox 12"/>
          <p:cNvSpPr txBox="1"/>
          <p:nvPr/>
        </p:nvSpPr>
        <p:spPr>
          <a:xfrm>
            <a:off x="4820415" y="4774591"/>
            <a:ext cx="4565381" cy="1656992"/>
          </a:xfrm>
          <a:prstGeom prst="rect">
            <a:avLst/>
          </a:prstGeom>
          <a:noFill/>
        </p:spPr>
        <p:txBody>
          <a:bodyPr wrap="square" rtlCol="0">
            <a:spAutoFit/>
          </a:bodyPr>
          <a:lstStyle/>
          <a:p>
            <a:r>
              <a:rPr lang="en-US" sz="3389" dirty="0">
                <a:latin typeface="Amazon Ember Thin" panose="020B0303020204020204" pitchFamily="34" charset="0"/>
                <a:ea typeface="Amazon Ember Thin" panose="020B0303020204020204" pitchFamily="34" charset="0"/>
                <a:cs typeface="Amazon Ember Thin" panose="020B0303020204020204" pitchFamily="34" charset="0"/>
              </a:rPr>
              <a:t>Segments written to </a:t>
            </a:r>
            <a:r>
              <a:rPr lang="en-US" sz="3389" dirty="0" err="1">
                <a:latin typeface="Amazon Ember Thin" panose="020B0303020204020204" pitchFamily="34" charset="0"/>
                <a:ea typeface="Amazon Ember Thin" panose="020B0303020204020204" pitchFamily="34" charset="0"/>
                <a:cs typeface="Amazon Ember Thin" panose="020B0303020204020204" pitchFamily="34" charset="0"/>
              </a:rPr>
              <a:t>DynamoDB</a:t>
            </a:r>
            <a:r>
              <a:rPr lang="en-US" sz="3389" dirty="0">
                <a:latin typeface="Amazon Ember Thin" panose="020B0303020204020204" pitchFamily="34" charset="0"/>
                <a:ea typeface="Amazon Ember Thin" panose="020B0303020204020204" pitchFamily="34" charset="0"/>
                <a:cs typeface="Amazon Ember Thin" panose="020B0303020204020204" pitchFamily="34" charset="0"/>
              </a:rPr>
              <a:t> as base64 chunks of audio</a:t>
            </a:r>
          </a:p>
        </p:txBody>
      </p:sp>
      <p:sp>
        <p:nvSpPr>
          <p:cNvPr id="14" name="Left Arrow 13">
            <a:extLst>
              <a:ext uri="{FF2B5EF4-FFF2-40B4-BE49-F238E27FC236}">
                <a16:creationId xmlns:a16="http://schemas.microsoft.com/office/drawing/2014/main" id="{867455EB-864C-6942-A851-1CC4F3A11299}"/>
              </a:ext>
            </a:extLst>
          </p:cNvPr>
          <p:cNvSpPr/>
          <p:nvPr/>
        </p:nvSpPr>
        <p:spPr bwMode="auto">
          <a:xfrm rot="19641916">
            <a:off x="1916998" y="5611220"/>
            <a:ext cx="3013988" cy="861976"/>
          </a:xfrm>
          <a:prstGeom prst="leftArrow">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5" name="Graphic 14">
            <a:extLst>
              <a:ext uri="{FF2B5EF4-FFF2-40B4-BE49-F238E27FC236}">
                <a16:creationId xmlns:a16="http://schemas.microsoft.com/office/drawing/2014/main" id="{AF260A65-34FF-BB40-99CF-04A1F823373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16148" y="1130951"/>
            <a:ext cx="809063" cy="809063"/>
          </a:xfrm>
          <a:prstGeom prst="rect">
            <a:avLst/>
          </a:prstGeom>
        </p:spPr>
      </p:pic>
      <p:sp>
        <p:nvSpPr>
          <p:cNvPr id="16" name="Title 1">
            <a:extLst>
              <a:ext uri="{FF2B5EF4-FFF2-40B4-BE49-F238E27FC236}">
                <a16:creationId xmlns:a16="http://schemas.microsoft.com/office/drawing/2014/main" id="{A7776FBE-0767-2B44-B096-340AD3C8BBCB}"/>
              </a:ext>
            </a:extLst>
          </p:cNvPr>
          <p:cNvSpPr>
            <a:spLocks noGrp="1"/>
          </p:cNvSpPr>
          <p:nvPr>
            <p:ph type="title"/>
          </p:nvPr>
        </p:nvSpPr>
        <p:spPr/>
        <p:txBody>
          <a:bodyPr/>
          <a:lstStyle/>
          <a:p>
            <a:r>
              <a:rPr lang="en-US" dirty="0"/>
              <a:t>Streaming audio via AWS </a:t>
            </a:r>
            <a:r>
              <a:rPr lang="en-US" dirty="0" err="1"/>
              <a:t>IoT</a:t>
            </a:r>
            <a:endParaRPr lang="en-US" dirty="0"/>
          </a:p>
        </p:txBody>
      </p:sp>
    </p:spTree>
    <p:extLst>
      <p:ext uri="{BB962C8B-B14F-4D97-AF65-F5344CB8AC3E}">
        <p14:creationId xmlns:p14="http://schemas.microsoft.com/office/powerpoint/2010/main" val="689257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up)">
                                      <p:cBhvr>
                                        <p:cTn id="7" dur="500"/>
                                        <p:tgtEl>
                                          <p:spTgt spid="2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fade">
                                      <p:cBhvr>
                                        <p:cTn id="10" dur="500"/>
                                        <p:tgtEl>
                                          <p:spTgt spid="30"/>
                                        </p:tgtEl>
                                      </p:cBhvr>
                                    </p:animEffect>
                                  </p:childTnLst>
                                </p:cTn>
                              </p:par>
                              <p:par>
                                <p:cTn id="11" presetID="10" presetClass="entr" presetSubtype="0" fill="hold" nodeType="withEffect">
                                  <p:stCondLst>
                                    <p:cond delay="500"/>
                                  </p:stCondLst>
                                  <p:childTnLst>
                                    <p:set>
                                      <p:cBhvr>
                                        <p:cTn id="12" dur="1" fill="hold">
                                          <p:stCondLst>
                                            <p:cond delay="0"/>
                                          </p:stCondLst>
                                        </p:cTn>
                                        <p:tgtEl>
                                          <p:spTgt spid="28"/>
                                        </p:tgtEl>
                                        <p:attrNameLst>
                                          <p:attrName>style.visibility</p:attrName>
                                        </p:attrNameLst>
                                      </p:cBhvr>
                                      <p:to>
                                        <p:strVal val="visible"/>
                                      </p:to>
                                    </p:set>
                                    <p:animEffect transition="in" filter="fade">
                                      <p:cBhvr>
                                        <p:cTn id="13" dur="500"/>
                                        <p:tgtEl>
                                          <p:spTgt spid="28"/>
                                        </p:tgtEl>
                                      </p:cBhvr>
                                    </p:animEffect>
                                  </p:childTnLst>
                                </p:cTn>
                              </p:par>
                              <p:par>
                                <p:cTn id="14" presetID="10" presetClass="entr" presetSubtype="0" fill="hold" grpId="0" nodeType="withEffect">
                                  <p:stCondLst>
                                    <p:cond delay="500"/>
                                  </p:stCondLst>
                                  <p:childTnLst>
                                    <p:set>
                                      <p:cBhvr>
                                        <p:cTn id="15" dur="1" fill="hold">
                                          <p:stCondLst>
                                            <p:cond delay="0"/>
                                          </p:stCondLst>
                                        </p:cTn>
                                        <p:tgtEl>
                                          <p:spTgt spid="29"/>
                                        </p:tgtEl>
                                        <p:attrNameLst>
                                          <p:attrName>style.visibility</p:attrName>
                                        </p:attrNameLst>
                                      </p:cBhvr>
                                      <p:to>
                                        <p:strVal val="visible"/>
                                      </p:to>
                                    </p:set>
                                    <p:animEffect transition="in" filter="fade">
                                      <p:cBhvr>
                                        <p:cTn id="16" dur="500"/>
                                        <p:tgtEl>
                                          <p:spTgt spid="29"/>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grpId="0" nodeType="clickEffect">
                                  <p:stCondLst>
                                    <p:cond delay="0"/>
                                  </p:stCondLst>
                                  <p:childTnLst>
                                    <p:set>
                                      <p:cBhvr>
                                        <p:cTn id="20" dur="1" fill="hold">
                                          <p:stCondLst>
                                            <p:cond delay="0"/>
                                          </p:stCondLst>
                                        </p:cTn>
                                        <p:tgtEl>
                                          <p:spTgt spid="35"/>
                                        </p:tgtEl>
                                        <p:attrNameLst>
                                          <p:attrName>style.visibility</p:attrName>
                                        </p:attrNameLst>
                                      </p:cBhvr>
                                      <p:to>
                                        <p:strVal val="visible"/>
                                      </p:to>
                                    </p:set>
                                    <p:animEffect transition="in" filter="wipe(up)">
                                      <p:cBhvr>
                                        <p:cTn id="21" dur="500"/>
                                        <p:tgtEl>
                                          <p:spTgt spid="35"/>
                                        </p:tgtEl>
                                      </p:cBhvr>
                                    </p:animEffect>
                                  </p:childTnLst>
                                </p:cTn>
                              </p:par>
                              <p:par>
                                <p:cTn id="22" presetID="10" presetClass="entr" presetSubtype="0" fill="hold" nodeType="withEffect">
                                  <p:stCondLst>
                                    <p:cond delay="500"/>
                                  </p:stCondLst>
                                  <p:childTnLst>
                                    <p:set>
                                      <p:cBhvr>
                                        <p:cTn id="23" dur="1" fill="hold">
                                          <p:stCondLst>
                                            <p:cond delay="0"/>
                                          </p:stCondLst>
                                        </p:cTn>
                                        <p:tgtEl>
                                          <p:spTgt spid="31"/>
                                        </p:tgtEl>
                                        <p:attrNameLst>
                                          <p:attrName>style.visibility</p:attrName>
                                        </p:attrNameLst>
                                      </p:cBhvr>
                                      <p:to>
                                        <p:strVal val="visible"/>
                                      </p:to>
                                    </p:set>
                                    <p:animEffect transition="in" filter="fade">
                                      <p:cBhvr>
                                        <p:cTn id="24" dur="500"/>
                                        <p:tgtEl>
                                          <p:spTgt spid="31"/>
                                        </p:tgtEl>
                                      </p:cBhvr>
                                    </p:animEffect>
                                  </p:childTnLst>
                                </p:cTn>
                              </p:par>
                              <p:par>
                                <p:cTn id="25" presetID="10" presetClass="entr" presetSubtype="0" fill="hold" grpId="0" nodeType="withEffect">
                                  <p:stCondLst>
                                    <p:cond delay="500"/>
                                  </p:stCondLst>
                                  <p:childTnLst>
                                    <p:set>
                                      <p:cBhvr>
                                        <p:cTn id="26" dur="1" fill="hold">
                                          <p:stCondLst>
                                            <p:cond delay="0"/>
                                          </p:stCondLst>
                                        </p:cTn>
                                        <p:tgtEl>
                                          <p:spTgt spid="32"/>
                                        </p:tgtEl>
                                        <p:attrNameLst>
                                          <p:attrName>style.visibility</p:attrName>
                                        </p:attrNameLst>
                                      </p:cBhvr>
                                      <p:to>
                                        <p:strVal val="visible"/>
                                      </p:to>
                                    </p:set>
                                    <p:animEffect transition="in" filter="fade">
                                      <p:cBhvr>
                                        <p:cTn id="27" dur="500"/>
                                        <p:tgtEl>
                                          <p:spTgt spid="32"/>
                                        </p:tgtEl>
                                      </p:cBhvr>
                                    </p:animEffect>
                                  </p:childTnLst>
                                </p:cTn>
                              </p:par>
                              <p:par>
                                <p:cTn id="28" presetID="10" presetClass="entr" presetSubtype="0" fill="hold" grpId="0" nodeType="withEffect">
                                  <p:stCondLst>
                                    <p:cond delay="200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par>
                                <p:cTn id="31" presetID="1" presetClass="entr" presetSubtype="0" fill="hold" grpId="0" nodeType="withEffect">
                                  <p:stCondLst>
                                    <p:cond delay="2000"/>
                                  </p:stCondLst>
                                  <p:childTnLst>
                                    <p:set>
                                      <p:cBhvr>
                                        <p:cTn id="3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9" grpId="0"/>
      <p:bldP spid="30" grpId="0"/>
      <p:bldP spid="32" grpId="0"/>
      <p:bldP spid="35" grpId="0" animBg="1"/>
      <p:bldP spid="13" grpId="0"/>
      <p:bldP spid="14"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Rectangle 42">
            <a:extLst>
              <a:ext uri="{FF2B5EF4-FFF2-40B4-BE49-F238E27FC236}">
                <a16:creationId xmlns:a16="http://schemas.microsoft.com/office/drawing/2014/main" id="{2E56202C-374A-8D48-B231-4D1D78FD4958}"/>
              </a:ext>
            </a:extLst>
          </p:cNvPr>
          <p:cNvSpPr/>
          <p:nvPr/>
        </p:nvSpPr>
        <p:spPr bwMode="auto">
          <a:xfrm>
            <a:off x="0" y="7119612"/>
            <a:ext cx="14630400" cy="1109988"/>
          </a:xfrm>
          <a:prstGeom prst="rect">
            <a:avLst/>
          </a:prstGeom>
          <a:solidFill>
            <a:srgbClr val="26344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a:xfrm>
            <a:off x="719681" y="222478"/>
            <a:ext cx="13688304" cy="1079598"/>
          </a:xfrm>
        </p:spPr>
        <p:txBody>
          <a:bodyPr/>
          <a:lstStyle/>
          <a:p>
            <a:r>
              <a:rPr lang="en-US" dirty="0"/>
              <a:t>Streaming audio via AWS </a:t>
            </a:r>
            <a:r>
              <a:rPr lang="en-US" dirty="0" err="1"/>
              <a:t>IoT</a:t>
            </a:r>
            <a:endParaRPr lang="en-US" dirty="0"/>
          </a:p>
        </p:txBody>
      </p:sp>
      <p:sp>
        <p:nvSpPr>
          <p:cNvPr id="37" name="Rectangle 36"/>
          <p:cNvSpPr/>
          <p:nvPr/>
        </p:nvSpPr>
        <p:spPr>
          <a:xfrm>
            <a:off x="7677719" y="5631805"/>
            <a:ext cx="4963595" cy="2178545"/>
          </a:xfrm>
          <a:prstGeom prst="rect">
            <a:avLst/>
          </a:prstGeom>
        </p:spPr>
        <p:txBody>
          <a:bodyPr wrap="square">
            <a:spAutoFit/>
          </a:bodyPr>
          <a:lstStyle/>
          <a:p>
            <a:pPr algn="ctr"/>
            <a:r>
              <a:rPr lang="en-US" sz="3389" dirty="0">
                <a:latin typeface="Amazon Ember Thin" panose="020B0303020204020204" pitchFamily="34" charset="0"/>
                <a:ea typeface="Amazon Ember Thin" panose="020B0303020204020204" pitchFamily="34" charset="0"/>
                <a:cs typeface="Amazon Ember Thin" panose="020B0303020204020204" pitchFamily="34" charset="0"/>
              </a:rPr>
              <a:t>Chunks read from </a:t>
            </a:r>
            <a:r>
              <a:rPr lang="en-US" sz="3389" dirty="0" err="1">
                <a:latin typeface="Amazon Ember Thin" panose="020B0303020204020204" pitchFamily="34" charset="0"/>
                <a:ea typeface="Amazon Ember Thin" panose="020B0303020204020204" pitchFamily="34" charset="0"/>
                <a:cs typeface="Amazon Ember Thin" panose="020B0303020204020204" pitchFamily="34" charset="0"/>
              </a:rPr>
              <a:t>DynamoDB</a:t>
            </a:r>
            <a:r>
              <a:rPr lang="en-US" sz="3389" dirty="0">
                <a:latin typeface="Amazon Ember Thin" panose="020B0303020204020204" pitchFamily="34" charset="0"/>
                <a:ea typeface="Amazon Ember Thin" panose="020B0303020204020204" pitchFamily="34" charset="0"/>
                <a:cs typeface="Amazon Ember Thin" panose="020B0303020204020204" pitchFamily="34" charset="0"/>
              </a:rPr>
              <a:t> and converted to audio segments</a:t>
            </a:r>
          </a:p>
        </p:txBody>
      </p:sp>
      <p:cxnSp>
        <p:nvCxnSpPr>
          <p:cNvPr id="38" name="Straight Arrow Connector 37"/>
          <p:cNvCxnSpPr/>
          <p:nvPr/>
        </p:nvCxnSpPr>
        <p:spPr>
          <a:xfrm flipV="1">
            <a:off x="1996523" y="1579265"/>
            <a:ext cx="5733219" cy="6024"/>
          </a:xfrm>
          <a:prstGeom prst="straightConnector1">
            <a:avLst/>
          </a:prstGeom>
          <a:ln>
            <a:solidFill>
              <a:schemeClr val="accent5"/>
            </a:solidFill>
            <a:tailEnd type="arrow"/>
          </a:ln>
        </p:spPr>
        <p:style>
          <a:lnRef idx="2">
            <a:schemeClr val="accent1"/>
          </a:lnRef>
          <a:fillRef idx="0">
            <a:schemeClr val="accent1"/>
          </a:fillRef>
          <a:effectRef idx="1">
            <a:schemeClr val="accent1"/>
          </a:effectRef>
          <a:fontRef idx="minor">
            <a:schemeClr val="tx1"/>
          </a:fontRef>
        </p:style>
      </p:cxnSp>
      <p:sp>
        <p:nvSpPr>
          <p:cNvPr id="40" name="TextBox 39"/>
          <p:cNvSpPr txBox="1"/>
          <p:nvPr/>
        </p:nvSpPr>
        <p:spPr>
          <a:xfrm>
            <a:off x="7848201" y="2130892"/>
            <a:ext cx="1431603" cy="662603"/>
          </a:xfrm>
          <a:prstGeom prst="rect">
            <a:avLst/>
          </a:prstGeom>
          <a:noFill/>
        </p:spPr>
        <p:txBody>
          <a:bodyPr wrap="square" lIns="0" tIns="0" rIns="0" bIns="0" rtlCol="0" anchor="t">
            <a:noAutofit/>
          </a:bodyPr>
          <a:lstStyle/>
          <a:p>
            <a:pPr algn="ctr"/>
            <a:r>
              <a:rPr lang="en-US" sz="1920" dirty="0">
                <a:latin typeface="Amazon Ember Thin" panose="020B0303020204020204" pitchFamily="34" charset="0"/>
                <a:ea typeface="Amazon Ember Thin" panose="020B0303020204020204" pitchFamily="34" charset="0"/>
                <a:cs typeface="Amazon Ember Thin" panose="020B0303020204020204" pitchFamily="34" charset="0"/>
              </a:rPr>
              <a:t>Amazon API Gateway</a:t>
            </a:r>
          </a:p>
        </p:txBody>
      </p:sp>
      <p:sp>
        <p:nvSpPr>
          <p:cNvPr id="41" name="Rectangle 40"/>
          <p:cNvSpPr/>
          <p:nvPr/>
        </p:nvSpPr>
        <p:spPr>
          <a:xfrm>
            <a:off x="2689828" y="1635071"/>
            <a:ext cx="3873851" cy="437043"/>
          </a:xfrm>
          <a:prstGeom prst="rect">
            <a:avLst/>
          </a:prstGeom>
        </p:spPr>
        <p:txBody>
          <a:bodyPr wrap="square">
            <a:spAutoFit/>
          </a:bodyPr>
          <a:lstStyle/>
          <a:p>
            <a:pPr algn="ctr"/>
            <a:r>
              <a:rPr lang="en-US" sz="2240" dirty="0">
                <a:latin typeface="Amazon Ember Thin" panose="020B0303020204020204" pitchFamily="34" charset="0"/>
                <a:ea typeface="Amazon Ember Thin" panose="020B0303020204020204" pitchFamily="34" charset="0"/>
                <a:cs typeface="Amazon Ember Thin" panose="020B0303020204020204" pitchFamily="34" charset="0"/>
              </a:rPr>
              <a:t>On silence detected</a:t>
            </a:r>
          </a:p>
        </p:txBody>
      </p:sp>
      <p:sp>
        <p:nvSpPr>
          <p:cNvPr id="42" name="TextBox 41"/>
          <p:cNvSpPr txBox="1"/>
          <p:nvPr/>
        </p:nvSpPr>
        <p:spPr>
          <a:xfrm>
            <a:off x="9828949" y="2154319"/>
            <a:ext cx="2309912" cy="454610"/>
          </a:xfrm>
          <a:prstGeom prst="rect">
            <a:avLst/>
          </a:prstGeom>
          <a:noFill/>
        </p:spPr>
        <p:txBody>
          <a:bodyPr wrap="square" lIns="0" tIns="0" rIns="0" bIns="0" rtlCol="0" anchor="t">
            <a:noAutofit/>
          </a:bodyPr>
          <a:lstStyle/>
          <a:p>
            <a:pPr algn="ctr"/>
            <a:r>
              <a:rPr lang="en-US" sz="1800" dirty="0" err="1">
                <a:latin typeface="Courier New" panose="02070309020205020404" pitchFamily="49" charset="0"/>
                <a:ea typeface="Amazon Ember Thin" panose="020B0303020204020204" pitchFamily="34" charset="0"/>
                <a:cs typeface="Courier New" panose="02070309020205020404" pitchFamily="49" charset="0"/>
              </a:rPr>
              <a:t>ProcessLexDialog</a:t>
            </a:r>
            <a:endParaRPr lang="en-US" sz="1800" dirty="0">
              <a:latin typeface="Courier New" panose="02070309020205020404" pitchFamily="49" charset="0"/>
              <a:ea typeface="Amazon Ember Thin" panose="020B0303020204020204" pitchFamily="34" charset="0"/>
              <a:cs typeface="Courier New" panose="02070309020205020404" pitchFamily="49" charset="0"/>
            </a:endParaRPr>
          </a:p>
        </p:txBody>
      </p:sp>
      <p:cxnSp>
        <p:nvCxnSpPr>
          <p:cNvPr id="54" name="Straight Arrow Connector 53"/>
          <p:cNvCxnSpPr/>
          <p:nvPr/>
        </p:nvCxnSpPr>
        <p:spPr>
          <a:xfrm>
            <a:off x="9350152" y="1544052"/>
            <a:ext cx="695923" cy="5227"/>
          </a:xfrm>
          <a:prstGeom prst="straightConnector1">
            <a:avLst/>
          </a:prstGeom>
          <a:ln>
            <a:solidFill>
              <a:schemeClr val="accent5"/>
            </a:solidFill>
            <a:tailEnd type="arrow"/>
          </a:ln>
        </p:spPr>
        <p:style>
          <a:lnRef idx="2">
            <a:schemeClr val="accent1"/>
          </a:lnRef>
          <a:fillRef idx="0">
            <a:schemeClr val="accent1"/>
          </a:fillRef>
          <a:effectRef idx="1">
            <a:schemeClr val="accent1"/>
          </a:effectRef>
          <a:fontRef idx="minor">
            <a:schemeClr val="tx1"/>
          </a:fontRef>
        </p:style>
      </p:cxnSp>
      <p:cxnSp>
        <p:nvCxnSpPr>
          <p:cNvPr id="58" name="Straight Arrow Connector 57"/>
          <p:cNvCxnSpPr/>
          <p:nvPr/>
        </p:nvCxnSpPr>
        <p:spPr>
          <a:xfrm>
            <a:off x="11778578" y="1602649"/>
            <a:ext cx="695923" cy="5227"/>
          </a:xfrm>
          <a:prstGeom prst="straightConnector1">
            <a:avLst/>
          </a:prstGeom>
          <a:ln>
            <a:solidFill>
              <a:schemeClr val="accent5"/>
            </a:solidFill>
            <a:tailEnd type="arrow"/>
          </a:ln>
        </p:spPr>
        <p:style>
          <a:lnRef idx="2">
            <a:schemeClr val="accent1"/>
          </a:lnRef>
          <a:fillRef idx="0">
            <a:schemeClr val="accent1"/>
          </a:fillRef>
          <a:effectRef idx="1">
            <a:schemeClr val="accent1"/>
          </a:effectRef>
          <a:fontRef idx="minor">
            <a:schemeClr val="tx1"/>
          </a:fontRef>
        </p:style>
      </p:cxnSp>
      <p:sp>
        <p:nvSpPr>
          <p:cNvPr id="60" name="TextBox 59"/>
          <p:cNvSpPr txBox="1"/>
          <p:nvPr/>
        </p:nvSpPr>
        <p:spPr>
          <a:xfrm>
            <a:off x="12501831" y="2203004"/>
            <a:ext cx="1431603" cy="662603"/>
          </a:xfrm>
          <a:prstGeom prst="rect">
            <a:avLst/>
          </a:prstGeom>
          <a:noFill/>
        </p:spPr>
        <p:txBody>
          <a:bodyPr wrap="square" lIns="0" tIns="0" rIns="0" bIns="0" rtlCol="0" anchor="t">
            <a:noAutofit/>
          </a:bodyPr>
          <a:lstStyle/>
          <a:p>
            <a:pPr algn="ctr"/>
            <a:r>
              <a:rPr lang="en-US" sz="1920" dirty="0">
                <a:latin typeface="Amazon Ember Thin" panose="020B0303020204020204" pitchFamily="34" charset="0"/>
                <a:ea typeface="Amazon Ember Thin" panose="020B0303020204020204" pitchFamily="34" charset="0"/>
                <a:cs typeface="Amazon Ember Thin" panose="020B0303020204020204" pitchFamily="34" charset="0"/>
              </a:rPr>
              <a:t>Amazon</a:t>
            </a:r>
            <a:br>
              <a:rPr lang="en-US" sz="1920" dirty="0">
                <a:latin typeface="Amazon Ember Thin" panose="020B0303020204020204" pitchFamily="34" charset="0"/>
                <a:ea typeface="Amazon Ember Thin" panose="020B0303020204020204" pitchFamily="34" charset="0"/>
                <a:cs typeface="Amazon Ember Thin" panose="020B0303020204020204" pitchFamily="34" charset="0"/>
              </a:rPr>
            </a:br>
            <a:r>
              <a:rPr lang="en-US" sz="1920" dirty="0">
                <a:latin typeface="Amazon Ember Thin" panose="020B0303020204020204" pitchFamily="34" charset="0"/>
                <a:ea typeface="Amazon Ember Thin" panose="020B0303020204020204" pitchFamily="34" charset="0"/>
                <a:cs typeface="Amazon Ember Thin" panose="020B0303020204020204" pitchFamily="34" charset="0"/>
              </a:rPr>
              <a:t>Lex</a:t>
            </a:r>
          </a:p>
        </p:txBody>
      </p:sp>
      <p:cxnSp>
        <p:nvCxnSpPr>
          <p:cNvPr id="4" name="Curved Connector 3"/>
          <p:cNvCxnSpPr>
            <a:cxnSpLocks/>
            <a:endCxn id="42" idx="2"/>
          </p:cNvCxnSpPr>
          <p:nvPr/>
        </p:nvCxnSpPr>
        <p:spPr>
          <a:xfrm flipV="1">
            <a:off x="1762286" y="2608929"/>
            <a:ext cx="9221619" cy="4045595"/>
          </a:xfrm>
          <a:prstGeom prst="curvedConnector2">
            <a:avLst/>
          </a:prstGeom>
          <a:ln>
            <a:solidFill>
              <a:schemeClr val="accent5"/>
            </a:solidFill>
            <a:tailEnd type="arrow"/>
          </a:ln>
        </p:spPr>
        <p:style>
          <a:lnRef idx="2">
            <a:schemeClr val="accent1"/>
          </a:lnRef>
          <a:fillRef idx="0">
            <a:schemeClr val="accent1"/>
          </a:fillRef>
          <a:effectRef idx="1">
            <a:schemeClr val="accent1"/>
          </a:effectRef>
          <a:fontRef idx="minor">
            <a:schemeClr val="tx1"/>
          </a:fontRef>
        </p:style>
      </p:cxnSp>
      <p:pic>
        <p:nvPicPr>
          <p:cNvPr id="24" name="Graphic 23">
            <a:extLst>
              <a:ext uri="{FF2B5EF4-FFF2-40B4-BE49-F238E27FC236}">
                <a16:creationId xmlns:a16="http://schemas.microsoft.com/office/drawing/2014/main" id="{55A485C5-DE5F-5A40-BD6D-28358C4FC87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100324" y="1167131"/>
            <a:ext cx="900000" cy="900000"/>
          </a:xfrm>
          <a:prstGeom prst="rect">
            <a:avLst/>
          </a:prstGeom>
        </p:spPr>
      </p:pic>
      <p:pic>
        <p:nvPicPr>
          <p:cNvPr id="25" name="Graphic 24">
            <a:extLst>
              <a:ext uri="{FF2B5EF4-FFF2-40B4-BE49-F238E27FC236}">
                <a16:creationId xmlns:a16="http://schemas.microsoft.com/office/drawing/2014/main" id="{F38EB4C0-D4DF-7C46-B4F0-CABD87AC22B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511019" y="1167131"/>
            <a:ext cx="905581" cy="900000"/>
          </a:xfrm>
          <a:prstGeom prst="rect">
            <a:avLst/>
          </a:prstGeom>
        </p:spPr>
      </p:pic>
      <p:pic>
        <p:nvPicPr>
          <p:cNvPr id="27" name="Graphic 26">
            <a:extLst>
              <a:ext uri="{FF2B5EF4-FFF2-40B4-BE49-F238E27FC236}">
                <a16:creationId xmlns:a16="http://schemas.microsoft.com/office/drawing/2014/main" id="{F00BA2A2-B67E-974E-856B-D71A2407CA1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2764346" y="1167131"/>
            <a:ext cx="900000" cy="900000"/>
          </a:xfrm>
          <a:prstGeom prst="rect">
            <a:avLst/>
          </a:prstGeom>
        </p:spPr>
      </p:pic>
      <p:sp>
        <p:nvSpPr>
          <p:cNvPr id="26" name="Down Arrow 25">
            <a:extLst>
              <a:ext uri="{FF2B5EF4-FFF2-40B4-BE49-F238E27FC236}">
                <a16:creationId xmlns:a16="http://schemas.microsoft.com/office/drawing/2014/main" id="{B7BD0BA3-0A39-5B47-8DAE-624D91F77240}"/>
              </a:ext>
            </a:extLst>
          </p:cNvPr>
          <p:cNvSpPr/>
          <p:nvPr/>
        </p:nvSpPr>
        <p:spPr>
          <a:xfrm>
            <a:off x="861617" y="2089043"/>
            <a:ext cx="718126" cy="1111867"/>
          </a:xfrm>
          <a:prstGeom prst="downArrow">
            <a:avLst/>
          </a:prstGeom>
          <a:solidFill>
            <a:srgbClr val="FF99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389" dirty="0">
              <a:solidFill>
                <a:schemeClr val="tx1"/>
              </a:solidFill>
              <a:latin typeface="Amazon Ember Thin" panose="020B0303020204020204" pitchFamily="34" charset="0"/>
              <a:ea typeface="Amazon Ember Thin" panose="020B0303020204020204" pitchFamily="34" charset="0"/>
              <a:cs typeface="Amazon Ember Thin" panose="020B0303020204020204" pitchFamily="34" charset="0"/>
            </a:endParaRPr>
          </a:p>
        </p:txBody>
      </p:sp>
      <p:pic>
        <p:nvPicPr>
          <p:cNvPr id="28" name="Picture 27">
            <a:extLst>
              <a:ext uri="{FF2B5EF4-FFF2-40B4-BE49-F238E27FC236}">
                <a16:creationId xmlns:a16="http://schemas.microsoft.com/office/drawing/2014/main" id="{BE324311-2522-6A45-AD8D-C682296F3EEE}"/>
              </a:ext>
            </a:extLst>
          </p:cNvPr>
          <p:cNvPicPr>
            <a:picLocks noChangeAspect="1"/>
          </p:cNvPicPr>
          <p:nvPr/>
        </p:nvPicPr>
        <p:blipFill>
          <a:blip r:embed="rId9"/>
          <a:srcRect/>
          <a:stretch/>
        </p:blipFill>
        <p:spPr>
          <a:xfrm>
            <a:off x="714598" y="3310815"/>
            <a:ext cx="1012164" cy="1012164"/>
          </a:xfrm>
          <a:prstGeom prst="rect">
            <a:avLst/>
          </a:prstGeom>
        </p:spPr>
      </p:pic>
      <p:pic>
        <p:nvPicPr>
          <p:cNvPr id="30" name="Picture 29">
            <a:extLst>
              <a:ext uri="{FF2B5EF4-FFF2-40B4-BE49-F238E27FC236}">
                <a16:creationId xmlns:a16="http://schemas.microsoft.com/office/drawing/2014/main" id="{97B0EBC6-9A4C-DC4F-85E5-EBB99DFA5EF6}"/>
              </a:ext>
            </a:extLst>
          </p:cNvPr>
          <p:cNvPicPr>
            <a:picLocks noChangeAspect="1"/>
          </p:cNvPicPr>
          <p:nvPr/>
        </p:nvPicPr>
        <p:blipFill>
          <a:blip r:embed="rId10"/>
          <a:srcRect/>
          <a:stretch/>
        </p:blipFill>
        <p:spPr>
          <a:xfrm>
            <a:off x="770680" y="6219612"/>
            <a:ext cx="900000" cy="900000"/>
          </a:xfrm>
          <a:prstGeom prst="rect">
            <a:avLst/>
          </a:prstGeom>
        </p:spPr>
      </p:pic>
      <p:sp>
        <p:nvSpPr>
          <p:cNvPr id="31" name="TextBox 30">
            <a:extLst>
              <a:ext uri="{FF2B5EF4-FFF2-40B4-BE49-F238E27FC236}">
                <a16:creationId xmlns:a16="http://schemas.microsoft.com/office/drawing/2014/main" id="{F0E2FC99-202A-0141-BE45-5A2E01B1B211}"/>
              </a:ext>
            </a:extLst>
          </p:cNvPr>
          <p:cNvSpPr txBox="1"/>
          <p:nvPr/>
        </p:nvSpPr>
        <p:spPr>
          <a:xfrm>
            <a:off x="350972" y="7217848"/>
            <a:ext cx="1739416" cy="370390"/>
          </a:xfrm>
          <a:prstGeom prst="rect">
            <a:avLst/>
          </a:prstGeom>
          <a:noFill/>
        </p:spPr>
        <p:txBody>
          <a:bodyPr wrap="square" lIns="0" tIns="0" rIns="0" bIns="0" rtlCol="0" anchor="t">
            <a:noAutofit/>
          </a:bodyPr>
          <a:lstStyle/>
          <a:p>
            <a:pPr algn="ctr"/>
            <a:r>
              <a:rPr lang="en-US" sz="2240" dirty="0">
                <a:latin typeface="Amazon Ember Thin" panose="020B0303020204020204" pitchFamily="34" charset="0"/>
                <a:ea typeface="Amazon Ember Thin" panose="020B0303020204020204" pitchFamily="34" charset="0"/>
                <a:cs typeface="Amazon Ember Thin" panose="020B0303020204020204" pitchFamily="34" charset="0"/>
              </a:rPr>
              <a:t>Amazon</a:t>
            </a:r>
            <a:br>
              <a:rPr lang="en-US" sz="2240" dirty="0">
                <a:latin typeface="Amazon Ember Thin" panose="020B0303020204020204" pitchFamily="34" charset="0"/>
                <a:ea typeface="Amazon Ember Thin" panose="020B0303020204020204" pitchFamily="34" charset="0"/>
                <a:cs typeface="Amazon Ember Thin" panose="020B0303020204020204" pitchFamily="34" charset="0"/>
              </a:rPr>
            </a:br>
            <a:r>
              <a:rPr lang="en-US" sz="2240" dirty="0" err="1">
                <a:latin typeface="Amazon Ember Thin" panose="020B0303020204020204" pitchFamily="34" charset="0"/>
                <a:ea typeface="Amazon Ember Thin" panose="020B0303020204020204" pitchFamily="34" charset="0"/>
                <a:cs typeface="Amazon Ember Thin" panose="020B0303020204020204" pitchFamily="34" charset="0"/>
              </a:rPr>
              <a:t>DynamoDB</a:t>
            </a:r>
            <a:endParaRPr lang="en-US" sz="2240" dirty="0">
              <a:latin typeface="Amazon Ember Thin" panose="020B0303020204020204" pitchFamily="34" charset="0"/>
              <a:ea typeface="Amazon Ember Thin" panose="020B0303020204020204" pitchFamily="34" charset="0"/>
              <a:cs typeface="Amazon Ember Thin" panose="020B0303020204020204" pitchFamily="34" charset="0"/>
            </a:endParaRPr>
          </a:p>
        </p:txBody>
      </p:sp>
      <p:sp>
        <p:nvSpPr>
          <p:cNvPr id="33" name="Down Arrow 32">
            <a:extLst>
              <a:ext uri="{FF2B5EF4-FFF2-40B4-BE49-F238E27FC236}">
                <a16:creationId xmlns:a16="http://schemas.microsoft.com/office/drawing/2014/main" id="{D48CBFC8-5EFC-3E46-AA0F-E4579CAC1AEE}"/>
              </a:ext>
            </a:extLst>
          </p:cNvPr>
          <p:cNvSpPr/>
          <p:nvPr/>
        </p:nvSpPr>
        <p:spPr>
          <a:xfrm>
            <a:off x="861617" y="4957323"/>
            <a:ext cx="718126" cy="1111867"/>
          </a:xfrm>
          <a:prstGeom prst="downArrow">
            <a:avLst/>
          </a:prstGeom>
          <a:solidFill>
            <a:srgbClr val="FF99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389" dirty="0">
              <a:solidFill>
                <a:schemeClr val="tx1"/>
              </a:solidFill>
              <a:latin typeface="Amazon Ember Thin" panose="020B0303020204020204" pitchFamily="34" charset="0"/>
              <a:ea typeface="Amazon Ember Thin" panose="020B0303020204020204" pitchFamily="34" charset="0"/>
              <a:cs typeface="Amazon Ember Thin" panose="020B0303020204020204" pitchFamily="34" charset="0"/>
            </a:endParaRPr>
          </a:p>
        </p:txBody>
      </p:sp>
      <p:pic>
        <p:nvPicPr>
          <p:cNvPr id="39" name="Graphic 38">
            <a:extLst>
              <a:ext uri="{FF2B5EF4-FFF2-40B4-BE49-F238E27FC236}">
                <a16:creationId xmlns:a16="http://schemas.microsoft.com/office/drawing/2014/main" id="{6EA0FEC6-A032-E84B-9474-04131B50FB4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16148" y="1130951"/>
            <a:ext cx="809063" cy="809063"/>
          </a:xfrm>
          <a:prstGeom prst="rect">
            <a:avLst/>
          </a:prstGeom>
        </p:spPr>
      </p:pic>
    </p:spTree>
    <p:extLst>
      <p:ext uri="{BB962C8B-B14F-4D97-AF65-F5344CB8AC3E}">
        <p14:creationId xmlns:p14="http://schemas.microsoft.com/office/powerpoint/2010/main" val="123296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wipe(left)">
                                      <p:cBhvr>
                                        <p:cTn id="7" dur="500"/>
                                        <p:tgtEl>
                                          <p:spTgt spid="3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1"/>
                                        </p:tgtEl>
                                        <p:attrNameLst>
                                          <p:attrName>style.visibility</p:attrName>
                                        </p:attrNameLst>
                                      </p:cBhvr>
                                      <p:to>
                                        <p:strVal val="visible"/>
                                      </p:to>
                                    </p:set>
                                    <p:animEffect transition="in" filter="fade">
                                      <p:cBhvr>
                                        <p:cTn id="10" dur="500"/>
                                        <p:tgtEl>
                                          <p:spTgt spid="41"/>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40"/>
                                        </p:tgtEl>
                                        <p:attrNameLst>
                                          <p:attrName>style.visibility</p:attrName>
                                        </p:attrNameLst>
                                      </p:cBhvr>
                                      <p:to>
                                        <p:strVal val="visible"/>
                                      </p:to>
                                    </p:set>
                                    <p:animEffect transition="in" filter="fade">
                                      <p:cBhvr>
                                        <p:cTn id="13" dur="500"/>
                                        <p:tgtEl>
                                          <p:spTgt spid="40"/>
                                        </p:tgtEl>
                                      </p:cBhvr>
                                    </p:animEffect>
                                  </p:childTnLst>
                                </p:cTn>
                              </p:par>
                              <p:par>
                                <p:cTn id="14" presetID="10" presetClass="entr" presetSubtype="0" fill="hold" nodeType="withEffect">
                                  <p:stCondLst>
                                    <p:cond delay="500"/>
                                  </p:stCondLst>
                                  <p:childTnLst>
                                    <p:set>
                                      <p:cBhvr>
                                        <p:cTn id="15" dur="1" fill="hold">
                                          <p:stCondLst>
                                            <p:cond delay="0"/>
                                          </p:stCondLst>
                                        </p:cTn>
                                        <p:tgtEl>
                                          <p:spTgt spid="24"/>
                                        </p:tgtEl>
                                        <p:attrNameLst>
                                          <p:attrName>style.visibility</p:attrName>
                                        </p:attrNameLst>
                                      </p:cBhvr>
                                      <p:to>
                                        <p:strVal val="visible"/>
                                      </p:to>
                                    </p:set>
                                    <p:animEffect transition="in" filter="fade">
                                      <p:cBhvr>
                                        <p:cTn id="16" dur="500"/>
                                        <p:tgtEl>
                                          <p:spTgt spid="24"/>
                                        </p:tgtEl>
                                      </p:cBhvr>
                                    </p:animEffect>
                                  </p:childTnLst>
                                </p:cTn>
                              </p:par>
                              <p:par>
                                <p:cTn id="17" presetID="22" presetClass="entr" presetSubtype="8" fill="hold" nodeType="withEffect">
                                  <p:stCondLst>
                                    <p:cond delay="1000"/>
                                  </p:stCondLst>
                                  <p:childTnLst>
                                    <p:set>
                                      <p:cBhvr>
                                        <p:cTn id="18" dur="1" fill="hold">
                                          <p:stCondLst>
                                            <p:cond delay="0"/>
                                          </p:stCondLst>
                                        </p:cTn>
                                        <p:tgtEl>
                                          <p:spTgt spid="54"/>
                                        </p:tgtEl>
                                        <p:attrNameLst>
                                          <p:attrName>style.visibility</p:attrName>
                                        </p:attrNameLst>
                                      </p:cBhvr>
                                      <p:to>
                                        <p:strVal val="visible"/>
                                      </p:to>
                                    </p:set>
                                    <p:animEffect transition="in" filter="wipe(left)">
                                      <p:cBhvr>
                                        <p:cTn id="19" dur="500"/>
                                        <p:tgtEl>
                                          <p:spTgt spid="54"/>
                                        </p:tgtEl>
                                      </p:cBhvr>
                                    </p:animEffect>
                                  </p:childTnLst>
                                </p:cTn>
                              </p:par>
                              <p:par>
                                <p:cTn id="20" presetID="10" presetClass="entr" presetSubtype="0" fill="hold" grpId="0" nodeType="withEffect">
                                  <p:stCondLst>
                                    <p:cond delay="1500"/>
                                  </p:stCondLst>
                                  <p:childTnLst>
                                    <p:set>
                                      <p:cBhvr>
                                        <p:cTn id="21" dur="1" fill="hold">
                                          <p:stCondLst>
                                            <p:cond delay="0"/>
                                          </p:stCondLst>
                                        </p:cTn>
                                        <p:tgtEl>
                                          <p:spTgt spid="42"/>
                                        </p:tgtEl>
                                        <p:attrNameLst>
                                          <p:attrName>style.visibility</p:attrName>
                                        </p:attrNameLst>
                                      </p:cBhvr>
                                      <p:to>
                                        <p:strVal val="visible"/>
                                      </p:to>
                                    </p:set>
                                    <p:animEffect transition="in" filter="fade">
                                      <p:cBhvr>
                                        <p:cTn id="22" dur="500"/>
                                        <p:tgtEl>
                                          <p:spTgt spid="42"/>
                                        </p:tgtEl>
                                      </p:cBhvr>
                                    </p:animEffect>
                                  </p:childTnLst>
                                </p:cTn>
                              </p:par>
                              <p:par>
                                <p:cTn id="23" presetID="10" presetClass="entr" presetSubtype="0" fill="hold" nodeType="withEffect">
                                  <p:stCondLst>
                                    <p:cond delay="1500"/>
                                  </p:stCondLst>
                                  <p:childTnLst>
                                    <p:set>
                                      <p:cBhvr>
                                        <p:cTn id="24" dur="1" fill="hold">
                                          <p:stCondLst>
                                            <p:cond delay="0"/>
                                          </p:stCondLst>
                                        </p:cTn>
                                        <p:tgtEl>
                                          <p:spTgt spid="25"/>
                                        </p:tgtEl>
                                        <p:attrNameLst>
                                          <p:attrName>style.visibility</p:attrName>
                                        </p:attrNameLst>
                                      </p:cBhvr>
                                      <p:to>
                                        <p:strVal val="visible"/>
                                      </p:to>
                                    </p:set>
                                    <p:animEffect transition="in" filter="fade">
                                      <p:cBhvr>
                                        <p:cTn id="25" dur="500"/>
                                        <p:tgtEl>
                                          <p:spTgt spid="25"/>
                                        </p:tgtEl>
                                      </p:cBhvr>
                                    </p:animEffect>
                                  </p:childTnLst>
                                </p:cTn>
                              </p:par>
                              <p:par>
                                <p:cTn id="26" presetID="22" presetClass="entr" presetSubtype="8" fill="hold" nodeType="withEffect">
                                  <p:stCondLst>
                                    <p:cond delay="5000"/>
                                  </p:stCondLst>
                                  <p:childTnLst>
                                    <p:set>
                                      <p:cBhvr>
                                        <p:cTn id="27" dur="1" fill="hold">
                                          <p:stCondLst>
                                            <p:cond delay="0"/>
                                          </p:stCondLst>
                                        </p:cTn>
                                        <p:tgtEl>
                                          <p:spTgt spid="58"/>
                                        </p:tgtEl>
                                        <p:attrNameLst>
                                          <p:attrName>style.visibility</p:attrName>
                                        </p:attrNameLst>
                                      </p:cBhvr>
                                      <p:to>
                                        <p:strVal val="visible"/>
                                      </p:to>
                                    </p:set>
                                    <p:animEffect transition="in" filter="wipe(left)">
                                      <p:cBhvr>
                                        <p:cTn id="28" dur="500"/>
                                        <p:tgtEl>
                                          <p:spTgt spid="58"/>
                                        </p:tgtEl>
                                      </p:cBhvr>
                                    </p:animEffect>
                                  </p:childTnLst>
                                </p:cTn>
                              </p:par>
                              <p:par>
                                <p:cTn id="29" presetID="10" presetClass="entr" presetSubtype="0" fill="hold" grpId="0" nodeType="withEffect">
                                  <p:stCondLst>
                                    <p:cond delay="5500"/>
                                  </p:stCondLst>
                                  <p:childTnLst>
                                    <p:set>
                                      <p:cBhvr>
                                        <p:cTn id="30" dur="1" fill="hold">
                                          <p:stCondLst>
                                            <p:cond delay="0"/>
                                          </p:stCondLst>
                                        </p:cTn>
                                        <p:tgtEl>
                                          <p:spTgt spid="60"/>
                                        </p:tgtEl>
                                        <p:attrNameLst>
                                          <p:attrName>style.visibility</p:attrName>
                                        </p:attrNameLst>
                                      </p:cBhvr>
                                      <p:to>
                                        <p:strVal val="visible"/>
                                      </p:to>
                                    </p:set>
                                    <p:animEffect transition="in" filter="fade">
                                      <p:cBhvr>
                                        <p:cTn id="31" dur="500"/>
                                        <p:tgtEl>
                                          <p:spTgt spid="60"/>
                                        </p:tgtEl>
                                      </p:cBhvr>
                                    </p:animEffect>
                                  </p:childTnLst>
                                </p:cTn>
                              </p:par>
                              <p:par>
                                <p:cTn id="32" presetID="1" presetClass="entr" presetSubtype="0" fill="hold" nodeType="withEffect">
                                  <p:stCondLst>
                                    <p:cond delay="5500"/>
                                  </p:stCondLst>
                                  <p:childTnLst>
                                    <p:set>
                                      <p:cBhvr>
                                        <p:cTn id="33" dur="1" fill="hold">
                                          <p:stCondLst>
                                            <p:cond delay="0"/>
                                          </p:stCondLst>
                                        </p:cTn>
                                        <p:tgtEl>
                                          <p:spTgt spid="27"/>
                                        </p:tgtEl>
                                        <p:attrNameLst>
                                          <p:attrName>style.visibility</p:attrName>
                                        </p:attrNameLst>
                                      </p:cBhvr>
                                      <p:to>
                                        <p:strVal val="visible"/>
                                      </p:to>
                                    </p:set>
                                  </p:childTnLst>
                                </p:cTn>
                              </p:par>
                              <p:par>
                                <p:cTn id="34" presetID="22" presetClass="entr" presetSubtype="8" fill="hold" nodeType="withEffect">
                                  <p:stCondLst>
                                    <p:cond delay="3500"/>
                                  </p:stCondLst>
                                  <p:childTnLst>
                                    <p:set>
                                      <p:cBhvr>
                                        <p:cTn id="35" dur="1" fill="hold">
                                          <p:stCondLst>
                                            <p:cond delay="0"/>
                                          </p:stCondLst>
                                        </p:cTn>
                                        <p:tgtEl>
                                          <p:spTgt spid="4"/>
                                        </p:tgtEl>
                                        <p:attrNameLst>
                                          <p:attrName>style.visibility</p:attrName>
                                        </p:attrNameLst>
                                      </p:cBhvr>
                                      <p:to>
                                        <p:strVal val="visible"/>
                                      </p:to>
                                    </p:set>
                                    <p:animEffect transition="in" filter="wipe(left)">
                                      <p:cBhvr>
                                        <p:cTn id="36" dur="500"/>
                                        <p:tgtEl>
                                          <p:spTgt spid="4"/>
                                        </p:tgtEl>
                                      </p:cBhvr>
                                    </p:animEffect>
                                  </p:childTnLst>
                                </p:cTn>
                              </p:par>
                              <p:par>
                                <p:cTn id="37" presetID="10" presetClass="entr" presetSubtype="0" fill="hold" grpId="0" nodeType="withEffect">
                                  <p:stCondLst>
                                    <p:cond delay="4000"/>
                                  </p:stCondLst>
                                  <p:childTnLst>
                                    <p:set>
                                      <p:cBhvr>
                                        <p:cTn id="38" dur="1" fill="hold">
                                          <p:stCondLst>
                                            <p:cond delay="0"/>
                                          </p:stCondLst>
                                        </p:cTn>
                                        <p:tgtEl>
                                          <p:spTgt spid="37"/>
                                        </p:tgtEl>
                                        <p:attrNameLst>
                                          <p:attrName>style.visibility</p:attrName>
                                        </p:attrNameLst>
                                      </p:cBhvr>
                                      <p:to>
                                        <p:strVal val="visible"/>
                                      </p:to>
                                    </p:set>
                                    <p:animEffect transition="in" filter="fade">
                                      <p:cBhvr>
                                        <p:cTn id="39"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40" grpId="0"/>
      <p:bldP spid="41" grpId="0"/>
      <p:bldP spid="42" grpId="0"/>
      <p:bldP spid="60"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673187" y="2992032"/>
            <a:ext cx="4069080" cy="1463040"/>
          </a:xfrm>
          <a:prstGeom prst="rect">
            <a:avLst/>
          </a:prstGeom>
          <a:solidFill>
            <a:schemeClr val="bg1">
              <a:lumMod val="50000"/>
              <a:lumOff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AU" sz="2400" dirty="0">
                <a:solidFill>
                  <a:schemeClr val="tx1"/>
                </a:solidFill>
                <a:latin typeface="Amazon Ember Thin" panose="020B0303020204020204" pitchFamily="34" charset="0"/>
                <a:ea typeface="Amazon Ember Thin" panose="020B0303020204020204" pitchFamily="34" charset="0"/>
                <a:cs typeface="Amazon Ember Thin" panose="020B0303020204020204" pitchFamily="34" charset="0"/>
              </a:rPr>
              <a:t>Listen for speech input with silence detection</a:t>
            </a:r>
            <a:br>
              <a:rPr lang="en-AU" sz="2400" dirty="0">
                <a:solidFill>
                  <a:schemeClr val="tx1"/>
                </a:solidFill>
                <a:latin typeface="Amazon Ember Thin" panose="020B0303020204020204" pitchFamily="34" charset="0"/>
                <a:ea typeface="Amazon Ember Thin" panose="020B0303020204020204" pitchFamily="34" charset="0"/>
                <a:cs typeface="Amazon Ember Thin" panose="020B0303020204020204" pitchFamily="34" charset="0"/>
              </a:rPr>
            </a:br>
            <a:r>
              <a:rPr lang="en-AU" sz="2400" dirty="0">
                <a:solidFill>
                  <a:schemeClr val="tx1"/>
                </a:solidFill>
                <a:latin typeface="Amazon Ember Thin" panose="020B0303020204020204" pitchFamily="34" charset="0"/>
                <a:ea typeface="Amazon Ember Thin" panose="020B0303020204020204" pitchFamily="34" charset="0"/>
                <a:cs typeface="Amazon Ember Thin" panose="020B0303020204020204" pitchFamily="34" charset="0"/>
              </a:rPr>
              <a:t>(</a:t>
            </a:r>
            <a:r>
              <a:rPr lang="en-AU" sz="2400" dirty="0" err="1">
                <a:solidFill>
                  <a:schemeClr val="tx1"/>
                </a:solidFill>
                <a:latin typeface="Amazon Ember Thin" panose="020B0303020204020204" pitchFamily="34" charset="0"/>
                <a:ea typeface="Amazon Ember Thin" panose="020B0303020204020204" pitchFamily="34" charset="0"/>
                <a:cs typeface="Amazon Ember Thin" panose="020B0303020204020204" pitchFamily="34" charset="0"/>
              </a:rPr>
              <a:t>SoX</a:t>
            </a:r>
            <a:r>
              <a:rPr lang="en-AU" sz="2400" dirty="0">
                <a:solidFill>
                  <a:schemeClr val="tx1"/>
                </a:solidFill>
                <a:latin typeface="Amazon Ember Thin" panose="020B0303020204020204" pitchFamily="34" charset="0"/>
                <a:ea typeface="Amazon Ember Thin" panose="020B0303020204020204" pitchFamily="34" charset="0"/>
                <a:cs typeface="Amazon Ember Thin" panose="020B0303020204020204" pitchFamily="34" charset="0"/>
              </a:rPr>
              <a:t>)</a:t>
            </a:r>
          </a:p>
        </p:txBody>
      </p:sp>
      <p:sp>
        <p:nvSpPr>
          <p:cNvPr id="2" name="Title 1"/>
          <p:cNvSpPr>
            <a:spLocks noGrp="1"/>
          </p:cNvSpPr>
          <p:nvPr>
            <p:ph type="title"/>
          </p:nvPr>
        </p:nvSpPr>
        <p:spPr>
          <a:xfrm>
            <a:off x="719681" y="222478"/>
            <a:ext cx="13688304" cy="1079598"/>
          </a:xfrm>
        </p:spPr>
        <p:txBody>
          <a:bodyPr/>
          <a:lstStyle/>
          <a:p>
            <a:r>
              <a:rPr lang="en-AU" dirty="0"/>
              <a:t>Smart </a:t>
            </a:r>
            <a:r>
              <a:rPr lang="en-US" dirty="0"/>
              <a:t>Assistant</a:t>
            </a:r>
            <a:endParaRPr lang="en-AU" dirty="0"/>
          </a:p>
        </p:txBody>
      </p:sp>
      <p:sp>
        <p:nvSpPr>
          <p:cNvPr id="5" name="Rectangle 4"/>
          <p:cNvSpPr/>
          <p:nvPr/>
        </p:nvSpPr>
        <p:spPr>
          <a:xfrm>
            <a:off x="10021566" y="4745510"/>
            <a:ext cx="4069080" cy="1463040"/>
          </a:xfrm>
          <a:prstGeom prst="rect">
            <a:avLst/>
          </a:prstGeom>
          <a:solidFill>
            <a:srgbClr val="C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AU" sz="3389" dirty="0">
                <a:solidFill>
                  <a:schemeClr val="tx1"/>
                </a:solidFill>
                <a:latin typeface="Amazon Ember Thin" panose="020B0303020204020204" pitchFamily="34" charset="0"/>
                <a:ea typeface="Amazon Ember Thin" panose="020B0303020204020204" pitchFamily="34" charset="0"/>
                <a:cs typeface="Amazon Ember Thin" panose="020B0303020204020204" pitchFamily="34" charset="0"/>
              </a:rPr>
              <a:t>Process intent</a:t>
            </a:r>
          </a:p>
          <a:p>
            <a:pPr algn="ctr"/>
            <a:r>
              <a:rPr lang="en-AU" sz="2240" dirty="0">
                <a:solidFill>
                  <a:schemeClr val="tx1"/>
                </a:solidFill>
                <a:latin typeface="Amazon Ember Thin" panose="020B0303020204020204" pitchFamily="34" charset="0"/>
                <a:ea typeface="Amazon Ember Thin" panose="020B0303020204020204" pitchFamily="34" charset="0"/>
                <a:cs typeface="Amazon Ember Thin" panose="020B0303020204020204" pitchFamily="34" charset="0"/>
              </a:rPr>
              <a:t>(API Gateway/Lambda)</a:t>
            </a:r>
          </a:p>
        </p:txBody>
      </p:sp>
      <p:sp>
        <p:nvSpPr>
          <p:cNvPr id="8" name="Rectangle 7"/>
          <p:cNvSpPr/>
          <p:nvPr/>
        </p:nvSpPr>
        <p:spPr>
          <a:xfrm>
            <a:off x="676022" y="2996034"/>
            <a:ext cx="4069080" cy="1463040"/>
          </a:xfrm>
          <a:prstGeom prst="rect">
            <a:avLst/>
          </a:prstGeom>
          <a:solidFill>
            <a:srgbClr val="00B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AU" sz="2400" dirty="0">
                <a:solidFill>
                  <a:schemeClr val="tx1"/>
                </a:solidFill>
                <a:latin typeface="Amazon Ember Thin" panose="020B0303020204020204" pitchFamily="34" charset="0"/>
                <a:ea typeface="Amazon Ember Thin" panose="020B0303020204020204" pitchFamily="34" charset="0"/>
                <a:cs typeface="Amazon Ember Thin" panose="020B0303020204020204" pitchFamily="34" charset="0"/>
              </a:rPr>
              <a:t>Listen for speech input with silence detection</a:t>
            </a:r>
            <a:br>
              <a:rPr lang="en-AU" sz="2400" dirty="0">
                <a:solidFill>
                  <a:schemeClr val="tx1"/>
                </a:solidFill>
                <a:latin typeface="Amazon Ember Thin" panose="020B0303020204020204" pitchFamily="34" charset="0"/>
                <a:ea typeface="Amazon Ember Thin" panose="020B0303020204020204" pitchFamily="34" charset="0"/>
                <a:cs typeface="Amazon Ember Thin" panose="020B0303020204020204" pitchFamily="34" charset="0"/>
              </a:rPr>
            </a:br>
            <a:r>
              <a:rPr lang="en-AU" sz="2400" dirty="0">
                <a:solidFill>
                  <a:schemeClr val="tx1"/>
                </a:solidFill>
                <a:latin typeface="Amazon Ember Thin" panose="020B0303020204020204" pitchFamily="34" charset="0"/>
                <a:ea typeface="Amazon Ember Thin" panose="020B0303020204020204" pitchFamily="34" charset="0"/>
                <a:cs typeface="Amazon Ember Thin" panose="020B0303020204020204" pitchFamily="34" charset="0"/>
              </a:rPr>
              <a:t>(</a:t>
            </a:r>
            <a:r>
              <a:rPr lang="en-AU" sz="2400" dirty="0" err="1">
                <a:solidFill>
                  <a:schemeClr val="tx1"/>
                </a:solidFill>
                <a:latin typeface="Amazon Ember Thin" panose="020B0303020204020204" pitchFamily="34" charset="0"/>
                <a:ea typeface="Amazon Ember Thin" panose="020B0303020204020204" pitchFamily="34" charset="0"/>
                <a:cs typeface="Amazon Ember Thin" panose="020B0303020204020204" pitchFamily="34" charset="0"/>
              </a:rPr>
              <a:t>SoX</a:t>
            </a:r>
            <a:r>
              <a:rPr lang="en-AU" sz="2400" dirty="0">
                <a:solidFill>
                  <a:schemeClr val="tx1"/>
                </a:solidFill>
                <a:latin typeface="Amazon Ember Thin" panose="020B0303020204020204" pitchFamily="34" charset="0"/>
                <a:ea typeface="Amazon Ember Thin" panose="020B0303020204020204" pitchFamily="34" charset="0"/>
                <a:cs typeface="Amazon Ember Thin" panose="020B0303020204020204" pitchFamily="34" charset="0"/>
              </a:rPr>
              <a:t>)</a:t>
            </a:r>
          </a:p>
        </p:txBody>
      </p:sp>
      <p:sp>
        <p:nvSpPr>
          <p:cNvPr id="13" name="Rectangle 12"/>
          <p:cNvSpPr/>
          <p:nvPr/>
        </p:nvSpPr>
        <p:spPr>
          <a:xfrm>
            <a:off x="10021566" y="6467992"/>
            <a:ext cx="4069080" cy="1463040"/>
          </a:xfrm>
          <a:prstGeom prst="rect">
            <a:avLst/>
          </a:prstGeom>
          <a:solidFill>
            <a:srgbClr val="00B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AU" sz="2800" dirty="0">
                <a:solidFill>
                  <a:schemeClr val="tx1"/>
                </a:solidFill>
                <a:latin typeface="Amazon Ember Thin" panose="020B0303020204020204" pitchFamily="34" charset="0"/>
                <a:ea typeface="Amazon Ember Thin" panose="020B0303020204020204" pitchFamily="34" charset="0"/>
                <a:cs typeface="Amazon Ember Thin" panose="020B0303020204020204" pitchFamily="34" charset="0"/>
              </a:rPr>
              <a:t>Play audio response &amp; loop back to listen for speech input</a:t>
            </a:r>
          </a:p>
        </p:txBody>
      </p:sp>
      <p:sp>
        <p:nvSpPr>
          <p:cNvPr id="15" name="Rectangle 14"/>
          <p:cNvSpPr/>
          <p:nvPr/>
        </p:nvSpPr>
        <p:spPr>
          <a:xfrm>
            <a:off x="676022" y="4745510"/>
            <a:ext cx="4069080" cy="1463040"/>
          </a:xfrm>
          <a:prstGeom prst="rect">
            <a:avLst/>
          </a:prstGeom>
          <a:solidFill>
            <a:schemeClr val="bg1">
              <a:lumMod val="50000"/>
              <a:lumOff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AU" sz="2400" dirty="0">
                <a:solidFill>
                  <a:schemeClr val="tx1"/>
                </a:solidFill>
                <a:latin typeface="Amazon Ember Thin" panose="020B0303020204020204" pitchFamily="34" charset="0"/>
                <a:ea typeface="Amazon Ember Thin" panose="020B0303020204020204" pitchFamily="34" charset="0"/>
                <a:cs typeface="Amazon Ember Thin" panose="020B0303020204020204" pitchFamily="34" charset="0"/>
              </a:rPr>
              <a:t>On Audio Segment </a:t>
            </a:r>
            <a:br>
              <a:rPr lang="en-AU" sz="2400" dirty="0">
                <a:solidFill>
                  <a:schemeClr val="tx1"/>
                </a:solidFill>
                <a:latin typeface="Amazon Ember Thin" panose="020B0303020204020204" pitchFamily="34" charset="0"/>
                <a:ea typeface="Amazon Ember Thin" panose="020B0303020204020204" pitchFamily="34" charset="0"/>
                <a:cs typeface="Amazon Ember Thin" panose="020B0303020204020204" pitchFamily="34" charset="0"/>
              </a:rPr>
            </a:br>
            <a:r>
              <a:rPr lang="en-AU" sz="2400" dirty="0">
                <a:solidFill>
                  <a:schemeClr val="tx1"/>
                </a:solidFill>
                <a:latin typeface="Amazon Ember Thin" panose="020B0303020204020204" pitchFamily="34" charset="0"/>
                <a:ea typeface="Amazon Ember Thin" panose="020B0303020204020204" pitchFamily="34" charset="0"/>
                <a:cs typeface="Amazon Ember Thin" panose="020B0303020204020204" pitchFamily="34" charset="0"/>
              </a:rPr>
              <a:t>Captured </a:t>
            </a:r>
            <a:r>
              <a:rPr lang="mr-IN" sz="2400" dirty="0">
                <a:solidFill>
                  <a:schemeClr val="tx1"/>
                </a:solidFill>
                <a:latin typeface="Amazon Ember Thin" panose="020B0303020204020204" pitchFamily="34" charset="0"/>
                <a:ea typeface="Amazon Ember Thin" panose="020B0303020204020204" pitchFamily="34" charset="0"/>
              </a:rPr>
              <a:t>–</a:t>
            </a:r>
            <a:r>
              <a:rPr lang="en-AU" sz="2400" dirty="0">
                <a:solidFill>
                  <a:schemeClr val="tx1"/>
                </a:solidFill>
                <a:latin typeface="Amazon Ember Thin" panose="020B0303020204020204" pitchFamily="34" charset="0"/>
                <a:ea typeface="Amazon Ember Thin" panose="020B0303020204020204" pitchFamily="34" charset="0"/>
                <a:cs typeface="Amazon Ember Thin" panose="020B0303020204020204" pitchFamily="34" charset="0"/>
              </a:rPr>
              <a:t>MQTT</a:t>
            </a:r>
          </a:p>
          <a:p>
            <a:pPr algn="ctr"/>
            <a:r>
              <a:rPr lang="en-AU" sz="2400" dirty="0">
                <a:solidFill>
                  <a:schemeClr val="tx1"/>
                </a:solidFill>
                <a:latin typeface="Amazon Ember Thin" panose="020B0303020204020204" pitchFamily="34" charset="0"/>
                <a:ea typeface="Amazon Ember Thin" panose="020B0303020204020204" pitchFamily="34" charset="0"/>
                <a:cs typeface="Amazon Ember Thin" panose="020B0303020204020204" pitchFamily="34" charset="0"/>
              </a:rPr>
              <a:t>(AWS </a:t>
            </a:r>
            <a:r>
              <a:rPr lang="en-AU" sz="2400" dirty="0" err="1">
                <a:solidFill>
                  <a:schemeClr val="tx1"/>
                </a:solidFill>
                <a:latin typeface="Amazon Ember Thin" panose="020B0303020204020204" pitchFamily="34" charset="0"/>
                <a:ea typeface="Amazon Ember Thin" panose="020B0303020204020204" pitchFamily="34" charset="0"/>
                <a:cs typeface="Amazon Ember Thin" panose="020B0303020204020204" pitchFamily="34" charset="0"/>
              </a:rPr>
              <a:t>IoT</a:t>
            </a:r>
            <a:r>
              <a:rPr lang="en-AU" sz="2400" dirty="0">
                <a:solidFill>
                  <a:schemeClr val="tx1"/>
                </a:solidFill>
                <a:latin typeface="Amazon Ember Thin" panose="020B0303020204020204" pitchFamily="34" charset="0"/>
                <a:ea typeface="Amazon Ember Thin" panose="020B0303020204020204" pitchFamily="34" charset="0"/>
                <a:cs typeface="Amazon Ember Thin" panose="020B0303020204020204" pitchFamily="34" charset="0"/>
              </a:rPr>
              <a:t>)</a:t>
            </a:r>
          </a:p>
        </p:txBody>
      </p:sp>
      <p:sp>
        <p:nvSpPr>
          <p:cNvPr id="17" name="Rectangle 16"/>
          <p:cNvSpPr/>
          <p:nvPr/>
        </p:nvSpPr>
        <p:spPr>
          <a:xfrm>
            <a:off x="676020" y="6467992"/>
            <a:ext cx="4069080" cy="1463040"/>
          </a:xfrm>
          <a:prstGeom prst="rect">
            <a:avLst/>
          </a:prstGeom>
          <a:solidFill>
            <a:schemeClr val="bg1">
              <a:lumMod val="50000"/>
              <a:lumOff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AU" sz="2400" dirty="0">
                <a:solidFill>
                  <a:schemeClr val="tx1"/>
                </a:solidFill>
                <a:latin typeface="Amazon Ember Thin" panose="020B0303020204020204" pitchFamily="34" charset="0"/>
                <a:ea typeface="Amazon Ember Thin" panose="020B0303020204020204" pitchFamily="34" charset="0"/>
                <a:cs typeface="Amazon Ember Thin" panose="020B0303020204020204" pitchFamily="34" charset="0"/>
              </a:rPr>
              <a:t>On </a:t>
            </a:r>
            <a:r>
              <a:rPr lang="en-AU" sz="2400">
                <a:solidFill>
                  <a:schemeClr val="tx1"/>
                </a:solidFill>
                <a:latin typeface="Amazon Ember Thin" panose="020B0303020204020204" pitchFamily="34" charset="0"/>
                <a:ea typeface="Amazon Ember Thin" panose="020B0303020204020204" pitchFamily="34" charset="0"/>
                <a:cs typeface="Amazon Ember Thin" panose="020B0303020204020204" pitchFamily="34" charset="0"/>
              </a:rPr>
              <a:t>Silence </a:t>
            </a:r>
            <a:r>
              <a:rPr lang="mr-IN" sz="2400" dirty="0">
                <a:solidFill>
                  <a:schemeClr val="tx1"/>
                </a:solidFill>
                <a:latin typeface="Amazon Ember Thin" panose="020B0303020204020204" pitchFamily="34" charset="0"/>
                <a:ea typeface="Amazon Ember Thin" panose="020B0303020204020204" pitchFamily="34" charset="0"/>
              </a:rPr>
              <a:t>–</a:t>
            </a:r>
            <a:r>
              <a:rPr lang="en-AU" sz="2400" dirty="0">
                <a:solidFill>
                  <a:schemeClr val="tx1"/>
                </a:solidFill>
                <a:latin typeface="Amazon Ember Thin" panose="020B0303020204020204" pitchFamily="34" charset="0"/>
                <a:ea typeface="Amazon Ember Thin" panose="020B0303020204020204" pitchFamily="34" charset="0"/>
                <a:cs typeface="Amazon Ember Thin" panose="020B0303020204020204" pitchFamily="34" charset="0"/>
              </a:rPr>
              <a:t> submit to APIGW base on key</a:t>
            </a:r>
          </a:p>
        </p:txBody>
      </p:sp>
      <p:cxnSp>
        <p:nvCxnSpPr>
          <p:cNvPr id="19" name="Straight Arrow Connector 18"/>
          <p:cNvCxnSpPr/>
          <p:nvPr/>
        </p:nvCxnSpPr>
        <p:spPr>
          <a:xfrm>
            <a:off x="9063729" y="5538762"/>
            <a:ext cx="917224" cy="10621"/>
          </a:xfrm>
          <a:prstGeom prst="straightConnector1">
            <a:avLst/>
          </a:prstGeom>
          <a:ln>
            <a:solidFill>
              <a:schemeClr val="accent5"/>
            </a:solidFill>
            <a:tailEnd type="arrow"/>
          </a:ln>
        </p:spPr>
        <p:style>
          <a:lnRef idx="2">
            <a:schemeClr val="accent1"/>
          </a:lnRef>
          <a:fillRef idx="0">
            <a:schemeClr val="accent1"/>
          </a:fillRef>
          <a:effectRef idx="1">
            <a:schemeClr val="accent1"/>
          </a:effectRef>
          <a:fontRef idx="minor">
            <a:schemeClr val="tx1"/>
          </a:fontRef>
        </p:style>
      </p:cxnSp>
      <p:sp>
        <p:nvSpPr>
          <p:cNvPr id="20" name="TextBox 19"/>
          <p:cNvSpPr txBox="1"/>
          <p:nvPr/>
        </p:nvSpPr>
        <p:spPr>
          <a:xfrm>
            <a:off x="9077702" y="5051434"/>
            <a:ext cx="683200" cy="437043"/>
          </a:xfrm>
          <a:prstGeom prst="rect">
            <a:avLst/>
          </a:prstGeom>
          <a:noFill/>
        </p:spPr>
        <p:txBody>
          <a:bodyPr wrap="none" rtlCol="0">
            <a:spAutoFit/>
          </a:bodyPr>
          <a:lstStyle/>
          <a:p>
            <a:r>
              <a:rPr lang="en-AU" sz="2240" dirty="0">
                <a:latin typeface="Amazon Ember Thin" panose="020B0303020204020204" pitchFamily="34" charset="0"/>
                <a:ea typeface="Amazon Ember Thin" panose="020B0303020204020204" pitchFamily="34" charset="0"/>
                <a:cs typeface="Amazon Ember Thin" panose="020B0303020204020204" pitchFamily="34" charset="0"/>
              </a:rPr>
              <a:t>YES</a:t>
            </a:r>
          </a:p>
        </p:txBody>
      </p:sp>
      <p:sp>
        <p:nvSpPr>
          <p:cNvPr id="12" name="Rectangle 11"/>
          <p:cNvSpPr/>
          <p:nvPr/>
        </p:nvSpPr>
        <p:spPr>
          <a:xfrm>
            <a:off x="676022" y="1252069"/>
            <a:ext cx="4069080" cy="1463040"/>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AU" sz="2400" dirty="0">
                <a:solidFill>
                  <a:schemeClr val="tx1"/>
                </a:solidFill>
                <a:latin typeface="Amazon Ember Thin" panose="020B0303020204020204" pitchFamily="34" charset="0"/>
                <a:ea typeface="Amazon Ember Thin" panose="020B0303020204020204" pitchFamily="34" charset="0"/>
                <a:cs typeface="Amazon Ember Thin" panose="020B0303020204020204" pitchFamily="34" charset="0"/>
              </a:rPr>
              <a:t>Run User Speech Dialogue Interaction and NLU</a:t>
            </a:r>
          </a:p>
        </p:txBody>
      </p:sp>
      <p:sp>
        <p:nvSpPr>
          <p:cNvPr id="14" name="Diamond 13"/>
          <p:cNvSpPr/>
          <p:nvPr/>
        </p:nvSpPr>
        <p:spPr>
          <a:xfrm>
            <a:off x="5648350" y="4447495"/>
            <a:ext cx="3402714" cy="2131074"/>
          </a:xfrm>
          <a:prstGeom prst="diamond">
            <a:avLst/>
          </a:prstGeom>
          <a:solidFill>
            <a:schemeClr val="bg1">
              <a:lumMod val="50000"/>
              <a:lumOff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AU" sz="1800" dirty="0">
                <a:solidFill>
                  <a:schemeClr val="tx1"/>
                </a:solidFill>
                <a:latin typeface="Amazon Ember Thin" panose="020B0303020204020204" pitchFamily="34" charset="0"/>
                <a:ea typeface="Amazon Ember Thin" panose="020B0303020204020204" pitchFamily="34" charset="0"/>
                <a:cs typeface="Amazon Ember Thin" panose="020B0303020204020204" pitchFamily="34" charset="0"/>
              </a:rPr>
              <a:t>Is the interaction Ready for </a:t>
            </a:r>
            <a:r>
              <a:rPr lang="en-AU" sz="1800" dirty="0" err="1">
                <a:solidFill>
                  <a:schemeClr val="tx1"/>
                </a:solidFill>
                <a:latin typeface="Amazon Ember Thin" panose="020B0303020204020204" pitchFamily="34" charset="0"/>
                <a:ea typeface="Amazon Ember Thin" panose="020B0303020204020204" pitchFamily="34" charset="0"/>
                <a:cs typeface="Amazon Ember Thin" panose="020B0303020204020204" pitchFamily="34" charset="0"/>
              </a:rPr>
              <a:t>Fulfillment</a:t>
            </a:r>
            <a:r>
              <a:rPr lang="en-AU" sz="1800" dirty="0">
                <a:solidFill>
                  <a:schemeClr val="tx1"/>
                </a:solidFill>
                <a:latin typeface="Amazon Ember Thin" panose="020B0303020204020204" pitchFamily="34" charset="0"/>
                <a:ea typeface="Amazon Ember Thin" panose="020B0303020204020204" pitchFamily="34" charset="0"/>
                <a:cs typeface="Amazon Ember Thin" panose="020B0303020204020204" pitchFamily="34" charset="0"/>
              </a:rPr>
              <a:t>?</a:t>
            </a:r>
          </a:p>
        </p:txBody>
      </p:sp>
      <p:cxnSp>
        <p:nvCxnSpPr>
          <p:cNvPr id="16" name="Elbow Connector 15"/>
          <p:cNvCxnSpPr>
            <a:stCxn id="17" idx="3"/>
            <a:endCxn id="14" idx="1"/>
          </p:cNvCxnSpPr>
          <p:nvPr/>
        </p:nvCxnSpPr>
        <p:spPr>
          <a:xfrm flipV="1">
            <a:off x="4745099" y="5513032"/>
            <a:ext cx="903251" cy="1686480"/>
          </a:xfrm>
          <a:prstGeom prst="bentConnector3">
            <a:avLst>
              <a:gd name="adj1" fmla="val 50000"/>
            </a:avLst>
          </a:prstGeom>
          <a:ln>
            <a:solidFill>
              <a:schemeClr val="accent5"/>
            </a:solidFill>
            <a:tailEnd type="arrow"/>
          </a:ln>
        </p:spPr>
        <p:style>
          <a:lnRef idx="2">
            <a:schemeClr val="accent1"/>
          </a:lnRef>
          <a:fillRef idx="0">
            <a:schemeClr val="accent1"/>
          </a:fillRef>
          <a:effectRef idx="1">
            <a:schemeClr val="accent1"/>
          </a:effectRef>
          <a:fontRef idx="minor">
            <a:schemeClr val="tx1"/>
          </a:fontRef>
        </p:style>
      </p:cxnSp>
      <p:cxnSp>
        <p:nvCxnSpPr>
          <p:cNvPr id="21" name="Elbow Connector 20"/>
          <p:cNvCxnSpPr>
            <a:stCxn id="14" idx="2"/>
            <a:endCxn id="13" idx="1"/>
          </p:cNvCxnSpPr>
          <p:nvPr/>
        </p:nvCxnSpPr>
        <p:spPr>
          <a:xfrm rot="16200000" flipH="1">
            <a:off x="8375163" y="5553111"/>
            <a:ext cx="620944" cy="2671858"/>
          </a:xfrm>
          <a:prstGeom prst="bentConnector2">
            <a:avLst/>
          </a:prstGeom>
          <a:ln>
            <a:solidFill>
              <a:schemeClr val="accent5"/>
            </a:solidFill>
            <a:tailEnd type="arrow"/>
          </a:ln>
        </p:spPr>
        <p:style>
          <a:lnRef idx="2">
            <a:schemeClr val="accent1"/>
          </a:lnRef>
          <a:fillRef idx="0">
            <a:schemeClr val="accent1"/>
          </a:fillRef>
          <a:effectRef idx="1">
            <a:schemeClr val="accent1"/>
          </a:effectRef>
          <a:fontRef idx="minor">
            <a:schemeClr val="tx1"/>
          </a:fontRef>
        </p:style>
      </p:cxnSp>
      <p:sp>
        <p:nvSpPr>
          <p:cNvPr id="22" name="TextBox 21"/>
          <p:cNvSpPr txBox="1"/>
          <p:nvPr/>
        </p:nvSpPr>
        <p:spPr>
          <a:xfrm>
            <a:off x="9159682" y="6729145"/>
            <a:ext cx="612668" cy="437043"/>
          </a:xfrm>
          <a:prstGeom prst="rect">
            <a:avLst/>
          </a:prstGeom>
          <a:noFill/>
        </p:spPr>
        <p:txBody>
          <a:bodyPr wrap="none" rtlCol="0">
            <a:spAutoFit/>
          </a:bodyPr>
          <a:lstStyle/>
          <a:p>
            <a:r>
              <a:rPr lang="en-AU" sz="2240" dirty="0">
                <a:latin typeface="Amazon Ember Thin" panose="020B0303020204020204" pitchFamily="34" charset="0"/>
                <a:ea typeface="Amazon Ember Thin" panose="020B0303020204020204" pitchFamily="34" charset="0"/>
                <a:cs typeface="Amazon Ember Thin" panose="020B0303020204020204" pitchFamily="34" charset="0"/>
              </a:rPr>
              <a:t>NO</a:t>
            </a:r>
          </a:p>
        </p:txBody>
      </p:sp>
      <p:cxnSp>
        <p:nvCxnSpPr>
          <p:cNvPr id="23" name="Elbow Connector 22"/>
          <p:cNvCxnSpPr>
            <a:stCxn id="13" idx="3"/>
            <a:endCxn id="8" idx="3"/>
          </p:cNvCxnSpPr>
          <p:nvPr/>
        </p:nvCxnSpPr>
        <p:spPr>
          <a:xfrm flipH="1" flipV="1">
            <a:off x="4745102" y="3727554"/>
            <a:ext cx="9345544" cy="3471958"/>
          </a:xfrm>
          <a:prstGeom prst="bentConnector3">
            <a:avLst>
              <a:gd name="adj1" fmla="val -3914"/>
            </a:avLst>
          </a:prstGeom>
          <a:ln>
            <a:solidFill>
              <a:schemeClr val="accent5"/>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76253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22" presetClass="entr" presetSubtype="4" fill="hold" nodeType="withEffect">
                                  <p:stCondLst>
                                    <p:cond delay="500"/>
                                  </p:stCondLst>
                                  <p:childTnLst>
                                    <p:set>
                                      <p:cBhvr>
                                        <p:cTn id="9" dur="1" fill="hold">
                                          <p:stCondLst>
                                            <p:cond delay="0"/>
                                          </p:stCondLst>
                                        </p:cTn>
                                        <p:tgtEl>
                                          <p:spTgt spid="16"/>
                                        </p:tgtEl>
                                        <p:attrNameLst>
                                          <p:attrName>style.visibility</p:attrName>
                                        </p:attrNameLst>
                                      </p:cBhvr>
                                      <p:to>
                                        <p:strVal val="visible"/>
                                      </p:to>
                                    </p:set>
                                    <p:animEffect transition="in" filter="wipe(down)">
                                      <p:cBhvr>
                                        <p:cTn id="10" dur="500"/>
                                        <p:tgtEl>
                                          <p:spTgt spid="16"/>
                                        </p:tgtEl>
                                      </p:cBhvr>
                                    </p:animEffect>
                                  </p:childTnLst>
                                </p:cTn>
                              </p:par>
                              <p:par>
                                <p:cTn id="11" presetID="10" presetClass="entr" presetSubtype="0" fill="hold" grpId="0" nodeType="withEffect">
                                  <p:stCondLst>
                                    <p:cond delay="100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nodeType="click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wipe(left)">
                                      <p:cBhvr>
                                        <p:cTn id="18" dur="500"/>
                                        <p:tgtEl>
                                          <p:spTgt spid="19"/>
                                        </p:tgtEl>
                                      </p:cBhvr>
                                    </p:animEffect>
                                  </p:childTnLst>
                                </p:cTn>
                              </p:par>
                              <p:par>
                                <p:cTn id="19" presetID="10" presetClass="entr" presetSubtype="0" fill="hold" grpId="0" nodeType="withEffect">
                                  <p:stCondLst>
                                    <p:cond delay="50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fade">
                                      <p:cBhvr>
                                        <p:cTn id="24" dur="500"/>
                                        <p:tgtEl>
                                          <p:spTgt spid="20"/>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nodeType="clickEffect">
                                  <p:stCondLst>
                                    <p:cond delay="0"/>
                                  </p:stCondLst>
                                  <p:childTnLst>
                                    <p:set>
                                      <p:cBhvr>
                                        <p:cTn id="28" dur="1" fill="hold">
                                          <p:stCondLst>
                                            <p:cond delay="0"/>
                                          </p:stCondLst>
                                        </p:cTn>
                                        <p:tgtEl>
                                          <p:spTgt spid="21"/>
                                        </p:tgtEl>
                                        <p:attrNameLst>
                                          <p:attrName>style.visibility</p:attrName>
                                        </p:attrNameLst>
                                      </p:cBhvr>
                                      <p:to>
                                        <p:strVal val="visible"/>
                                      </p:to>
                                    </p:set>
                                    <p:animEffect transition="in" filter="wipe(left)">
                                      <p:cBhvr>
                                        <p:cTn id="29" dur="500"/>
                                        <p:tgtEl>
                                          <p:spTgt spid="21"/>
                                        </p:tgtEl>
                                      </p:cBhvr>
                                    </p:animEffect>
                                  </p:childTnLst>
                                </p:cTn>
                              </p:par>
                              <p:par>
                                <p:cTn id="30" presetID="10" presetClass="entr" presetSubtype="0" fill="hold" grpId="0" nodeType="withEffect">
                                  <p:stCondLst>
                                    <p:cond delay="50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2"/>
                                        </p:tgtEl>
                                        <p:attrNameLst>
                                          <p:attrName>style.visibility</p:attrName>
                                        </p:attrNameLst>
                                      </p:cBhvr>
                                      <p:to>
                                        <p:strVal val="visible"/>
                                      </p:to>
                                    </p:set>
                                    <p:animEffect transition="in" filter="fade">
                                      <p:cBhvr>
                                        <p:cTn id="35" dur="500"/>
                                        <p:tgtEl>
                                          <p:spTgt spid="22"/>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2" fill="hold" nodeType="clickEffect">
                                  <p:stCondLst>
                                    <p:cond delay="0"/>
                                  </p:stCondLst>
                                  <p:childTnLst>
                                    <p:set>
                                      <p:cBhvr>
                                        <p:cTn id="39" dur="1" fill="hold">
                                          <p:stCondLst>
                                            <p:cond delay="0"/>
                                          </p:stCondLst>
                                        </p:cTn>
                                        <p:tgtEl>
                                          <p:spTgt spid="23"/>
                                        </p:tgtEl>
                                        <p:attrNameLst>
                                          <p:attrName>style.visibility</p:attrName>
                                        </p:attrNameLst>
                                      </p:cBhvr>
                                      <p:to>
                                        <p:strVal val="visible"/>
                                      </p:to>
                                    </p:set>
                                    <p:animEffect transition="in" filter="wipe(right)">
                                      <p:cBhvr>
                                        <p:cTn id="40" dur="500"/>
                                        <p:tgtEl>
                                          <p:spTgt spid="23"/>
                                        </p:tgtEl>
                                      </p:cBhvr>
                                    </p:animEffect>
                                  </p:childTnLst>
                                </p:cTn>
                              </p:par>
                              <p:par>
                                <p:cTn id="41" presetID="10" presetClass="entr" presetSubtype="0" fill="hold" grpId="0" nodeType="withEffect">
                                  <p:stCondLst>
                                    <p:cond delay="500"/>
                                  </p:stCondLst>
                                  <p:childTnLst>
                                    <p:set>
                                      <p:cBhvr>
                                        <p:cTn id="42" dur="1" fill="hold">
                                          <p:stCondLst>
                                            <p:cond delay="0"/>
                                          </p:stCondLst>
                                        </p:cTn>
                                        <p:tgtEl>
                                          <p:spTgt spid="8"/>
                                        </p:tgtEl>
                                        <p:attrNameLst>
                                          <p:attrName>style.visibility</p:attrName>
                                        </p:attrNameLst>
                                      </p:cBhvr>
                                      <p:to>
                                        <p:strVal val="visible"/>
                                      </p:to>
                                    </p:set>
                                    <p:animEffect transition="in" filter="fade">
                                      <p:cBhvr>
                                        <p:cTn id="4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P spid="13" grpId="0" animBg="1"/>
      <p:bldP spid="17" grpId="0" animBg="1"/>
      <p:bldP spid="20" grpId="0"/>
      <p:bldP spid="14" grpId="0" animBg="1"/>
      <p:bldP spid="22"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719681" y="222478"/>
            <a:ext cx="13688304" cy="748194"/>
          </a:xfrm>
        </p:spPr>
        <p:txBody>
          <a:bodyPr/>
          <a:lstStyle/>
          <a:p>
            <a:r>
              <a:rPr lang="en-US" dirty="0"/>
              <a:t>Our journey!</a:t>
            </a:r>
          </a:p>
        </p:txBody>
      </p:sp>
      <p:sp>
        <p:nvSpPr>
          <p:cNvPr id="3" name="Text Placeholder 2">
            <a:extLst>
              <a:ext uri="{FF2B5EF4-FFF2-40B4-BE49-F238E27FC236}">
                <a16:creationId xmlns:a16="http://schemas.microsoft.com/office/drawing/2014/main" id="{980B7DDD-CE06-6A46-B05C-4FDD33FAF469}"/>
              </a:ext>
            </a:extLst>
          </p:cNvPr>
          <p:cNvSpPr>
            <a:spLocks noGrp="1"/>
          </p:cNvSpPr>
          <p:nvPr>
            <p:ph type="body" sz="quarter" idx="10"/>
          </p:nvPr>
        </p:nvSpPr>
        <p:spPr>
          <a:xfrm>
            <a:off x="775953" y="1544356"/>
            <a:ext cx="12661900" cy="5022914"/>
          </a:xfrm>
        </p:spPr>
        <p:txBody>
          <a:bodyPr/>
          <a:lstStyle/>
          <a:p>
            <a:r>
              <a:rPr lang="en-US" sz="3200" dirty="0"/>
              <a:t>You are now at the end of the curriculum for </a:t>
            </a:r>
          </a:p>
          <a:p>
            <a:r>
              <a:rPr lang="en-US" sz="3200" dirty="0"/>
              <a:t>Over the past 7 modules, you have taken a monolithic Java application, deployed it to PaaS </a:t>
            </a:r>
            <a:r>
              <a:rPr lang="en-US" sz="3200" dirty="0">
                <a:solidFill>
                  <a:srgbClr val="FF9900"/>
                </a:solidFill>
              </a:rPr>
              <a:t>Elastic Beanstalk </a:t>
            </a:r>
            <a:r>
              <a:rPr lang="en-US" sz="3200" dirty="0"/>
              <a:t>without making changes to the code, in order to meet a compelling event deadline</a:t>
            </a:r>
          </a:p>
          <a:p>
            <a:r>
              <a:rPr lang="en-US" sz="3200" dirty="0"/>
              <a:t>You then introduced CI/CD so that you can streamline your deployment, and experimented with the various automation options available. </a:t>
            </a:r>
          </a:p>
          <a:p>
            <a:r>
              <a:rPr lang="en-US" sz="3200" dirty="0"/>
              <a:t>You broke your monolithic application up into microservices and made use of serverless (AWS Lambda and AWS API Gateway) to </a:t>
            </a:r>
            <a:r>
              <a:rPr lang="en-US" sz="3200" dirty="0" err="1"/>
              <a:t>optimise</a:t>
            </a:r>
            <a:r>
              <a:rPr lang="en-US" sz="3200" dirty="0"/>
              <a:t> costs and abstract you from infrastructure. </a:t>
            </a:r>
          </a:p>
        </p:txBody>
      </p:sp>
      <p:pic>
        <p:nvPicPr>
          <p:cNvPr id="5" name="Picture 4">
            <a:extLst>
              <a:ext uri="{FF2B5EF4-FFF2-40B4-BE49-F238E27FC236}">
                <a16:creationId xmlns:a16="http://schemas.microsoft.com/office/drawing/2014/main" id="{690B8585-2061-F240-AE9F-452A1F91D0BC}"/>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332654" y="401794"/>
            <a:ext cx="1639220" cy="980005"/>
          </a:xfrm>
          <a:prstGeom prst="rect">
            <a:avLst/>
          </a:prstGeom>
        </p:spPr>
      </p:pic>
      <p:sp>
        <p:nvSpPr>
          <p:cNvPr id="6" name="TextBox 5">
            <a:extLst>
              <a:ext uri="{FF2B5EF4-FFF2-40B4-BE49-F238E27FC236}">
                <a16:creationId xmlns:a16="http://schemas.microsoft.com/office/drawing/2014/main" id="{0B06725B-6238-4A48-9F50-9AA466133A8B}"/>
              </a:ext>
            </a:extLst>
          </p:cNvPr>
          <p:cNvSpPr txBox="1"/>
          <p:nvPr/>
        </p:nvSpPr>
        <p:spPr>
          <a:xfrm>
            <a:off x="6100487" y="665490"/>
            <a:ext cx="1955985" cy="646331"/>
          </a:xfrm>
          <a:prstGeom prst="rect">
            <a:avLst/>
          </a:prstGeom>
          <a:noFill/>
        </p:spPr>
        <p:txBody>
          <a:bodyPr wrap="none" rtlCol="0">
            <a:spAutoFit/>
          </a:bodyPr>
          <a:lstStyle/>
          <a:p>
            <a:r>
              <a:rPr lang="en-US" sz="3600" dirty="0">
                <a:latin typeface="Amazon Ember Thin" panose="020B0303020204020204" pitchFamily="34" charset="0"/>
                <a:ea typeface="Amazon Ember Thin" panose="020B0303020204020204" pitchFamily="34" charset="0"/>
                <a:cs typeface="Amazon Ember Thin" panose="020B0303020204020204" pitchFamily="34" charset="0"/>
              </a:rPr>
              <a:t>academy</a:t>
            </a:r>
          </a:p>
        </p:txBody>
      </p:sp>
      <p:sp>
        <p:nvSpPr>
          <p:cNvPr id="8" name="TextBox 7">
            <a:extLst>
              <a:ext uri="{FF2B5EF4-FFF2-40B4-BE49-F238E27FC236}">
                <a16:creationId xmlns:a16="http://schemas.microsoft.com/office/drawing/2014/main" id="{E6FB459C-327F-3F45-9B1A-825479CD4C89}"/>
              </a:ext>
            </a:extLst>
          </p:cNvPr>
          <p:cNvSpPr txBox="1"/>
          <p:nvPr/>
        </p:nvSpPr>
        <p:spPr>
          <a:xfrm>
            <a:off x="6106960" y="245466"/>
            <a:ext cx="1430200" cy="646331"/>
          </a:xfrm>
          <a:prstGeom prst="rect">
            <a:avLst/>
          </a:prstGeom>
          <a:noFill/>
        </p:spPr>
        <p:txBody>
          <a:bodyPr wrap="none" rtlCol="0">
            <a:spAutoFit/>
          </a:bodyPr>
          <a:lstStyle/>
          <a:p>
            <a:r>
              <a:rPr lang="en-US" sz="3600" dirty="0" err="1">
                <a:latin typeface="Amazon Ember Thin" panose="020B0303020204020204" pitchFamily="34" charset="0"/>
                <a:ea typeface="Amazon Ember Thin" panose="020B0303020204020204" pitchFamily="34" charset="0"/>
                <a:cs typeface="Amazon Ember Thin" panose="020B0303020204020204" pitchFamily="34" charset="0"/>
              </a:rPr>
              <a:t>DevAx</a:t>
            </a:r>
            <a:endParaRPr lang="en-US" sz="3600" dirty="0">
              <a:latin typeface="Amazon Ember Thin" panose="020B0303020204020204" pitchFamily="34" charset="0"/>
              <a:ea typeface="Amazon Ember Thin" panose="020B0303020204020204" pitchFamily="34" charset="0"/>
              <a:cs typeface="Amazon Ember Thin" panose="020B0303020204020204" pitchFamily="34" charset="0"/>
            </a:endParaRPr>
          </a:p>
        </p:txBody>
      </p:sp>
      <p:pic>
        <p:nvPicPr>
          <p:cNvPr id="9" name="Picture 8">
            <a:extLst>
              <a:ext uri="{FF2B5EF4-FFF2-40B4-BE49-F238E27FC236}">
                <a16:creationId xmlns:a16="http://schemas.microsoft.com/office/drawing/2014/main" id="{4F627E80-2B6B-D840-B9F4-C8BF8F409EF8}"/>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9454619" y="1555966"/>
            <a:ext cx="1081891" cy="646807"/>
          </a:xfrm>
          <a:prstGeom prst="rect">
            <a:avLst/>
          </a:prstGeom>
        </p:spPr>
      </p:pic>
      <p:sp>
        <p:nvSpPr>
          <p:cNvPr id="10" name="TextBox 9">
            <a:extLst>
              <a:ext uri="{FF2B5EF4-FFF2-40B4-BE49-F238E27FC236}">
                <a16:creationId xmlns:a16="http://schemas.microsoft.com/office/drawing/2014/main" id="{2559A50B-606E-DB4A-8E49-3790EBA9D5FA}"/>
              </a:ext>
            </a:extLst>
          </p:cNvPr>
          <p:cNvSpPr txBox="1"/>
          <p:nvPr/>
        </p:nvSpPr>
        <p:spPr>
          <a:xfrm>
            <a:off x="10642030" y="1718522"/>
            <a:ext cx="1797809" cy="461665"/>
          </a:xfrm>
          <a:prstGeom prst="rect">
            <a:avLst/>
          </a:prstGeom>
          <a:noFill/>
        </p:spPr>
        <p:txBody>
          <a:bodyPr wrap="square" rtlCol="0">
            <a:spAutoFit/>
          </a:bodyPr>
          <a:lstStyle/>
          <a:p>
            <a:r>
              <a:rPr lang="en-US" sz="2400" dirty="0">
                <a:latin typeface="Amazon Ember Thin" panose="020B0303020204020204" pitchFamily="34" charset="0"/>
                <a:ea typeface="Amazon Ember Thin" panose="020B0303020204020204" pitchFamily="34" charset="0"/>
                <a:cs typeface="Amazon Ember Thin" panose="020B0303020204020204" pitchFamily="34" charset="0"/>
              </a:rPr>
              <a:t>academy</a:t>
            </a:r>
          </a:p>
        </p:txBody>
      </p:sp>
      <p:sp>
        <p:nvSpPr>
          <p:cNvPr id="11" name="TextBox 10">
            <a:extLst>
              <a:ext uri="{FF2B5EF4-FFF2-40B4-BE49-F238E27FC236}">
                <a16:creationId xmlns:a16="http://schemas.microsoft.com/office/drawing/2014/main" id="{798E250F-5D71-B249-AD24-64AD71C59995}"/>
              </a:ext>
            </a:extLst>
          </p:cNvPr>
          <p:cNvSpPr txBox="1"/>
          <p:nvPr/>
        </p:nvSpPr>
        <p:spPr>
          <a:xfrm>
            <a:off x="10588869" y="1325133"/>
            <a:ext cx="1453405" cy="461665"/>
          </a:xfrm>
          <a:prstGeom prst="rect">
            <a:avLst/>
          </a:prstGeom>
          <a:noFill/>
        </p:spPr>
        <p:txBody>
          <a:bodyPr wrap="square" rtlCol="0">
            <a:spAutoFit/>
          </a:bodyPr>
          <a:lstStyle/>
          <a:p>
            <a:r>
              <a:rPr lang="en-US" sz="2400" dirty="0" err="1">
                <a:latin typeface="Amazon Ember Thin" panose="020B0303020204020204" pitchFamily="34" charset="0"/>
                <a:ea typeface="Amazon Ember Thin" panose="020B0303020204020204" pitchFamily="34" charset="0"/>
                <a:cs typeface="Amazon Ember Thin" panose="020B0303020204020204" pitchFamily="34" charset="0"/>
              </a:rPr>
              <a:t>DevAx</a:t>
            </a:r>
            <a:endParaRPr lang="en-US" sz="2400" dirty="0">
              <a:latin typeface="Amazon Ember Thin" panose="020B0303020204020204" pitchFamily="34" charset="0"/>
              <a:ea typeface="Amazon Ember Thin" panose="020B0303020204020204" pitchFamily="34" charset="0"/>
              <a:cs typeface="Amazon Ember Thin" panose="020B0303020204020204" pitchFamily="34" charset="0"/>
            </a:endParaRPr>
          </a:p>
        </p:txBody>
      </p:sp>
    </p:spTree>
    <p:extLst>
      <p:ext uri="{BB962C8B-B14F-4D97-AF65-F5344CB8AC3E}">
        <p14:creationId xmlns:p14="http://schemas.microsoft.com/office/powerpoint/2010/main" val="3842187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Title 1"/>
          <p:cNvSpPr>
            <a:spLocks noGrp="1"/>
          </p:cNvSpPr>
          <p:nvPr>
            <p:ph type="title"/>
          </p:nvPr>
        </p:nvSpPr>
        <p:spPr/>
        <p:txBody>
          <a:bodyPr/>
          <a:lstStyle/>
          <a:p>
            <a:r>
              <a:rPr lang="en-AU" altLang="en-US" dirty="0"/>
              <a:t>What is Amazon Polly?</a:t>
            </a:r>
          </a:p>
        </p:txBody>
      </p:sp>
      <p:sp>
        <p:nvSpPr>
          <p:cNvPr id="8" name="Text Placeholder 7">
            <a:extLst>
              <a:ext uri="{FF2B5EF4-FFF2-40B4-BE49-F238E27FC236}">
                <a16:creationId xmlns:a16="http://schemas.microsoft.com/office/drawing/2014/main" id="{CEB13474-89E4-BE4B-837E-77C8CAC4D173}"/>
              </a:ext>
            </a:extLst>
          </p:cNvPr>
          <p:cNvSpPr>
            <a:spLocks noGrp="1"/>
          </p:cNvSpPr>
          <p:nvPr>
            <p:ph type="body" sz="quarter" idx="10"/>
          </p:nvPr>
        </p:nvSpPr>
        <p:spPr>
          <a:xfrm>
            <a:off x="775953" y="1544356"/>
            <a:ext cx="12661900" cy="5613845"/>
          </a:xfrm>
        </p:spPr>
        <p:txBody>
          <a:bodyPr/>
          <a:lstStyle/>
          <a:p>
            <a:r>
              <a:rPr lang="en-US" dirty="0"/>
              <a:t>A service that converts text into life-like speech</a:t>
            </a:r>
            <a:br>
              <a:rPr lang="en-US" dirty="0"/>
            </a:br>
            <a:endParaRPr lang="en-US" dirty="0"/>
          </a:p>
          <a:p>
            <a:r>
              <a:rPr lang="en-US" dirty="0"/>
              <a:t>Offers dozens of life-like voices across a variety of languages</a:t>
            </a:r>
            <a:br>
              <a:rPr lang="en-US" dirty="0"/>
            </a:br>
            <a:endParaRPr lang="en-US" dirty="0"/>
          </a:p>
          <a:p>
            <a:r>
              <a:rPr lang="en-US" dirty="0"/>
              <a:t>Low-latency responses enable developers to </a:t>
            </a:r>
            <a:br>
              <a:rPr lang="en-US" dirty="0"/>
            </a:br>
            <a:r>
              <a:rPr lang="en-US" dirty="0"/>
              <a:t>build real-time systems</a:t>
            </a:r>
            <a:br>
              <a:rPr lang="en-US" dirty="0"/>
            </a:br>
            <a:endParaRPr lang="en-US" dirty="0"/>
          </a:p>
          <a:p>
            <a:r>
              <a:rPr lang="en-US" dirty="0"/>
              <a:t>Developers can store, replay, repurpose</a:t>
            </a:r>
            <a:br>
              <a:rPr lang="en-US" dirty="0"/>
            </a:br>
            <a:r>
              <a:rPr lang="en-US" dirty="0"/>
              <a:t>and distribute generated speech </a:t>
            </a:r>
          </a:p>
        </p:txBody>
      </p:sp>
    </p:spTree>
    <p:extLst>
      <p:ext uri="{BB962C8B-B14F-4D97-AF65-F5344CB8AC3E}">
        <p14:creationId xmlns:p14="http://schemas.microsoft.com/office/powerpoint/2010/main" val="397935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719681" y="222478"/>
            <a:ext cx="13688304" cy="748194"/>
          </a:xfrm>
        </p:spPr>
        <p:txBody>
          <a:bodyPr/>
          <a:lstStyle/>
          <a:p>
            <a:r>
              <a:rPr lang="en-US" dirty="0"/>
              <a:t>Our journey!</a:t>
            </a:r>
          </a:p>
        </p:txBody>
      </p:sp>
      <p:sp>
        <p:nvSpPr>
          <p:cNvPr id="3" name="Text Placeholder 2">
            <a:extLst>
              <a:ext uri="{FF2B5EF4-FFF2-40B4-BE49-F238E27FC236}">
                <a16:creationId xmlns:a16="http://schemas.microsoft.com/office/drawing/2014/main" id="{980B7DDD-CE06-6A46-B05C-4FDD33FAF469}"/>
              </a:ext>
            </a:extLst>
          </p:cNvPr>
          <p:cNvSpPr>
            <a:spLocks noGrp="1"/>
          </p:cNvSpPr>
          <p:nvPr>
            <p:ph type="body" sz="quarter" idx="10"/>
          </p:nvPr>
        </p:nvSpPr>
        <p:spPr>
          <a:xfrm>
            <a:off x="775953" y="1544356"/>
            <a:ext cx="12661900" cy="6549485"/>
          </a:xfrm>
        </p:spPr>
        <p:txBody>
          <a:bodyPr/>
          <a:lstStyle/>
          <a:p>
            <a:r>
              <a:rPr lang="en-US" sz="3200" dirty="0"/>
              <a:t>You extracted parts of your data model into different data storage tiers, making use of </a:t>
            </a:r>
            <a:r>
              <a:rPr lang="en-US" sz="3200" dirty="0">
                <a:solidFill>
                  <a:srgbClr val="FF9900"/>
                </a:solidFill>
              </a:rPr>
              <a:t>Amazon DynamoDB </a:t>
            </a:r>
            <a:r>
              <a:rPr lang="en-US" sz="3200" dirty="0"/>
              <a:t>and </a:t>
            </a:r>
            <a:r>
              <a:rPr lang="en-US" sz="3200" dirty="0">
                <a:solidFill>
                  <a:srgbClr val="FF9900"/>
                </a:solidFill>
              </a:rPr>
              <a:t>Amazon RDS</a:t>
            </a:r>
            <a:r>
              <a:rPr lang="en-US" sz="3200" dirty="0"/>
              <a:t>. </a:t>
            </a:r>
          </a:p>
          <a:p>
            <a:r>
              <a:rPr lang="en-US" sz="3200" dirty="0"/>
              <a:t>You then migrated the application to an SPA and secured it with </a:t>
            </a:r>
            <a:r>
              <a:rPr lang="en-US" sz="3200" dirty="0">
                <a:solidFill>
                  <a:srgbClr val="FF9900"/>
                </a:solidFill>
              </a:rPr>
              <a:t>Amazon Cognito</a:t>
            </a:r>
            <a:r>
              <a:rPr lang="en-US" sz="3200" dirty="0"/>
              <a:t>. </a:t>
            </a:r>
          </a:p>
          <a:p>
            <a:r>
              <a:rPr lang="en-US" sz="3200" dirty="0"/>
              <a:t>And finally, you added a chat bot to allow your customers to interact naturally using AI with</a:t>
            </a:r>
            <a:r>
              <a:rPr lang="en-US" sz="3200" dirty="0">
                <a:solidFill>
                  <a:srgbClr val="FF9900"/>
                </a:solidFill>
              </a:rPr>
              <a:t> Amazon Lex. </a:t>
            </a:r>
          </a:p>
          <a:p>
            <a:r>
              <a:rPr lang="en-US" sz="3200" dirty="0"/>
              <a:t>Along the way, you learned about how to use the AWS SDKs to write real-world applications; you experimented with </a:t>
            </a:r>
            <a:r>
              <a:rPr lang="en-US" sz="3200" dirty="0">
                <a:solidFill>
                  <a:srgbClr val="FF9900"/>
                </a:solidFill>
              </a:rPr>
              <a:t>Amazon Polly </a:t>
            </a:r>
            <a:r>
              <a:rPr lang="en-US" sz="3200" dirty="0"/>
              <a:t>and </a:t>
            </a:r>
            <a:r>
              <a:rPr lang="en-US" sz="3200" dirty="0">
                <a:solidFill>
                  <a:srgbClr val="FF9900"/>
                </a:solidFill>
              </a:rPr>
              <a:t>Amazon </a:t>
            </a:r>
            <a:r>
              <a:rPr lang="en-US" sz="3200" dirty="0" err="1">
                <a:solidFill>
                  <a:srgbClr val="FF9900"/>
                </a:solidFill>
              </a:rPr>
              <a:t>Rekognition</a:t>
            </a:r>
            <a:r>
              <a:rPr lang="en-US" sz="3200" dirty="0">
                <a:solidFill>
                  <a:srgbClr val="FF9900"/>
                </a:solidFill>
              </a:rPr>
              <a:t>; </a:t>
            </a:r>
            <a:r>
              <a:rPr lang="en-US" sz="3200" dirty="0"/>
              <a:t>you learned about the AWS developer tools </a:t>
            </a:r>
            <a:r>
              <a:rPr lang="en-US" sz="3200" dirty="0">
                <a:solidFill>
                  <a:srgbClr val="FF9900"/>
                </a:solidFill>
              </a:rPr>
              <a:t>AWS </a:t>
            </a:r>
            <a:r>
              <a:rPr lang="en-US" sz="3200" dirty="0" err="1">
                <a:solidFill>
                  <a:srgbClr val="FF9900"/>
                </a:solidFill>
              </a:rPr>
              <a:t>CodeStar</a:t>
            </a:r>
            <a:r>
              <a:rPr lang="en-US" sz="3200" dirty="0"/>
              <a:t>, </a:t>
            </a:r>
            <a:r>
              <a:rPr lang="en-US" sz="3200" dirty="0">
                <a:solidFill>
                  <a:srgbClr val="FF9900"/>
                </a:solidFill>
              </a:rPr>
              <a:t>AWS </a:t>
            </a:r>
            <a:r>
              <a:rPr lang="en-US" sz="3200" dirty="0" err="1">
                <a:solidFill>
                  <a:srgbClr val="FF9900"/>
                </a:solidFill>
              </a:rPr>
              <a:t>CodeBuild</a:t>
            </a:r>
            <a:r>
              <a:rPr lang="en-US" sz="3200" dirty="0"/>
              <a:t>, </a:t>
            </a:r>
            <a:r>
              <a:rPr lang="en-US" sz="3200" dirty="0">
                <a:solidFill>
                  <a:srgbClr val="FF9900"/>
                </a:solidFill>
              </a:rPr>
              <a:t>AWS </a:t>
            </a:r>
            <a:r>
              <a:rPr lang="en-US" sz="3200" dirty="0" err="1">
                <a:solidFill>
                  <a:srgbClr val="FF9900"/>
                </a:solidFill>
              </a:rPr>
              <a:t>CodeDeploy</a:t>
            </a:r>
            <a:r>
              <a:rPr lang="en-US" sz="3200" dirty="0"/>
              <a:t>, </a:t>
            </a:r>
            <a:r>
              <a:rPr lang="en-US" sz="3200" dirty="0">
                <a:solidFill>
                  <a:srgbClr val="FF9900"/>
                </a:solidFill>
              </a:rPr>
              <a:t>AWS </a:t>
            </a:r>
            <a:r>
              <a:rPr lang="en-US" sz="3200" dirty="0" err="1">
                <a:solidFill>
                  <a:srgbClr val="FF9900"/>
                </a:solidFill>
              </a:rPr>
              <a:t>CodePipeline</a:t>
            </a:r>
            <a:r>
              <a:rPr lang="en-US" sz="3200" dirty="0"/>
              <a:t>.</a:t>
            </a:r>
          </a:p>
          <a:p>
            <a:endParaRPr lang="en-US" sz="3200" dirty="0"/>
          </a:p>
          <a:p>
            <a:endParaRPr lang="en-US" sz="3200" dirty="0"/>
          </a:p>
        </p:txBody>
      </p:sp>
      <p:pic>
        <p:nvPicPr>
          <p:cNvPr id="5" name="Picture 4">
            <a:extLst>
              <a:ext uri="{FF2B5EF4-FFF2-40B4-BE49-F238E27FC236}">
                <a16:creationId xmlns:a16="http://schemas.microsoft.com/office/drawing/2014/main" id="{690B8585-2061-F240-AE9F-452A1F91D0BC}"/>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332654" y="401794"/>
            <a:ext cx="1639220" cy="980005"/>
          </a:xfrm>
          <a:prstGeom prst="rect">
            <a:avLst/>
          </a:prstGeom>
        </p:spPr>
      </p:pic>
      <p:sp>
        <p:nvSpPr>
          <p:cNvPr id="6" name="TextBox 5">
            <a:extLst>
              <a:ext uri="{FF2B5EF4-FFF2-40B4-BE49-F238E27FC236}">
                <a16:creationId xmlns:a16="http://schemas.microsoft.com/office/drawing/2014/main" id="{0B06725B-6238-4A48-9F50-9AA466133A8B}"/>
              </a:ext>
            </a:extLst>
          </p:cNvPr>
          <p:cNvSpPr txBox="1"/>
          <p:nvPr/>
        </p:nvSpPr>
        <p:spPr>
          <a:xfrm>
            <a:off x="6100487" y="665490"/>
            <a:ext cx="1955985" cy="646331"/>
          </a:xfrm>
          <a:prstGeom prst="rect">
            <a:avLst/>
          </a:prstGeom>
          <a:noFill/>
        </p:spPr>
        <p:txBody>
          <a:bodyPr wrap="none" rtlCol="0">
            <a:spAutoFit/>
          </a:bodyPr>
          <a:lstStyle/>
          <a:p>
            <a:r>
              <a:rPr lang="en-US" sz="3600" dirty="0">
                <a:latin typeface="Amazon Ember Thin" panose="020B0303020204020204" pitchFamily="34" charset="0"/>
                <a:ea typeface="Amazon Ember Thin" panose="020B0303020204020204" pitchFamily="34" charset="0"/>
                <a:cs typeface="Amazon Ember Thin" panose="020B0303020204020204" pitchFamily="34" charset="0"/>
              </a:rPr>
              <a:t>academy</a:t>
            </a:r>
          </a:p>
        </p:txBody>
      </p:sp>
      <p:sp>
        <p:nvSpPr>
          <p:cNvPr id="8" name="TextBox 7">
            <a:extLst>
              <a:ext uri="{FF2B5EF4-FFF2-40B4-BE49-F238E27FC236}">
                <a16:creationId xmlns:a16="http://schemas.microsoft.com/office/drawing/2014/main" id="{E6FB459C-327F-3F45-9B1A-825479CD4C89}"/>
              </a:ext>
            </a:extLst>
          </p:cNvPr>
          <p:cNvSpPr txBox="1"/>
          <p:nvPr/>
        </p:nvSpPr>
        <p:spPr>
          <a:xfrm>
            <a:off x="6106960" y="245466"/>
            <a:ext cx="1430200" cy="646331"/>
          </a:xfrm>
          <a:prstGeom prst="rect">
            <a:avLst/>
          </a:prstGeom>
          <a:noFill/>
        </p:spPr>
        <p:txBody>
          <a:bodyPr wrap="none" rtlCol="0">
            <a:spAutoFit/>
          </a:bodyPr>
          <a:lstStyle/>
          <a:p>
            <a:r>
              <a:rPr lang="en-US" sz="3600" dirty="0" err="1">
                <a:latin typeface="Amazon Ember Thin" panose="020B0303020204020204" pitchFamily="34" charset="0"/>
                <a:ea typeface="Amazon Ember Thin" panose="020B0303020204020204" pitchFamily="34" charset="0"/>
                <a:cs typeface="Amazon Ember Thin" panose="020B0303020204020204" pitchFamily="34" charset="0"/>
              </a:rPr>
              <a:t>DevAx</a:t>
            </a:r>
            <a:endParaRPr lang="en-US" sz="3600" dirty="0">
              <a:latin typeface="Amazon Ember Thin" panose="020B0303020204020204" pitchFamily="34" charset="0"/>
              <a:ea typeface="Amazon Ember Thin" panose="020B0303020204020204" pitchFamily="34" charset="0"/>
              <a:cs typeface="Amazon Ember Thin" panose="020B0303020204020204" pitchFamily="34" charset="0"/>
            </a:endParaRPr>
          </a:p>
        </p:txBody>
      </p:sp>
    </p:spTree>
    <p:extLst>
      <p:ext uri="{BB962C8B-B14F-4D97-AF65-F5344CB8AC3E}">
        <p14:creationId xmlns:p14="http://schemas.microsoft.com/office/powerpoint/2010/main" val="42237137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719681" y="222478"/>
            <a:ext cx="13688304" cy="748194"/>
          </a:xfrm>
        </p:spPr>
        <p:txBody>
          <a:bodyPr/>
          <a:lstStyle/>
          <a:p>
            <a:r>
              <a:rPr lang="en-US" dirty="0"/>
              <a:t>Our journey!</a:t>
            </a:r>
          </a:p>
        </p:txBody>
      </p:sp>
      <p:sp>
        <p:nvSpPr>
          <p:cNvPr id="3" name="Text Placeholder 2">
            <a:extLst>
              <a:ext uri="{FF2B5EF4-FFF2-40B4-BE49-F238E27FC236}">
                <a16:creationId xmlns:a16="http://schemas.microsoft.com/office/drawing/2014/main" id="{980B7DDD-CE06-6A46-B05C-4FDD33FAF469}"/>
              </a:ext>
            </a:extLst>
          </p:cNvPr>
          <p:cNvSpPr>
            <a:spLocks noGrp="1"/>
          </p:cNvSpPr>
          <p:nvPr>
            <p:ph type="body" sz="quarter" idx="10"/>
          </p:nvPr>
        </p:nvSpPr>
        <p:spPr>
          <a:xfrm>
            <a:off x="775953" y="1544356"/>
            <a:ext cx="12661900" cy="5761577"/>
          </a:xfrm>
        </p:spPr>
        <p:txBody>
          <a:bodyPr/>
          <a:lstStyle/>
          <a:p>
            <a:r>
              <a:rPr lang="en-US" sz="3200" dirty="0"/>
              <a:t>You used </a:t>
            </a:r>
            <a:r>
              <a:rPr lang="en-US" sz="3200" dirty="0">
                <a:solidFill>
                  <a:srgbClr val="FF9900"/>
                </a:solidFill>
              </a:rPr>
              <a:t>AWS Lambda</a:t>
            </a:r>
            <a:r>
              <a:rPr lang="en-US" sz="3200" dirty="0"/>
              <a:t> and </a:t>
            </a:r>
            <a:r>
              <a:rPr lang="en-US" sz="3200" dirty="0">
                <a:solidFill>
                  <a:srgbClr val="FF9900"/>
                </a:solidFill>
              </a:rPr>
              <a:t>Amazon API Gateway </a:t>
            </a:r>
            <a:r>
              <a:rPr lang="en-US" sz="3200" dirty="0"/>
              <a:t>together with </a:t>
            </a:r>
          </a:p>
          <a:p>
            <a:pPr marL="0" indent="0">
              <a:buNone/>
            </a:pPr>
            <a:r>
              <a:rPr lang="en-US" sz="3200" dirty="0">
                <a:solidFill>
                  <a:srgbClr val="FF9900"/>
                </a:solidFill>
              </a:rPr>
              <a:t>Amazon Cognito </a:t>
            </a:r>
            <a:r>
              <a:rPr lang="en-US" sz="3200" dirty="0"/>
              <a:t>for a secure, highly-scalable serverless architecture.</a:t>
            </a:r>
          </a:p>
          <a:p>
            <a:r>
              <a:rPr lang="en-US" sz="3200" dirty="0"/>
              <a:t>You used </a:t>
            </a:r>
            <a:r>
              <a:rPr lang="en-US" sz="3200" dirty="0">
                <a:solidFill>
                  <a:srgbClr val="FF9900"/>
                </a:solidFill>
              </a:rPr>
              <a:t>AWS X-ray </a:t>
            </a:r>
            <a:r>
              <a:rPr lang="en-US" sz="3200" dirty="0"/>
              <a:t>for high-visibility to the way your applications </a:t>
            </a:r>
          </a:p>
          <a:p>
            <a:r>
              <a:rPr lang="en-US" sz="3200" dirty="0"/>
              <a:t>were performing and used </a:t>
            </a:r>
            <a:r>
              <a:rPr lang="en-US" sz="3200" dirty="0">
                <a:solidFill>
                  <a:srgbClr val="FF9900"/>
                </a:solidFill>
              </a:rPr>
              <a:t>AWS Step Functions </a:t>
            </a:r>
            <a:r>
              <a:rPr lang="en-US" sz="3200" dirty="0"/>
              <a:t>to manage distributed complexity.</a:t>
            </a:r>
          </a:p>
          <a:p>
            <a:r>
              <a:rPr lang="en-US" sz="3200" dirty="0"/>
              <a:t>You learned about messaging options on AWS with </a:t>
            </a:r>
            <a:r>
              <a:rPr lang="en-US" sz="3200" dirty="0">
                <a:solidFill>
                  <a:srgbClr val="FF9900"/>
                </a:solidFill>
              </a:rPr>
              <a:t>Amazon SNS</a:t>
            </a:r>
            <a:r>
              <a:rPr lang="en-US" sz="3200" dirty="0"/>
              <a:t>, </a:t>
            </a:r>
            <a:r>
              <a:rPr lang="en-US" sz="3200" dirty="0">
                <a:solidFill>
                  <a:srgbClr val="FF9900"/>
                </a:solidFill>
              </a:rPr>
              <a:t>Amazon SQS</a:t>
            </a:r>
            <a:r>
              <a:rPr lang="en-US" sz="3200" dirty="0"/>
              <a:t>, </a:t>
            </a:r>
            <a:r>
              <a:rPr lang="en-US" sz="3200" dirty="0">
                <a:solidFill>
                  <a:srgbClr val="FF9900"/>
                </a:solidFill>
              </a:rPr>
              <a:t>Amazon Kinesis </a:t>
            </a:r>
            <a:r>
              <a:rPr lang="en-US" sz="3200" dirty="0"/>
              <a:t>and </a:t>
            </a:r>
            <a:r>
              <a:rPr lang="en-US" sz="3200" dirty="0">
                <a:solidFill>
                  <a:srgbClr val="FF9900"/>
                </a:solidFill>
              </a:rPr>
              <a:t>AWS IoT</a:t>
            </a:r>
            <a:r>
              <a:rPr lang="en-US" sz="3200" dirty="0"/>
              <a:t>.</a:t>
            </a:r>
          </a:p>
          <a:p>
            <a:r>
              <a:rPr lang="en-US" sz="3200" dirty="0"/>
              <a:t>You made use of </a:t>
            </a:r>
            <a:r>
              <a:rPr lang="en-US" sz="3200" dirty="0">
                <a:solidFill>
                  <a:srgbClr val="FF9900"/>
                </a:solidFill>
              </a:rPr>
              <a:t>Amazon Elastic Search </a:t>
            </a:r>
            <a:r>
              <a:rPr lang="en-US" sz="3200" dirty="0"/>
              <a:t>to visualize high-cadence data ingestion.</a:t>
            </a:r>
          </a:p>
          <a:p>
            <a:r>
              <a:rPr lang="en-US" sz="3200" dirty="0"/>
              <a:t>You used Windows and Linux EC2 instances and learned how to connect to them and manage them.</a:t>
            </a:r>
          </a:p>
        </p:txBody>
      </p:sp>
      <p:pic>
        <p:nvPicPr>
          <p:cNvPr id="5" name="Picture 4">
            <a:extLst>
              <a:ext uri="{FF2B5EF4-FFF2-40B4-BE49-F238E27FC236}">
                <a16:creationId xmlns:a16="http://schemas.microsoft.com/office/drawing/2014/main" id="{690B8585-2061-F240-AE9F-452A1F91D0BC}"/>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332654" y="401794"/>
            <a:ext cx="1639220" cy="980005"/>
          </a:xfrm>
          <a:prstGeom prst="rect">
            <a:avLst/>
          </a:prstGeom>
        </p:spPr>
      </p:pic>
      <p:sp>
        <p:nvSpPr>
          <p:cNvPr id="6" name="TextBox 5">
            <a:extLst>
              <a:ext uri="{FF2B5EF4-FFF2-40B4-BE49-F238E27FC236}">
                <a16:creationId xmlns:a16="http://schemas.microsoft.com/office/drawing/2014/main" id="{0B06725B-6238-4A48-9F50-9AA466133A8B}"/>
              </a:ext>
            </a:extLst>
          </p:cNvPr>
          <p:cNvSpPr txBox="1"/>
          <p:nvPr/>
        </p:nvSpPr>
        <p:spPr>
          <a:xfrm>
            <a:off x="6100487" y="665490"/>
            <a:ext cx="1955985" cy="646331"/>
          </a:xfrm>
          <a:prstGeom prst="rect">
            <a:avLst/>
          </a:prstGeom>
          <a:noFill/>
        </p:spPr>
        <p:txBody>
          <a:bodyPr wrap="none" rtlCol="0">
            <a:spAutoFit/>
          </a:bodyPr>
          <a:lstStyle/>
          <a:p>
            <a:r>
              <a:rPr lang="en-US" sz="3600" dirty="0">
                <a:latin typeface="Amazon Ember Thin" panose="020B0303020204020204" pitchFamily="34" charset="0"/>
                <a:ea typeface="Amazon Ember Thin" panose="020B0303020204020204" pitchFamily="34" charset="0"/>
                <a:cs typeface="Amazon Ember Thin" panose="020B0303020204020204" pitchFamily="34" charset="0"/>
              </a:rPr>
              <a:t>academy</a:t>
            </a:r>
          </a:p>
        </p:txBody>
      </p:sp>
      <p:sp>
        <p:nvSpPr>
          <p:cNvPr id="8" name="TextBox 7">
            <a:extLst>
              <a:ext uri="{FF2B5EF4-FFF2-40B4-BE49-F238E27FC236}">
                <a16:creationId xmlns:a16="http://schemas.microsoft.com/office/drawing/2014/main" id="{E6FB459C-327F-3F45-9B1A-825479CD4C89}"/>
              </a:ext>
            </a:extLst>
          </p:cNvPr>
          <p:cNvSpPr txBox="1"/>
          <p:nvPr/>
        </p:nvSpPr>
        <p:spPr>
          <a:xfrm>
            <a:off x="6106960" y="245466"/>
            <a:ext cx="1430200" cy="646331"/>
          </a:xfrm>
          <a:prstGeom prst="rect">
            <a:avLst/>
          </a:prstGeom>
          <a:noFill/>
        </p:spPr>
        <p:txBody>
          <a:bodyPr wrap="none" rtlCol="0">
            <a:spAutoFit/>
          </a:bodyPr>
          <a:lstStyle/>
          <a:p>
            <a:r>
              <a:rPr lang="en-US" sz="3600" dirty="0" err="1">
                <a:latin typeface="Amazon Ember Thin" panose="020B0303020204020204" pitchFamily="34" charset="0"/>
                <a:ea typeface="Amazon Ember Thin" panose="020B0303020204020204" pitchFamily="34" charset="0"/>
                <a:cs typeface="Amazon Ember Thin" panose="020B0303020204020204" pitchFamily="34" charset="0"/>
              </a:rPr>
              <a:t>DevAx</a:t>
            </a:r>
            <a:endParaRPr lang="en-US" sz="3600" dirty="0">
              <a:latin typeface="Amazon Ember Thin" panose="020B0303020204020204" pitchFamily="34" charset="0"/>
              <a:ea typeface="Amazon Ember Thin" panose="020B0303020204020204" pitchFamily="34" charset="0"/>
              <a:cs typeface="Amazon Ember Thin" panose="020B0303020204020204" pitchFamily="34" charset="0"/>
            </a:endParaRPr>
          </a:p>
        </p:txBody>
      </p:sp>
    </p:spTree>
    <p:extLst>
      <p:ext uri="{BB962C8B-B14F-4D97-AF65-F5344CB8AC3E}">
        <p14:creationId xmlns:p14="http://schemas.microsoft.com/office/powerpoint/2010/main" val="22454223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719681" y="222478"/>
            <a:ext cx="13688304" cy="748194"/>
          </a:xfrm>
        </p:spPr>
        <p:txBody>
          <a:bodyPr/>
          <a:lstStyle/>
          <a:p>
            <a:r>
              <a:rPr lang="en-US" dirty="0"/>
              <a:t>Our journey!</a:t>
            </a:r>
          </a:p>
        </p:txBody>
      </p:sp>
      <p:sp>
        <p:nvSpPr>
          <p:cNvPr id="3" name="Text Placeholder 2">
            <a:extLst>
              <a:ext uri="{FF2B5EF4-FFF2-40B4-BE49-F238E27FC236}">
                <a16:creationId xmlns:a16="http://schemas.microsoft.com/office/drawing/2014/main" id="{980B7DDD-CE06-6A46-B05C-4FDD33FAF469}"/>
              </a:ext>
            </a:extLst>
          </p:cNvPr>
          <p:cNvSpPr>
            <a:spLocks noGrp="1"/>
          </p:cNvSpPr>
          <p:nvPr>
            <p:ph type="body" sz="quarter" idx="10"/>
          </p:nvPr>
        </p:nvSpPr>
        <p:spPr>
          <a:xfrm>
            <a:off x="775953" y="1544356"/>
            <a:ext cx="12661900" cy="5714572"/>
          </a:xfrm>
        </p:spPr>
        <p:txBody>
          <a:bodyPr/>
          <a:lstStyle/>
          <a:p>
            <a:r>
              <a:rPr lang="en-US" sz="3200" dirty="0"/>
              <a:t>You made extensive use of </a:t>
            </a:r>
            <a:r>
              <a:rPr lang="en-US" sz="3200" dirty="0">
                <a:solidFill>
                  <a:srgbClr val="FF9900"/>
                </a:solidFill>
              </a:rPr>
              <a:t>CloudFormation</a:t>
            </a:r>
            <a:r>
              <a:rPr lang="en-US" sz="3200" dirty="0"/>
              <a:t> for software-defined infrastructure and reliable automation.</a:t>
            </a:r>
          </a:p>
          <a:p>
            <a:r>
              <a:rPr lang="en-US" sz="3200" dirty="0"/>
              <a:t>You worked with </a:t>
            </a:r>
            <a:r>
              <a:rPr lang="en-US" sz="3200" dirty="0">
                <a:solidFill>
                  <a:srgbClr val="FF9900"/>
                </a:solidFill>
              </a:rPr>
              <a:t>Identity and Access Management (IAM) </a:t>
            </a:r>
            <a:r>
              <a:rPr lang="en-US" sz="3200" dirty="0"/>
              <a:t>to create secure </a:t>
            </a:r>
            <a:br>
              <a:rPr lang="en-US" sz="3200" dirty="0"/>
            </a:br>
            <a:r>
              <a:rPr lang="en-US" sz="3200" dirty="0"/>
              <a:t>implementations.</a:t>
            </a:r>
          </a:p>
          <a:p>
            <a:r>
              <a:rPr lang="en-US" sz="3200" dirty="0"/>
              <a:t>You embraced </a:t>
            </a:r>
            <a:r>
              <a:rPr lang="en-US" sz="3200" dirty="0">
                <a:solidFill>
                  <a:srgbClr val="FF9900"/>
                </a:solidFill>
              </a:rPr>
              <a:t>polyglot and polyglot persistence</a:t>
            </a:r>
            <a:r>
              <a:rPr lang="en-US" sz="3200" dirty="0"/>
              <a:t>, </a:t>
            </a:r>
            <a:br>
              <a:rPr lang="en-US" sz="3200" dirty="0"/>
            </a:br>
            <a:r>
              <a:rPr lang="en-US" sz="3200" dirty="0"/>
              <a:t>and that only relational data belongs in a relational database.</a:t>
            </a:r>
          </a:p>
          <a:p>
            <a:r>
              <a:rPr lang="en-US" sz="3200" dirty="0"/>
              <a:t>You learned about </a:t>
            </a:r>
            <a:r>
              <a:rPr lang="en-US" sz="3200" dirty="0">
                <a:solidFill>
                  <a:srgbClr val="FF9900"/>
                </a:solidFill>
              </a:rPr>
              <a:t>CQRS</a:t>
            </a:r>
            <a:r>
              <a:rPr lang="en-US" sz="3200" dirty="0"/>
              <a:t> and </a:t>
            </a:r>
            <a:r>
              <a:rPr lang="en-US" sz="3200" dirty="0">
                <a:solidFill>
                  <a:srgbClr val="FF9900"/>
                </a:solidFill>
              </a:rPr>
              <a:t>event sourcing </a:t>
            </a:r>
            <a:r>
              <a:rPr lang="en-US" sz="3200" dirty="0"/>
              <a:t>on AWS.</a:t>
            </a:r>
          </a:p>
          <a:p>
            <a:r>
              <a:rPr lang="en-US" sz="3200" dirty="0"/>
              <a:t>You learned how to create highly scalable, reliable, available, secure and automatable systems and applications using the AWS platform.</a:t>
            </a:r>
          </a:p>
        </p:txBody>
      </p:sp>
      <p:pic>
        <p:nvPicPr>
          <p:cNvPr id="5" name="Picture 4">
            <a:extLst>
              <a:ext uri="{FF2B5EF4-FFF2-40B4-BE49-F238E27FC236}">
                <a16:creationId xmlns:a16="http://schemas.microsoft.com/office/drawing/2014/main" id="{690B8585-2061-F240-AE9F-452A1F91D0BC}"/>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332654" y="401794"/>
            <a:ext cx="1639220" cy="980005"/>
          </a:xfrm>
          <a:prstGeom prst="rect">
            <a:avLst/>
          </a:prstGeom>
        </p:spPr>
      </p:pic>
      <p:sp>
        <p:nvSpPr>
          <p:cNvPr id="6" name="TextBox 5">
            <a:extLst>
              <a:ext uri="{FF2B5EF4-FFF2-40B4-BE49-F238E27FC236}">
                <a16:creationId xmlns:a16="http://schemas.microsoft.com/office/drawing/2014/main" id="{0B06725B-6238-4A48-9F50-9AA466133A8B}"/>
              </a:ext>
            </a:extLst>
          </p:cNvPr>
          <p:cNvSpPr txBox="1"/>
          <p:nvPr/>
        </p:nvSpPr>
        <p:spPr>
          <a:xfrm>
            <a:off x="6100487" y="665490"/>
            <a:ext cx="1955985" cy="646331"/>
          </a:xfrm>
          <a:prstGeom prst="rect">
            <a:avLst/>
          </a:prstGeom>
          <a:noFill/>
        </p:spPr>
        <p:txBody>
          <a:bodyPr wrap="none" rtlCol="0">
            <a:spAutoFit/>
          </a:bodyPr>
          <a:lstStyle/>
          <a:p>
            <a:r>
              <a:rPr lang="en-US" sz="3600" dirty="0">
                <a:latin typeface="Amazon Ember Thin" panose="020B0303020204020204" pitchFamily="34" charset="0"/>
                <a:ea typeface="Amazon Ember Thin" panose="020B0303020204020204" pitchFamily="34" charset="0"/>
                <a:cs typeface="Amazon Ember Thin" panose="020B0303020204020204" pitchFamily="34" charset="0"/>
              </a:rPr>
              <a:t>academy</a:t>
            </a:r>
          </a:p>
        </p:txBody>
      </p:sp>
      <p:sp>
        <p:nvSpPr>
          <p:cNvPr id="8" name="TextBox 7">
            <a:extLst>
              <a:ext uri="{FF2B5EF4-FFF2-40B4-BE49-F238E27FC236}">
                <a16:creationId xmlns:a16="http://schemas.microsoft.com/office/drawing/2014/main" id="{E6FB459C-327F-3F45-9B1A-825479CD4C89}"/>
              </a:ext>
            </a:extLst>
          </p:cNvPr>
          <p:cNvSpPr txBox="1"/>
          <p:nvPr/>
        </p:nvSpPr>
        <p:spPr>
          <a:xfrm>
            <a:off x="6106960" y="245466"/>
            <a:ext cx="1430200" cy="646331"/>
          </a:xfrm>
          <a:prstGeom prst="rect">
            <a:avLst/>
          </a:prstGeom>
          <a:noFill/>
        </p:spPr>
        <p:txBody>
          <a:bodyPr wrap="none" rtlCol="0">
            <a:spAutoFit/>
          </a:bodyPr>
          <a:lstStyle/>
          <a:p>
            <a:r>
              <a:rPr lang="en-US" sz="3600" dirty="0" err="1">
                <a:latin typeface="Amazon Ember Thin" panose="020B0303020204020204" pitchFamily="34" charset="0"/>
                <a:ea typeface="Amazon Ember Thin" panose="020B0303020204020204" pitchFamily="34" charset="0"/>
                <a:cs typeface="Amazon Ember Thin" panose="020B0303020204020204" pitchFamily="34" charset="0"/>
              </a:rPr>
              <a:t>DevAx</a:t>
            </a:r>
            <a:endParaRPr lang="en-US" sz="3600" dirty="0">
              <a:latin typeface="Amazon Ember Thin" panose="020B0303020204020204" pitchFamily="34" charset="0"/>
              <a:ea typeface="Amazon Ember Thin" panose="020B0303020204020204" pitchFamily="34" charset="0"/>
              <a:cs typeface="Amazon Ember Thin" panose="020B0303020204020204" pitchFamily="34" charset="0"/>
            </a:endParaRPr>
          </a:p>
        </p:txBody>
      </p:sp>
    </p:spTree>
    <p:extLst>
      <p:ext uri="{BB962C8B-B14F-4D97-AF65-F5344CB8AC3E}">
        <p14:creationId xmlns:p14="http://schemas.microsoft.com/office/powerpoint/2010/main" val="1162282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5AA58DE-3E4B-9345-B6EF-B795DE0D62A1}"/>
              </a:ext>
            </a:extLst>
          </p:cNvPr>
          <p:cNvSpPr>
            <a:spLocks noGrp="1"/>
          </p:cNvSpPr>
          <p:nvPr>
            <p:ph type="title"/>
          </p:nvPr>
        </p:nvSpPr>
        <p:spPr>
          <a:xfrm>
            <a:off x="719681" y="3444973"/>
            <a:ext cx="12908725" cy="1126462"/>
          </a:xfrm>
        </p:spPr>
        <p:txBody>
          <a:bodyPr/>
          <a:lstStyle/>
          <a:p>
            <a:r>
              <a:rPr lang="en-US" dirty="0"/>
              <a:t>Go build something </a:t>
            </a:r>
            <a:r>
              <a:rPr lang="en-US" dirty="0" err="1"/>
              <a:t>awsome</a:t>
            </a:r>
            <a:r>
              <a:rPr lang="en-US" dirty="0"/>
              <a:t>!</a:t>
            </a:r>
          </a:p>
        </p:txBody>
      </p:sp>
    </p:spTree>
    <p:extLst>
      <p:ext uri="{BB962C8B-B14F-4D97-AF65-F5344CB8AC3E}">
        <p14:creationId xmlns:p14="http://schemas.microsoft.com/office/powerpoint/2010/main" val="1284646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336DA26-DA36-D345-B714-E09090E1DF39}"/>
              </a:ext>
            </a:extLst>
          </p:cNvPr>
          <p:cNvSpPr txBox="1">
            <a:spLocks/>
          </p:cNvSpPr>
          <p:nvPr/>
        </p:nvSpPr>
        <p:spPr>
          <a:xfrm>
            <a:off x="494916" y="4108012"/>
            <a:ext cx="10972800" cy="1527452"/>
          </a:xfrm>
          <a:prstGeom prst="rect">
            <a:avLst/>
          </a:prstGeom>
        </p:spPr>
        <p:txBody>
          <a:bodyPr vert="horz" wrap="square" lIns="182880" tIns="146304" rIns="182880" bIns="146304" rtlCol="0" anchor="t">
            <a:noAutofit/>
          </a:bodyPr>
          <a:lstStyle>
            <a:lvl1pPr algn="l" defTabSz="1097278" rtl="0" eaLnBrk="1" latinLnBrk="0" hangingPunct="1">
              <a:lnSpc>
                <a:spcPct val="90000"/>
              </a:lnSpc>
              <a:spcBef>
                <a:spcPct val="0"/>
              </a:spcBef>
              <a:buNone/>
              <a:defRPr lang="en-US" sz="4800" b="0" kern="1200" cap="none" spc="-120" baseline="0" dirty="0" smtClean="0">
                <a:ln w="3175">
                  <a:noFill/>
                </a:ln>
                <a:solidFill>
                  <a:schemeClr val="tx1"/>
                </a:solidFill>
                <a:effectLst/>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AU" sz="9600" spc="0" dirty="0">
                <a:latin typeface="Amazon Ember Thin" panose="020B0303020204020204" pitchFamily="34" charset="0"/>
                <a:ea typeface="Amazon Ember Thin" panose="020B0303020204020204" pitchFamily="34" charset="0"/>
                <a:cs typeface="Amazon Ember Thin" panose="020B0303020204020204" pitchFamily="34" charset="0"/>
              </a:rPr>
              <a:t>Thank you!</a:t>
            </a:r>
          </a:p>
        </p:txBody>
      </p:sp>
    </p:spTree>
    <p:extLst>
      <p:ext uri="{BB962C8B-B14F-4D97-AF65-F5344CB8AC3E}">
        <p14:creationId xmlns:p14="http://schemas.microsoft.com/office/powerpoint/2010/main" val="2829776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Title 1"/>
          <p:cNvSpPr>
            <a:spLocks noGrp="1"/>
          </p:cNvSpPr>
          <p:nvPr>
            <p:ph type="title"/>
          </p:nvPr>
        </p:nvSpPr>
        <p:spPr>
          <a:xfrm>
            <a:off x="719681" y="222478"/>
            <a:ext cx="13688304" cy="748194"/>
          </a:xfrm>
        </p:spPr>
        <p:txBody>
          <a:bodyPr/>
          <a:lstStyle/>
          <a:p>
            <a:r>
              <a:rPr lang="en-AU" altLang="en-US" dirty="0"/>
              <a:t>Amazon Polly: Quality</a:t>
            </a:r>
          </a:p>
        </p:txBody>
      </p:sp>
      <p:sp>
        <p:nvSpPr>
          <p:cNvPr id="3" name="Content Placeholder 2"/>
          <p:cNvSpPr>
            <a:spLocks noGrp="1"/>
          </p:cNvSpPr>
          <p:nvPr>
            <p:ph type="body" sz="quarter" idx="10"/>
          </p:nvPr>
        </p:nvSpPr>
        <p:spPr>
          <a:xfrm>
            <a:off x="776288" y="1544638"/>
            <a:ext cx="13631862" cy="5715000"/>
          </a:xfrm>
        </p:spPr>
        <p:txBody>
          <a:bodyPr>
            <a:normAutofit fontScale="92500" lnSpcReduction="20000"/>
          </a:bodyPr>
          <a:lstStyle/>
          <a:p>
            <a:r>
              <a:rPr lang="en-AU" dirty="0"/>
              <a:t>Natural-sounding speech	</a:t>
            </a:r>
          </a:p>
          <a:p>
            <a:pPr lvl="1"/>
            <a:r>
              <a:rPr lang="en-AU" dirty="0"/>
              <a:t>	A subjective measure of how close TTS output is to human speech.</a:t>
            </a:r>
          </a:p>
          <a:p>
            <a:pPr lvl="1"/>
            <a:endParaRPr lang="en-AU" dirty="0"/>
          </a:p>
          <a:p>
            <a:r>
              <a:rPr lang="en-AU" dirty="0"/>
              <a:t>Accurate text processing</a:t>
            </a:r>
          </a:p>
          <a:p>
            <a:pPr lvl="1"/>
            <a:r>
              <a:rPr lang="en-AU" dirty="0"/>
              <a:t>	Ability of the system to interpret common text formats such </a:t>
            </a:r>
            <a:br>
              <a:rPr lang="en-AU" dirty="0"/>
            </a:br>
            <a:r>
              <a:rPr lang="en-AU" dirty="0"/>
              <a:t>	as abbreviations, numerical sequences, homographs etc.</a:t>
            </a:r>
          </a:p>
          <a:p>
            <a:pPr lvl="1"/>
            <a:r>
              <a:rPr lang="en-AU" i="1" dirty="0"/>
              <a:t>	Today in Sydney Australia, it's 26°C</a:t>
            </a:r>
          </a:p>
          <a:p>
            <a:pPr lvl="1"/>
            <a:r>
              <a:rPr lang="en-AU" i="1" dirty="0"/>
              <a:t>	It’s nice to know, we’re going to Nice</a:t>
            </a:r>
          </a:p>
          <a:p>
            <a:endParaRPr lang="en-AU" dirty="0"/>
          </a:p>
          <a:p>
            <a:r>
              <a:rPr lang="en-AU" dirty="0"/>
              <a:t>Highly intelligible	</a:t>
            </a:r>
          </a:p>
          <a:p>
            <a:pPr lvl="1"/>
            <a:r>
              <a:rPr lang="en-AU" dirty="0"/>
              <a:t>	A measure of how comprehensible speech is.</a:t>
            </a:r>
          </a:p>
          <a:p>
            <a:pPr lvl="1"/>
            <a:r>
              <a:rPr lang="en-AU" dirty="0"/>
              <a:t>	</a:t>
            </a:r>
            <a:r>
              <a:rPr lang="en-AU" i="1" dirty="0"/>
              <a:t>Peter Piper picked a peck of pickled peppers</a:t>
            </a:r>
          </a:p>
          <a:p>
            <a:pPr lvl="1"/>
            <a:endParaRPr lang="en-AU" dirty="0"/>
          </a:p>
          <a:p>
            <a:endParaRPr lang="en-AU" dirty="0"/>
          </a:p>
        </p:txBody>
      </p:sp>
      <p:pic>
        <p:nvPicPr>
          <p:cNvPr id="6" name="speech_2017022403052755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8486439" y="3962403"/>
            <a:ext cx="644269" cy="644269"/>
          </a:xfrm>
          <a:prstGeom prst="rect">
            <a:avLst/>
          </a:prstGeom>
        </p:spPr>
      </p:pic>
      <p:pic>
        <p:nvPicPr>
          <p:cNvPr id="10" name="speech_20170224030807841">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9"/>
          <a:stretch>
            <a:fillRect/>
          </a:stretch>
        </p:blipFill>
        <p:spPr>
          <a:xfrm>
            <a:off x="9677930" y="6241442"/>
            <a:ext cx="644269" cy="644269"/>
          </a:xfrm>
          <a:prstGeom prst="rect">
            <a:avLst/>
          </a:prstGeom>
        </p:spPr>
      </p:pic>
      <p:pic>
        <p:nvPicPr>
          <p:cNvPr id="11" name="speech_20170224031023894">
            <a:hlinkClick r:id="" action="ppaction://media"/>
          </p:cNvPr>
          <p:cNvPicPr>
            <a:picLocks noChangeAspect="1"/>
          </p:cNvPicPr>
          <p:nvPr>
            <a:audioFile r:link="rId6"/>
            <p:extLst>
              <p:ext uri="{DAA4B4D4-6D71-4841-9C94-3DE7FCFB9230}">
                <p14:media xmlns:p14="http://schemas.microsoft.com/office/powerpoint/2010/main" r:embed="rId5"/>
              </p:ext>
            </p:extLst>
          </p:nvPr>
        </p:nvPicPr>
        <p:blipFill>
          <a:blip r:embed="rId9"/>
          <a:stretch>
            <a:fillRect/>
          </a:stretch>
        </p:blipFill>
        <p:spPr>
          <a:xfrm>
            <a:off x="8486439" y="4471413"/>
            <a:ext cx="644269" cy="644269"/>
          </a:xfrm>
          <a:prstGeom prst="rect">
            <a:avLst/>
          </a:prstGeom>
        </p:spPr>
      </p:pic>
    </p:spTree>
    <p:extLst>
      <p:ext uri="{BB962C8B-B14F-4D97-AF65-F5344CB8AC3E}">
        <p14:creationId xmlns:p14="http://schemas.microsoft.com/office/powerpoint/2010/main" val="12032326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fade">
                                      <p:cBhvr>
                                        <p:cTn id="13" dur="500"/>
                                        <p:tgtEl>
                                          <p:spTgt spid="3">
                                            <p:txEl>
                                              <p:pRg st="3" end="3"/>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4" end="4"/>
                                            </p:txEl>
                                          </p:spTgt>
                                        </p:tgtEl>
                                        <p:attrNameLst>
                                          <p:attrName>style.visibility</p:attrName>
                                        </p:attrNameLst>
                                      </p:cBhvr>
                                      <p:to>
                                        <p:strVal val="visible"/>
                                      </p:to>
                                    </p:set>
                                    <p:animEffect transition="in" filter="fade">
                                      <p:cBhvr>
                                        <p:cTn id="16" dur="500"/>
                                        <p:tgtEl>
                                          <p:spTgt spid="3">
                                            <p:txEl>
                                              <p:pRg st="4" end="4"/>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animEffect transition="in" filter="fade">
                                      <p:cBhvr>
                                        <p:cTn id="19" dur="500"/>
                                        <p:tgtEl>
                                          <p:spTgt spid="3">
                                            <p:txEl>
                                              <p:pRg st="5" end="5"/>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animEffect transition="in" filter="fade">
                                      <p:cBhvr>
                                        <p:cTn id="25" dur="500"/>
                                        <p:tgtEl>
                                          <p:spTgt spid="3">
                                            <p:txEl>
                                              <p:pRg st="8" end="8"/>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3">
                                            <p:txEl>
                                              <p:pRg st="9" end="9"/>
                                            </p:txEl>
                                          </p:spTgt>
                                        </p:tgtEl>
                                        <p:attrNameLst>
                                          <p:attrName>style.visibility</p:attrName>
                                        </p:attrNameLst>
                                      </p:cBhvr>
                                      <p:to>
                                        <p:strVal val="visible"/>
                                      </p:to>
                                    </p:set>
                                    <p:animEffect transition="in" filter="fade">
                                      <p:cBhvr>
                                        <p:cTn id="28" dur="500"/>
                                        <p:tgtEl>
                                          <p:spTgt spid="3">
                                            <p:txEl>
                                              <p:pRg st="9" end="9"/>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animEffect transition="in" filter="fade">
                                      <p:cBhvr>
                                        <p:cTn id="31" dur="500"/>
                                        <p:tgtEl>
                                          <p:spTgt spid="3">
                                            <p:txEl>
                                              <p:pRg st="10" end="10"/>
                                            </p:txEl>
                                          </p:spTgt>
                                        </p:tgtEl>
                                      </p:cBhvr>
                                    </p:animEffect>
                                  </p:childTnLst>
                                </p:cTn>
                              </p:par>
                              <p:par>
                                <p:cTn id="32" presetID="10" presetClass="entr" presetSubtype="0" fill="hold" nodeType="withEffect">
                                  <p:stCondLst>
                                    <p:cond delay="1000"/>
                                  </p:stCondLst>
                                  <p:childTnLst>
                                    <p:set>
                                      <p:cBhvr>
                                        <p:cTn id="33" dur="1" fill="hold">
                                          <p:stCondLst>
                                            <p:cond delay="0"/>
                                          </p:stCondLst>
                                        </p:cTn>
                                        <p:tgtEl>
                                          <p:spTgt spid="6"/>
                                        </p:tgtEl>
                                        <p:attrNameLst>
                                          <p:attrName>style.visibility</p:attrName>
                                        </p:attrNameLst>
                                      </p:cBhvr>
                                      <p:to>
                                        <p:strVal val="visible"/>
                                      </p:to>
                                    </p:set>
                                    <p:animEffect transition="in" filter="fade">
                                      <p:cBhvr>
                                        <p:cTn id="34" dur="500"/>
                                        <p:tgtEl>
                                          <p:spTgt spid="6"/>
                                        </p:tgtEl>
                                      </p:cBhvr>
                                    </p:animEffect>
                                  </p:childTnLst>
                                </p:cTn>
                              </p:par>
                            </p:childTnLst>
                          </p:cTn>
                        </p:par>
                      </p:childTnLst>
                    </p:cTn>
                  </p:par>
                  <p:par>
                    <p:cTn id="35" fill="hold">
                      <p:stCondLst>
                        <p:cond delay="indefinite"/>
                      </p:stCondLst>
                      <p:childTnLst>
                        <p:par>
                          <p:cTn id="36" fill="hold">
                            <p:stCondLst>
                              <p:cond delay="0"/>
                            </p:stCondLst>
                            <p:childTnLst>
                              <p:par>
                                <p:cTn id="37" presetID="1" presetClass="mediacall" presetSubtype="0" fill="hold" nodeType="clickEffect">
                                  <p:stCondLst>
                                    <p:cond delay="0"/>
                                  </p:stCondLst>
                                  <p:childTnLst>
                                    <p:cmd type="call" cmd="playFrom(0.0)">
                                      <p:cBhvr>
                                        <p:cTn id="38" dur="4075" fill="hold"/>
                                        <p:tgtEl>
                                          <p:spTgt spid="6"/>
                                        </p:tgtEl>
                                      </p:cBhvr>
                                    </p:cmd>
                                  </p:childTnLst>
                                </p:cTn>
                              </p:par>
                              <p:par>
                                <p:cTn id="39" presetID="10" presetClass="entr" presetSubtype="0" fill="hold" nodeType="withEffect">
                                  <p:stCondLst>
                                    <p:cond delay="1000"/>
                                  </p:stCondLst>
                                  <p:childTnLst>
                                    <p:set>
                                      <p:cBhvr>
                                        <p:cTn id="40" dur="1" fill="hold">
                                          <p:stCondLst>
                                            <p:cond delay="0"/>
                                          </p:stCondLst>
                                        </p:cTn>
                                        <p:tgtEl>
                                          <p:spTgt spid="11"/>
                                        </p:tgtEl>
                                        <p:attrNameLst>
                                          <p:attrName>style.visibility</p:attrName>
                                        </p:attrNameLst>
                                      </p:cBhvr>
                                      <p:to>
                                        <p:strVal val="visible"/>
                                      </p:to>
                                    </p:set>
                                    <p:animEffect transition="in" filter="fade">
                                      <p:cBhvr>
                                        <p:cTn id="41" dur="500"/>
                                        <p:tgtEl>
                                          <p:spTgt spid="11"/>
                                        </p:tgtEl>
                                      </p:cBhvr>
                                    </p:animEffect>
                                  </p:childTnLst>
                                </p:cTn>
                              </p:par>
                            </p:childTnLst>
                          </p:cTn>
                        </p:par>
                      </p:childTnLst>
                    </p:cTn>
                  </p:par>
                  <p:par>
                    <p:cTn id="42" fill="hold">
                      <p:stCondLst>
                        <p:cond delay="indefinite"/>
                      </p:stCondLst>
                      <p:childTnLst>
                        <p:par>
                          <p:cTn id="43" fill="hold">
                            <p:stCondLst>
                              <p:cond delay="0"/>
                            </p:stCondLst>
                            <p:childTnLst>
                              <p:par>
                                <p:cTn id="44" presetID="1" presetClass="mediacall" presetSubtype="0" fill="hold" nodeType="clickEffect">
                                  <p:stCondLst>
                                    <p:cond delay="0"/>
                                  </p:stCondLst>
                                  <p:childTnLst>
                                    <p:cmd type="call" cmd="playFrom(0.0)">
                                      <p:cBhvr>
                                        <p:cTn id="45" dur="2089" fill="hold"/>
                                        <p:tgtEl>
                                          <p:spTgt spid="11"/>
                                        </p:tgtEl>
                                      </p:cBhvr>
                                    </p:cmd>
                                  </p:childTnLst>
                                </p:cTn>
                              </p:par>
                              <p:par>
                                <p:cTn id="46" presetID="10" presetClass="entr" presetSubtype="0" fill="hold" nodeType="withEffect">
                                  <p:stCondLst>
                                    <p:cond delay="1000"/>
                                  </p:stCondLst>
                                  <p:childTnLst>
                                    <p:set>
                                      <p:cBhvr>
                                        <p:cTn id="47" dur="1" fill="hold">
                                          <p:stCondLst>
                                            <p:cond delay="0"/>
                                          </p:stCondLst>
                                        </p:cTn>
                                        <p:tgtEl>
                                          <p:spTgt spid="10"/>
                                        </p:tgtEl>
                                        <p:attrNameLst>
                                          <p:attrName>style.visibility</p:attrName>
                                        </p:attrNameLst>
                                      </p:cBhvr>
                                      <p:to>
                                        <p:strVal val="visible"/>
                                      </p:to>
                                    </p:set>
                                    <p:animEffect transition="in" filter="fade">
                                      <p:cBhvr>
                                        <p:cTn id="48" dur="500"/>
                                        <p:tgtEl>
                                          <p:spTgt spid="10"/>
                                        </p:tgtEl>
                                      </p:cBhvr>
                                    </p:animEffect>
                                  </p:childTnLst>
                                </p:cTn>
                              </p:par>
                            </p:childTnLst>
                          </p:cTn>
                        </p:par>
                      </p:childTnLst>
                    </p:cTn>
                  </p:par>
                  <p:par>
                    <p:cTn id="49" fill="hold">
                      <p:stCondLst>
                        <p:cond delay="indefinite"/>
                      </p:stCondLst>
                      <p:childTnLst>
                        <p:par>
                          <p:cTn id="50" fill="hold">
                            <p:stCondLst>
                              <p:cond delay="0"/>
                            </p:stCondLst>
                            <p:childTnLst>
                              <p:par>
                                <p:cTn id="51" presetID="1" presetClass="mediacall" presetSubtype="0" fill="hold" nodeType="clickEffect">
                                  <p:stCondLst>
                                    <p:cond delay="0"/>
                                  </p:stCondLst>
                                  <p:childTnLst>
                                    <p:cmd type="call" cmd="playFrom(0.0)">
                                      <p:cBhvr>
                                        <p:cTn id="52" dur="2246"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53" restart="whenNotActive" fill="hold" evtFilter="cancelBubble" nodeType="interactiveSeq">
                <p:stCondLst>
                  <p:cond evt="onClick" delay="0">
                    <p:tgtEl>
                      <p:spTgt spid="6"/>
                    </p:tgtEl>
                  </p:cond>
                </p:stCondLst>
                <p:endSync evt="end" delay="0">
                  <p:rtn val="all"/>
                </p:endSync>
                <p:childTnLst>
                  <p:par>
                    <p:cTn id="54" fill="hold">
                      <p:stCondLst>
                        <p:cond delay="0"/>
                      </p:stCondLst>
                      <p:childTnLst>
                        <p:par>
                          <p:cTn id="55" fill="hold">
                            <p:stCondLst>
                              <p:cond delay="0"/>
                            </p:stCondLst>
                            <p:childTnLst>
                              <p:par>
                                <p:cTn id="56" presetID="1" presetClass="mediacall" presetSubtype="0" fill="hold" nodeType="clickEffect">
                                  <p:stCondLst>
                                    <p:cond delay="0"/>
                                  </p:stCondLst>
                                  <p:childTnLst>
                                    <p:cmd type="call" cmd="playFrom(0.0)">
                                      <p:cBhvr>
                                        <p:cTn id="57" dur="4075" fill="hold"/>
                                        <p:tgtEl>
                                          <p:spTgt spid="6"/>
                                        </p:tgtEl>
                                      </p:cBhvr>
                                    </p:cmd>
                                  </p:childTnLst>
                                </p:cTn>
                              </p:par>
                            </p:childTnLst>
                          </p:cTn>
                        </p:par>
                      </p:childTnLst>
                    </p:cTn>
                  </p:par>
                </p:childTnLst>
              </p:cTn>
              <p:nextCondLst>
                <p:cond evt="onClick" delay="0">
                  <p:tgtEl>
                    <p:spTgt spid="6"/>
                  </p:tgtEl>
                </p:cond>
              </p:nextCondLst>
            </p:seq>
            <p:audio>
              <p:cMediaNode vol="80000">
                <p:cTn id="58" fill="hold" display="0">
                  <p:stCondLst>
                    <p:cond delay="indefinite"/>
                  </p:stCondLst>
                  <p:endCondLst>
                    <p:cond evt="onStopAudio" delay="0">
                      <p:tgtEl>
                        <p:sldTgt/>
                      </p:tgtEl>
                    </p:cond>
                  </p:endCondLst>
                </p:cTn>
                <p:tgtEl>
                  <p:spTgt spid="6"/>
                </p:tgtEl>
              </p:cMediaNode>
            </p:audio>
            <p:seq concurrent="1" nextAc="seek">
              <p:cTn id="59" restart="whenNotActive" fill="hold" evtFilter="cancelBubble" nodeType="interactiveSeq">
                <p:stCondLst>
                  <p:cond evt="onClick" delay="0">
                    <p:tgtEl>
                      <p:spTgt spid="10"/>
                    </p:tgtEl>
                  </p:cond>
                </p:stCondLst>
                <p:endSync evt="end" delay="0">
                  <p:rtn val="all"/>
                </p:endSync>
                <p:childTnLst>
                  <p:par>
                    <p:cTn id="60" fill="hold">
                      <p:stCondLst>
                        <p:cond delay="0"/>
                      </p:stCondLst>
                      <p:childTnLst>
                        <p:par>
                          <p:cTn id="61" fill="hold">
                            <p:stCondLst>
                              <p:cond delay="0"/>
                            </p:stCondLst>
                            <p:childTnLst>
                              <p:par>
                                <p:cTn id="62" presetID="1" presetClass="mediacall" presetSubtype="0" fill="hold" nodeType="clickEffect">
                                  <p:stCondLst>
                                    <p:cond delay="0"/>
                                  </p:stCondLst>
                                  <p:childTnLst>
                                    <p:cmd type="call" cmd="playFrom(0.0)">
                                      <p:cBhvr>
                                        <p:cTn id="63" dur="2246" fill="hold"/>
                                        <p:tgtEl>
                                          <p:spTgt spid="10"/>
                                        </p:tgtEl>
                                      </p:cBhvr>
                                    </p:cmd>
                                  </p:childTnLst>
                                </p:cTn>
                              </p:par>
                            </p:childTnLst>
                          </p:cTn>
                        </p:par>
                      </p:childTnLst>
                    </p:cTn>
                  </p:par>
                </p:childTnLst>
              </p:cTn>
              <p:nextCondLst>
                <p:cond evt="onClick" delay="0">
                  <p:tgtEl>
                    <p:spTgt spid="10"/>
                  </p:tgtEl>
                </p:cond>
              </p:nextCondLst>
            </p:seq>
            <p:audio>
              <p:cMediaNode vol="80000">
                <p:cTn id="64" fill="hold" display="0">
                  <p:stCondLst>
                    <p:cond delay="indefinite"/>
                  </p:stCondLst>
                  <p:endCondLst>
                    <p:cond evt="onStopAudio" delay="0">
                      <p:tgtEl>
                        <p:sldTgt/>
                      </p:tgtEl>
                    </p:cond>
                  </p:endCondLst>
                </p:cTn>
                <p:tgtEl>
                  <p:spTgt spid="10"/>
                </p:tgtEl>
              </p:cMediaNode>
            </p:audio>
            <p:seq concurrent="1" nextAc="seek">
              <p:cTn id="65" restart="whenNotActive" fill="hold" evtFilter="cancelBubble" nodeType="interactiveSeq">
                <p:stCondLst>
                  <p:cond evt="onClick" delay="0">
                    <p:tgtEl>
                      <p:spTgt spid="11"/>
                    </p:tgtEl>
                  </p:cond>
                </p:stCondLst>
                <p:endSync evt="end" delay="0">
                  <p:rtn val="all"/>
                </p:endSync>
                <p:childTnLst>
                  <p:par>
                    <p:cTn id="66" fill="hold">
                      <p:stCondLst>
                        <p:cond delay="0"/>
                      </p:stCondLst>
                      <p:childTnLst>
                        <p:par>
                          <p:cTn id="67" fill="hold">
                            <p:stCondLst>
                              <p:cond delay="0"/>
                            </p:stCondLst>
                            <p:childTnLst>
                              <p:par>
                                <p:cTn id="68" presetID="1" presetClass="mediacall" presetSubtype="0" fill="hold" nodeType="clickEffect">
                                  <p:stCondLst>
                                    <p:cond delay="0"/>
                                  </p:stCondLst>
                                  <p:childTnLst>
                                    <p:cmd type="call" cmd="playFrom(0.0)">
                                      <p:cBhvr>
                                        <p:cTn id="69" dur="2089" fill="hold"/>
                                        <p:tgtEl>
                                          <p:spTgt spid="11"/>
                                        </p:tgtEl>
                                      </p:cBhvr>
                                    </p:cmd>
                                  </p:childTnLst>
                                </p:cTn>
                              </p:par>
                            </p:childTnLst>
                          </p:cTn>
                        </p:par>
                      </p:childTnLst>
                    </p:cTn>
                  </p:par>
                </p:childTnLst>
              </p:cTn>
              <p:nextCondLst>
                <p:cond evt="onClick" delay="0">
                  <p:tgtEl>
                    <p:spTgt spid="11"/>
                  </p:tgtEl>
                </p:cond>
              </p:nextCondLst>
            </p:seq>
            <p:audio>
              <p:cMediaNode vol="80000">
                <p:cTn id="70" fill="hold" display="0">
                  <p:stCondLst>
                    <p:cond delay="indefinite"/>
                  </p:stCondLst>
                  <p:endCondLst>
                    <p:cond evt="onStopAudio" delay="0">
                      <p:tgtEl>
                        <p:sldTgt/>
                      </p:tgtEl>
                    </p:cond>
                  </p:endCondLst>
                </p:cTn>
                <p:tgtEl>
                  <p:spTgt spid="11"/>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Amazon Polly: SSML</a:t>
            </a:r>
          </a:p>
        </p:txBody>
      </p:sp>
      <p:pic>
        <p:nvPicPr>
          <p:cNvPr id="3" name="speech_2017022403204960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2300417" y="5726285"/>
            <a:ext cx="1300480" cy="1300480"/>
          </a:xfrm>
          <a:prstGeom prst="rect">
            <a:avLst/>
          </a:prstGeom>
        </p:spPr>
      </p:pic>
      <p:sp>
        <p:nvSpPr>
          <p:cNvPr id="7" name="Rectangle 6">
            <a:extLst>
              <a:ext uri="{FF2B5EF4-FFF2-40B4-BE49-F238E27FC236}">
                <a16:creationId xmlns:a16="http://schemas.microsoft.com/office/drawing/2014/main" id="{DEA11756-35AB-AF4D-B6B8-AD82424877A9}"/>
              </a:ext>
            </a:extLst>
          </p:cNvPr>
          <p:cNvSpPr/>
          <p:nvPr/>
        </p:nvSpPr>
        <p:spPr>
          <a:xfrm>
            <a:off x="830518" y="1496046"/>
            <a:ext cx="13487071" cy="1107996"/>
          </a:xfrm>
          <a:prstGeom prst="rect">
            <a:avLst/>
          </a:prstGeom>
        </p:spPr>
        <p:txBody>
          <a:bodyPr wrap="square">
            <a:spAutoFit/>
          </a:bodyPr>
          <a:lstStyle/>
          <a:p>
            <a:r>
              <a:rPr lang="en-AU" sz="3300" b="1" dirty="0">
                <a:solidFill>
                  <a:srgbClr val="FF9900"/>
                </a:solidFill>
                <a:latin typeface="Amazon Ember Thin" panose="020B0303020204020204" pitchFamily="34" charset="0"/>
                <a:ea typeface="Amazon Ember Thin" panose="020B0303020204020204" pitchFamily="34" charset="0"/>
                <a:cs typeface="Amazon Ember Thin" panose="020B0303020204020204" pitchFamily="34" charset="0"/>
              </a:rPr>
              <a:t>Speech Synthesis </a:t>
            </a:r>
            <a:r>
              <a:rPr lang="en-AU" sz="3300" b="1" dirty="0" err="1">
                <a:solidFill>
                  <a:srgbClr val="FF9900"/>
                </a:solidFill>
                <a:latin typeface="Amazon Ember Thin" panose="020B0303020204020204" pitchFamily="34" charset="0"/>
                <a:ea typeface="Amazon Ember Thin" panose="020B0303020204020204" pitchFamily="34" charset="0"/>
                <a:cs typeface="Amazon Ember Thin" panose="020B0303020204020204" pitchFamily="34" charset="0"/>
              </a:rPr>
              <a:t>Markup</a:t>
            </a:r>
            <a:r>
              <a:rPr lang="en-AU" sz="3300" b="1" dirty="0">
                <a:solidFill>
                  <a:srgbClr val="FF9900"/>
                </a:solidFill>
                <a:latin typeface="Amazon Ember Thin" panose="020B0303020204020204" pitchFamily="34" charset="0"/>
                <a:ea typeface="Amazon Ember Thin" panose="020B0303020204020204" pitchFamily="34" charset="0"/>
                <a:cs typeface="Amazon Ember Thin" panose="020B0303020204020204" pitchFamily="34" charset="0"/>
              </a:rPr>
              <a:t> Language</a:t>
            </a:r>
            <a:r>
              <a:rPr lang="en-AU" sz="3300" dirty="0">
                <a:latin typeface="Amazon Ember Thin" panose="020B0303020204020204" pitchFamily="34" charset="0"/>
                <a:ea typeface="Amazon Ember Thin" panose="020B0303020204020204" pitchFamily="34" charset="0"/>
                <a:cs typeface="Amazon Ember Thin" panose="020B0303020204020204" pitchFamily="34" charset="0"/>
              </a:rPr>
              <a:t> is a W3C recommendation, </a:t>
            </a:r>
            <a:br>
              <a:rPr lang="en-AU" sz="3300" dirty="0">
                <a:latin typeface="Amazon Ember Thin" panose="020B0303020204020204" pitchFamily="34" charset="0"/>
                <a:ea typeface="Amazon Ember Thin" panose="020B0303020204020204" pitchFamily="34" charset="0"/>
                <a:cs typeface="Amazon Ember Thin" panose="020B0303020204020204" pitchFamily="34" charset="0"/>
              </a:rPr>
            </a:br>
            <a:r>
              <a:rPr lang="en-AU" sz="3300" dirty="0">
                <a:latin typeface="Amazon Ember Thin" panose="020B0303020204020204" pitchFamily="34" charset="0"/>
                <a:ea typeface="Amazon Ember Thin" panose="020B0303020204020204" pitchFamily="34" charset="0"/>
                <a:cs typeface="Amazon Ember Thin" panose="020B0303020204020204" pitchFamily="34" charset="0"/>
              </a:rPr>
              <a:t>an XML-based </a:t>
            </a:r>
            <a:r>
              <a:rPr lang="en-AU" sz="3300" dirty="0" err="1">
                <a:latin typeface="Amazon Ember Thin" panose="020B0303020204020204" pitchFamily="34" charset="0"/>
                <a:ea typeface="Amazon Ember Thin" panose="020B0303020204020204" pitchFamily="34" charset="0"/>
                <a:cs typeface="Amazon Ember Thin" panose="020B0303020204020204" pitchFamily="34" charset="0"/>
              </a:rPr>
              <a:t>markup</a:t>
            </a:r>
            <a:r>
              <a:rPr lang="en-AU" sz="3300" dirty="0">
                <a:latin typeface="Amazon Ember Thin" panose="020B0303020204020204" pitchFamily="34" charset="0"/>
                <a:ea typeface="Amazon Ember Thin" panose="020B0303020204020204" pitchFamily="34" charset="0"/>
                <a:cs typeface="Amazon Ember Thin" panose="020B0303020204020204" pitchFamily="34" charset="0"/>
              </a:rPr>
              <a:t> language for speech synthesis applications</a:t>
            </a:r>
          </a:p>
        </p:txBody>
      </p:sp>
      <p:sp>
        <p:nvSpPr>
          <p:cNvPr id="8" name="Rectangle 7">
            <a:extLst>
              <a:ext uri="{FF2B5EF4-FFF2-40B4-BE49-F238E27FC236}">
                <a16:creationId xmlns:a16="http://schemas.microsoft.com/office/drawing/2014/main" id="{820A7BBB-B788-CC46-9EE9-0DFBA2972F95}"/>
              </a:ext>
            </a:extLst>
          </p:cNvPr>
          <p:cNvSpPr/>
          <p:nvPr/>
        </p:nvSpPr>
        <p:spPr>
          <a:xfrm>
            <a:off x="830518" y="3233171"/>
            <a:ext cx="13487071" cy="2677656"/>
          </a:xfrm>
          <a:prstGeom prst="rect">
            <a:avLst/>
          </a:prstGeom>
        </p:spPr>
        <p:txBody>
          <a:bodyPr wrap="square">
            <a:spAutoFit/>
          </a:bodyPr>
          <a:lstStyle/>
          <a:p>
            <a:r>
              <a:rPr lang="en-AU" sz="2800" dirty="0">
                <a:latin typeface="Courier New" panose="02070309020205020404" pitchFamily="49" charset="0"/>
                <a:ea typeface="Amazon Ember Thin" panose="020B0303020204020204" pitchFamily="34" charset="0"/>
                <a:cs typeface="Courier New" panose="02070309020205020404" pitchFamily="49" charset="0"/>
              </a:rPr>
              <a:t>&lt;speak&gt;</a:t>
            </a:r>
          </a:p>
          <a:p>
            <a:r>
              <a:rPr lang="en-AU" sz="2800" dirty="0">
                <a:latin typeface="Courier New" panose="02070309020205020404" pitchFamily="49" charset="0"/>
                <a:ea typeface="Amazon Ember Thin" panose="020B0303020204020204" pitchFamily="34" charset="0"/>
                <a:cs typeface="Courier New" panose="02070309020205020404" pitchFamily="49" charset="0"/>
              </a:rPr>
              <a:t>	My name is Adam </a:t>
            </a:r>
            <a:r>
              <a:rPr lang="en-AU" sz="2800" dirty="0" err="1">
                <a:latin typeface="Courier New" panose="02070309020205020404" pitchFamily="49" charset="0"/>
                <a:ea typeface="Amazon Ember Thin" panose="020B0303020204020204" pitchFamily="34" charset="0"/>
                <a:cs typeface="Courier New" panose="02070309020205020404" pitchFamily="49" charset="0"/>
              </a:rPr>
              <a:t>Larter</a:t>
            </a:r>
            <a:r>
              <a:rPr lang="en-AU" sz="2800" dirty="0">
                <a:latin typeface="Courier New" panose="02070309020205020404" pitchFamily="49" charset="0"/>
                <a:ea typeface="Amazon Ember Thin" panose="020B0303020204020204" pitchFamily="34" charset="0"/>
                <a:cs typeface="Courier New" panose="02070309020205020404" pitchFamily="49" charset="0"/>
              </a:rPr>
              <a:t>. It is spelled </a:t>
            </a:r>
          </a:p>
          <a:p>
            <a:r>
              <a:rPr lang="en-AU" sz="2800" dirty="0">
                <a:latin typeface="Courier New" panose="02070309020205020404" pitchFamily="49" charset="0"/>
                <a:ea typeface="Amazon Ember Thin" panose="020B0303020204020204" pitchFamily="34" charset="0"/>
                <a:cs typeface="Courier New" panose="02070309020205020404" pitchFamily="49" charset="0"/>
              </a:rPr>
              <a:t>	&lt;prosody rate='</a:t>
            </a:r>
            <a:r>
              <a:rPr lang="en-AU" sz="2800" dirty="0">
                <a:solidFill>
                  <a:srgbClr val="FF9900"/>
                </a:solidFill>
                <a:latin typeface="Courier New" panose="02070309020205020404" pitchFamily="49" charset="0"/>
                <a:ea typeface="Amazon Ember Thin" panose="020B0303020204020204" pitchFamily="34" charset="0"/>
                <a:cs typeface="Courier New" panose="02070309020205020404" pitchFamily="49" charset="0"/>
              </a:rPr>
              <a:t>x-slow</a:t>
            </a:r>
            <a:r>
              <a:rPr lang="en-AU" sz="2800" dirty="0">
                <a:latin typeface="Courier New" panose="02070309020205020404" pitchFamily="49" charset="0"/>
                <a:ea typeface="Amazon Ember Thin" panose="020B0303020204020204" pitchFamily="34" charset="0"/>
                <a:cs typeface="Courier New" panose="02070309020205020404" pitchFamily="49" charset="0"/>
              </a:rPr>
              <a:t>'&gt;</a:t>
            </a:r>
          </a:p>
          <a:p>
            <a:r>
              <a:rPr lang="en-AU" sz="2800" dirty="0">
                <a:latin typeface="Courier New" panose="02070309020205020404" pitchFamily="49" charset="0"/>
                <a:ea typeface="Amazon Ember Thin" panose="020B0303020204020204" pitchFamily="34" charset="0"/>
                <a:cs typeface="Courier New" panose="02070309020205020404" pitchFamily="49" charset="0"/>
              </a:rPr>
              <a:t>		&lt;say-as interpret-as="</a:t>
            </a:r>
            <a:r>
              <a:rPr lang="en-AU" sz="2800" dirty="0">
                <a:solidFill>
                  <a:srgbClr val="FF9900"/>
                </a:solidFill>
                <a:latin typeface="Courier New" panose="02070309020205020404" pitchFamily="49" charset="0"/>
                <a:ea typeface="Amazon Ember Thin" panose="020B0303020204020204" pitchFamily="34" charset="0"/>
                <a:cs typeface="Courier New" panose="02070309020205020404" pitchFamily="49" charset="0"/>
              </a:rPr>
              <a:t>characters</a:t>
            </a:r>
            <a:r>
              <a:rPr lang="en-AU" sz="2800" dirty="0">
                <a:latin typeface="Courier New" panose="02070309020205020404" pitchFamily="49" charset="0"/>
                <a:ea typeface="Amazon Ember Thin" panose="020B0303020204020204" pitchFamily="34" charset="0"/>
                <a:cs typeface="Courier New" panose="02070309020205020404" pitchFamily="49" charset="0"/>
              </a:rPr>
              <a:t>"&gt;</a:t>
            </a:r>
            <a:r>
              <a:rPr lang="en-AU" sz="2800" dirty="0" err="1">
                <a:latin typeface="Courier New" panose="02070309020205020404" pitchFamily="49" charset="0"/>
                <a:ea typeface="Amazon Ember Thin" panose="020B0303020204020204" pitchFamily="34" charset="0"/>
                <a:cs typeface="Courier New" panose="02070309020205020404" pitchFamily="49" charset="0"/>
              </a:rPr>
              <a:t>Larter</a:t>
            </a:r>
            <a:r>
              <a:rPr lang="en-AU" sz="2800" dirty="0">
                <a:latin typeface="Courier New" panose="02070309020205020404" pitchFamily="49" charset="0"/>
                <a:ea typeface="Amazon Ember Thin" panose="020B0303020204020204" pitchFamily="34" charset="0"/>
                <a:cs typeface="Courier New" panose="02070309020205020404" pitchFamily="49" charset="0"/>
              </a:rPr>
              <a:t>&lt;/say-as&gt;</a:t>
            </a:r>
          </a:p>
          <a:p>
            <a:r>
              <a:rPr lang="en-AU" sz="2800" dirty="0">
                <a:latin typeface="Courier New" panose="02070309020205020404" pitchFamily="49" charset="0"/>
                <a:ea typeface="Amazon Ember Thin" panose="020B0303020204020204" pitchFamily="34" charset="0"/>
                <a:cs typeface="Courier New" panose="02070309020205020404" pitchFamily="49" charset="0"/>
              </a:rPr>
              <a:t>	&lt;/prosody&gt;</a:t>
            </a:r>
          </a:p>
          <a:p>
            <a:r>
              <a:rPr lang="en-AU" sz="2800" dirty="0">
                <a:latin typeface="Courier New" panose="02070309020205020404" pitchFamily="49" charset="0"/>
                <a:ea typeface="Amazon Ember Thin" panose="020B0303020204020204" pitchFamily="34" charset="0"/>
                <a:cs typeface="Courier New" panose="02070309020205020404" pitchFamily="49" charset="0"/>
              </a:rPr>
              <a:t>&lt;/speak&gt;</a:t>
            </a:r>
          </a:p>
        </p:txBody>
      </p:sp>
    </p:spTree>
    <p:extLst>
      <p:ext uri="{BB962C8B-B14F-4D97-AF65-F5344CB8AC3E}">
        <p14:creationId xmlns:p14="http://schemas.microsoft.com/office/powerpoint/2010/main" val="848550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 presetClass="mediacall" presetSubtype="0" fill="hold" nodeType="clickEffect">
                                  <p:stCondLst>
                                    <p:cond delay="0"/>
                                  </p:stCondLst>
                                  <p:childTnLst>
                                    <p:cmd type="call" cmd="playFrom(0.0)">
                                      <p:cBhvr>
                                        <p:cTn id="11" dur="433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12" restart="whenNotActive" fill="hold" evtFilter="cancelBubble" nodeType="interactiveSeq">
                <p:stCondLst>
                  <p:cond evt="onClick" delay="0">
                    <p:tgtEl>
                      <p:spTgt spid="3"/>
                    </p:tgtEl>
                  </p:cond>
                </p:stCondLst>
                <p:endSync evt="end" delay="0">
                  <p:rtn val="all"/>
                </p:endSync>
                <p:childTnLst>
                  <p:par>
                    <p:cTn id="13" fill="hold">
                      <p:stCondLst>
                        <p:cond delay="0"/>
                      </p:stCondLst>
                      <p:childTnLst>
                        <p:par>
                          <p:cTn id="14" fill="hold">
                            <p:stCondLst>
                              <p:cond delay="0"/>
                            </p:stCondLst>
                            <p:childTnLst>
                              <p:par>
                                <p:cTn id="15" presetID="1" presetClass="mediacall" presetSubtype="0" fill="hold" nodeType="clickEffect">
                                  <p:stCondLst>
                                    <p:cond delay="0"/>
                                  </p:stCondLst>
                                  <p:childTnLst>
                                    <p:cmd type="call" cmd="playFrom(0.0)">
                                      <p:cBhvr>
                                        <p:cTn id="16" dur="4336" fill="hold"/>
                                        <p:tgtEl>
                                          <p:spTgt spid="3"/>
                                        </p:tgtEl>
                                      </p:cBhvr>
                                    </p:cmd>
                                  </p:childTnLst>
                                </p:cTn>
                              </p:par>
                            </p:childTnLst>
                          </p:cTn>
                        </p:par>
                      </p:childTnLst>
                    </p:cTn>
                  </p:par>
                </p:childTnLst>
              </p:cTn>
              <p:nextCondLst>
                <p:cond evt="onClick" delay="0">
                  <p:tgtEl>
                    <p:spTgt spid="3"/>
                  </p:tgtEl>
                </p:cond>
              </p:nextCondLst>
            </p:seq>
            <p:audio>
              <p:cMediaNode vol="80000">
                <p:cTn id="17" fill="hold" display="0">
                  <p:stCondLst>
                    <p:cond delay="indefinite"/>
                  </p:stCondLst>
                  <p:endCondLst>
                    <p:cond evt="onStopAudio" delay="0">
                      <p:tgtEl>
                        <p:sldTgt/>
                      </p:tgtEl>
                    </p:cond>
                  </p:endCondLst>
                </p:cTn>
                <p:tgtEl>
                  <p:spTgt spid="3"/>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Amazon Polly: SSML</a:t>
            </a:r>
          </a:p>
        </p:txBody>
      </p:sp>
      <p:pic>
        <p:nvPicPr>
          <p:cNvPr id="6" name="whispering.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3022928" y="5662409"/>
            <a:ext cx="1300480" cy="1300480"/>
          </a:xfrm>
          <a:prstGeom prst="rect">
            <a:avLst/>
          </a:prstGeom>
        </p:spPr>
      </p:pic>
      <p:sp>
        <p:nvSpPr>
          <p:cNvPr id="5" name="Rectangle 4">
            <a:extLst>
              <a:ext uri="{FF2B5EF4-FFF2-40B4-BE49-F238E27FC236}">
                <a16:creationId xmlns:a16="http://schemas.microsoft.com/office/drawing/2014/main" id="{FEEF4F44-8134-CD4E-B69A-07A50B9AF161}"/>
              </a:ext>
            </a:extLst>
          </p:cNvPr>
          <p:cNvSpPr/>
          <p:nvPr/>
        </p:nvSpPr>
        <p:spPr>
          <a:xfrm>
            <a:off x="830518" y="1496046"/>
            <a:ext cx="13487071" cy="1107996"/>
          </a:xfrm>
          <a:prstGeom prst="rect">
            <a:avLst/>
          </a:prstGeom>
        </p:spPr>
        <p:txBody>
          <a:bodyPr wrap="square">
            <a:spAutoFit/>
          </a:bodyPr>
          <a:lstStyle/>
          <a:p>
            <a:r>
              <a:rPr lang="en-AU" sz="3300" b="1" dirty="0">
                <a:solidFill>
                  <a:srgbClr val="FF9900"/>
                </a:solidFill>
                <a:latin typeface="Amazon Ember Thin" panose="020B0303020204020204" pitchFamily="34" charset="0"/>
                <a:ea typeface="Amazon Ember Thin" panose="020B0303020204020204" pitchFamily="34" charset="0"/>
                <a:cs typeface="Amazon Ember Thin" panose="020B0303020204020204" pitchFamily="34" charset="0"/>
              </a:rPr>
              <a:t>Speech Synthesis </a:t>
            </a:r>
            <a:r>
              <a:rPr lang="en-AU" sz="3300" b="1" dirty="0" err="1">
                <a:solidFill>
                  <a:srgbClr val="FF9900"/>
                </a:solidFill>
                <a:latin typeface="Amazon Ember Thin" panose="020B0303020204020204" pitchFamily="34" charset="0"/>
                <a:ea typeface="Amazon Ember Thin" panose="020B0303020204020204" pitchFamily="34" charset="0"/>
                <a:cs typeface="Amazon Ember Thin" panose="020B0303020204020204" pitchFamily="34" charset="0"/>
              </a:rPr>
              <a:t>Markup</a:t>
            </a:r>
            <a:r>
              <a:rPr lang="en-AU" sz="3300" b="1" dirty="0">
                <a:solidFill>
                  <a:srgbClr val="FF9900"/>
                </a:solidFill>
                <a:latin typeface="Amazon Ember Thin" panose="020B0303020204020204" pitchFamily="34" charset="0"/>
                <a:ea typeface="Amazon Ember Thin" panose="020B0303020204020204" pitchFamily="34" charset="0"/>
                <a:cs typeface="Amazon Ember Thin" panose="020B0303020204020204" pitchFamily="34" charset="0"/>
              </a:rPr>
              <a:t> Language</a:t>
            </a:r>
            <a:r>
              <a:rPr lang="en-AU" sz="3300" dirty="0">
                <a:latin typeface="Amazon Ember Thin" panose="020B0303020204020204" pitchFamily="34" charset="0"/>
                <a:ea typeface="Amazon Ember Thin" panose="020B0303020204020204" pitchFamily="34" charset="0"/>
                <a:cs typeface="Amazon Ember Thin" panose="020B0303020204020204" pitchFamily="34" charset="0"/>
              </a:rPr>
              <a:t> is a W3C recommendation, </a:t>
            </a:r>
            <a:br>
              <a:rPr lang="en-AU" sz="3300" dirty="0">
                <a:latin typeface="Amazon Ember Thin" panose="020B0303020204020204" pitchFamily="34" charset="0"/>
                <a:ea typeface="Amazon Ember Thin" panose="020B0303020204020204" pitchFamily="34" charset="0"/>
                <a:cs typeface="Amazon Ember Thin" panose="020B0303020204020204" pitchFamily="34" charset="0"/>
              </a:rPr>
            </a:br>
            <a:r>
              <a:rPr lang="en-AU" sz="3300" dirty="0">
                <a:latin typeface="Amazon Ember Thin" panose="020B0303020204020204" pitchFamily="34" charset="0"/>
                <a:ea typeface="Amazon Ember Thin" panose="020B0303020204020204" pitchFamily="34" charset="0"/>
                <a:cs typeface="Amazon Ember Thin" panose="020B0303020204020204" pitchFamily="34" charset="0"/>
              </a:rPr>
              <a:t>an XML-based </a:t>
            </a:r>
            <a:r>
              <a:rPr lang="en-AU" sz="3300" dirty="0" err="1">
                <a:latin typeface="Amazon Ember Thin" panose="020B0303020204020204" pitchFamily="34" charset="0"/>
                <a:ea typeface="Amazon Ember Thin" panose="020B0303020204020204" pitchFamily="34" charset="0"/>
                <a:cs typeface="Amazon Ember Thin" panose="020B0303020204020204" pitchFamily="34" charset="0"/>
              </a:rPr>
              <a:t>markup</a:t>
            </a:r>
            <a:r>
              <a:rPr lang="en-AU" sz="3300" dirty="0">
                <a:latin typeface="Amazon Ember Thin" panose="020B0303020204020204" pitchFamily="34" charset="0"/>
                <a:ea typeface="Amazon Ember Thin" panose="020B0303020204020204" pitchFamily="34" charset="0"/>
                <a:cs typeface="Amazon Ember Thin" panose="020B0303020204020204" pitchFamily="34" charset="0"/>
              </a:rPr>
              <a:t> language for speech synthesis applications</a:t>
            </a:r>
          </a:p>
        </p:txBody>
      </p:sp>
      <p:sp>
        <p:nvSpPr>
          <p:cNvPr id="7" name="Rectangle 6">
            <a:extLst>
              <a:ext uri="{FF2B5EF4-FFF2-40B4-BE49-F238E27FC236}">
                <a16:creationId xmlns:a16="http://schemas.microsoft.com/office/drawing/2014/main" id="{83C56075-7523-5E49-85A5-EE49D4C985C6}"/>
              </a:ext>
            </a:extLst>
          </p:cNvPr>
          <p:cNvSpPr/>
          <p:nvPr/>
        </p:nvSpPr>
        <p:spPr>
          <a:xfrm>
            <a:off x="830518" y="3233171"/>
            <a:ext cx="13487071" cy="2677656"/>
          </a:xfrm>
          <a:prstGeom prst="rect">
            <a:avLst/>
          </a:prstGeom>
        </p:spPr>
        <p:txBody>
          <a:bodyPr wrap="square">
            <a:spAutoFit/>
          </a:bodyPr>
          <a:lstStyle/>
          <a:p>
            <a:r>
              <a:rPr lang="en-AU" sz="2800" dirty="0">
                <a:latin typeface="Courier New" panose="02070309020205020404" pitchFamily="49" charset="0"/>
                <a:ea typeface="Amazon Ember Thin" panose="020B0303020204020204" pitchFamily="34" charset="0"/>
                <a:cs typeface="Courier New" panose="02070309020205020404" pitchFamily="49" charset="0"/>
              </a:rPr>
              <a:t>&lt;speak&gt;</a:t>
            </a:r>
          </a:p>
          <a:p>
            <a:r>
              <a:rPr lang="en-AU" sz="2800" dirty="0">
                <a:latin typeface="Courier New" panose="02070309020205020404" pitchFamily="49" charset="0"/>
                <a:ea typeface="Amazon Ember Thin" panose="020B0303020204020204" pitchFamily="34" charset="0"/>
                <a:cs typeface="Courier New" panose="02070309020205020404" pitchFamily="49" charset="0"/>
              </a:rPr>
              <a:t>	This is normal voice,</a:t>
            </a:r>
          </a:p>
          <a:p>
            <a:r>
              <a:rPr lang="en-AU" sz="2800" dirty="0">
                <a:latin typeface="Courier New" panose="02070309020205020404" pitchFamily="49" charset="0"/>
                <a:ea typeface="Amazon Ember Thin" panose="020B0303020204020204" pitchFamily="34" charset="0"/>
                <a:cs typeface="Courier New" panose="02070309020205020404" pitchFamily="49" charset="0"/>
              </a:rPr>
              <a:t>	&lt;</a:t>
            </a:r>
            <a:r>
              <a:rPr lang="en-AU" sz="2800" dirty="0" err="1">
                <a:latin typeface="Courier New" panose="02070309020205020404" pitchFamily="49" charset="0"/>
                <a:ea typeface="Amazon Ember Thin" panose="020B0303020204020204" pitchFamily="34" charset="0"/>
                <a:cs typeface="Courier New" panose="02070309020205020404" pitchFamily="49" charset="0"/>
              </a:rPr>
              <a:t>amazon:effect</a:t>
            </a:r>
            <a:r>
              <a:rPr lang="en-AU" sz="2800" dirty="0">
                <a:latin typeface="Courier New" panose="02070309020205020404" pitchFamily="49" charset="0"/>
                <a:ea typeface="Amazon Ember Thin" panose="020B0303020204020204" pitchFamily="34" charset="0"/>
                <a:cs typeface="Courier New" panose="02070309020205020404" pitchFamily="49" charset="0"/>
              </a:rPr>
              <a:t> name="</a:t>
            </a:r>
            <a:r>
              <a:rPr lang="en-AU" sz="2800" dirty="0">
                <a:solidFill>
                  <a:srgbClr val="FF9900"/>
                </a:solidFill>
                <a:latin typeface="Courier New" panose="02070309020205020404" pitchFamily="49" charset="0"/>
                <a:ea typeface="Amazon Ember Thin" panose="020B0303020204020204" pitchFamily="34" charset="0"/>
                <a:cs typeface="Courier New" panose="02070309020205020404" pitchFamily="49" charset="0"/>
              </a:rPr>
              <a:t>whispered</a:t>
            </a:r>
            <a:r>
              <a:rPr lang="en-AU" sz="2800" dirty="0">
                <a:latin typeface="Courier New" panose="02070309020205020404" pitchFamily="49" charset="0"/>
                <a:ea typeface="Amazon Ember Thin" panose="020B0303020204020204" pitchFamily="34" charset="0"/>
                <a:cs typeface="Courier New" panose="02070309020205020404" pitchFamily="49" charset="0"/>
              </a:rPr>
              <a:t>"&gt;</a:t>
            </a:r>
          </a:p>
          <a:p>
            <a:r>
              <a:rPr lang="en-AU" sz="2800" dirty="0">
                <a:latin typeface="Courier New" panose="02070309020205020404" pitchFamily="49" charset="0"/>
                <a:ea typeface="Amazon Ember Thin" panose="020B0303020204020204" pitchFamily="34" charset="0"/>
                <a:cs typeface="Courier New" panose="02070309020205020404" pitchFamily="49" charset="0"/>
              </a:rPr>
              <a:t>		and this is me whispering!</a:t>
            </a:r>
          </a:p>
          <a:p>
            <a:r>
              <a:rPr lang="en-AU" sz="2800" dirty="0">
                <a:latin typeface="Courier New" panose="02070309020205020404" pitchFamily="49" charset="0"/>
                <a:ea typeface="Amazon Ember Thin" panose="020B0303020204020204" pitchFamily="34" charset="0"/>
                <a:cs typeface="Courier New" panose="02070309020205020404" pitchFamily="49" charset="0"/>
              </a:rPr>
              <a:t>	&lt;/</a:t>
            </a:r>
            <a:r>
              <a:rPr lang="en-AU" sz="2800" dirty="0" err="1">
                <a:latin typeface="Courier New" panose="02070309020205020404" pitchFamily="49" charset="0"/>
                <a:ea typeface="Amazon Ember Thin" panose="020B0303020204020204" pitchFamily="34" charset="0"/>
                <a:cs typeface="Courier New" panose="02070309020205020404" pitchFamily="49" charset="0"/>
              </a:rPr>
              <a:t>amazon:effect</a:t>
            </a:r>
            <a:r>
              <a:rPr lang="en-AU" sz="2800" dirty="0">
                <a:latin typeface="Courier New" panose="02070309020205020404" pitchFamily="49" charset="0"/>
                <a:ea typeface="Amazon Ember Thin" panose="020B0303020204020204" pitchFamily="34" charset="0"/>
                <a:cs typeface="Courier New" panose="02070309020205020404" pitchFamily="49" charset="0"/>
              </a:rPr>
              <a:t>&gt;</a:t>
            </a:r>
          </a:p>
          <a:p>
            <a:r>
              <a:rPr lang="en-AU" sz="2800" dirty="0">
                <a:latin typeface="Courier New" panose="02070309020205020404" pitchFamily="49" charset="0"/>
                <a:ea typeface="Amazon Ember Thin" panose="020B0303020204020204" pitchFamily="34" charset="0"/>
                <a:cs typeface="Courier New" panose="02070309020205020404" pitchFamily="49" charset="0"/>
              </a:rPr>
              <a:t>&lt;/speak&gt;</a:t>
            </a:r>
          </a:p>
        </p:txBody>
      </p:sp>
    </p:spTree>
    <p:extLst>
      <p:ext uri="{BB962C8B-B14F-4D97-AF65-F5344CB8AC3E}">
        <p14:creationId xmlns:p14="http://schemas.microsoft.com/office/powerpoint/2010/main" val="397114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742"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remove" display="0">
                  <p:stCondLst>
                    <p:cond delay="indefinite"/>
                  </p:stCondLst>
                  <p:endCondLst>
                    <p:cond evt="onStopAudio" delay="0">
                      <p:tgtEl>
                        <p:sldTgt/>
                      </p:tgtEl>
                    </p:cond>
                  </p:endCondLst>
                </p:cTn>
                <p:tgtEl>
                  <p:spTgt spid="6"/>
                </p:tgtEl>
              </p:cMediaNode>
            </p:audio>
          </p:childTnLst>
        </p:cTn>
      </p:par>
    </p:tnLst>
  </p:timing>
</p:sld>
</file>

<file path=ppt/theme/theme1.xml><?xml version="1.0" encoding="utf-8"?>
<a:theme xmlns:a="http://schemas.openxmlformats.org/drawingml/2006/main" name="DevAx::Connect Template">
  <a:themeElements>
    <a:clrScheme name="Re:Invent 2018">
      <a:dk1>
        <a:srgbClr val="000000"/>
      </a:dk1>
      <a:lt1>
        <a:srgbClr val="FFFFFF"/>
      </a:lt1>
      <a:dk2>
        <a:srgbClr val="282828"/>
      </a:dk2>
      <a:lt2>
        <a:srgbClr val="D232AA"/>
      </a:lt2>
      <a:accent1>
        <a:srgbClr val="D232AA"/>
      </a:accent1>
      <a:accent2>
        <a:srgbClr val="000AFF"/>
      </a:accent2>
      <a:accent3>
        <a:srgbClr val="8C28FF"/>
      </a:accent3>
      <a:accent4>
        <a:srgbClr val="FF2850"/>
      </a:accent4>
      <a:accent5>
        <a:srgbClr val="FF9900"/>
      </a:accent5>
      <a:accent6>
        <a:srgbClr val="50AA4B"/>
      </a:accent6>
      <a:hlink>
        <a:srgbClr val="2D93AA"/>
      </a:hlink>
      <a:folHlink>
        <a:srgbClr val="2D64AA"/>
      </a:folHlink>
    </a:clrScheme>
    <a:fontScheme name="Re:Invent 2018">
      <a:majorFont>
        <a:latin typeface="Amazon Ember Light"/>
        <a:ea typeface=""/>
        <a:cs typeface=""/>
      </a:majorFont>
      <a:minorFont>
        <a:latin typeface="Amazon Ember"/>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1800"/>
          </a:spcAft>
          <a:defRPr sz="3200" dirty="0"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DevAx Academy Microservices Module 1" id="{026E5954-E54A-3946-B0D0-C800650D6E7E}" vid="{933C77C2-90B9-BB48-BCFF-592330EBDD8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ustom 1">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ustom 1">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A2B0BB5962AB3C45A9A1CE1EC4C4F647" ma:contentTypeVersion="1" ma:contentTypeDescription="Create a new document." ma:contentTypeScope="" ma:versionID="39dd6e28de13981fc99600d481b1de5c">
  <xsd:schema xmlns:xsd="http://www.w3.org/2001/XMLSchema" xmlns:xs="http://www.w3.org/2001/XMLSchema" xmlns:p="http://schemas.microsoft.com/office/2006/metadata/properties" xmlns:ns3="630a2e83-186a-4a0f-ab27-bee8a8096abc" targetNamespace="http://schemas.microsoft.com/office/2006/metadata/properties" ma:root="true" ma:fieldsID="e5a18a002045f9f0e2a3c9cc06ab2675" ns3:_="">
    <xsd:import namespace="630a2e83-186a-4a0f-ab27-bee8a8096abc"/>
    <xsd:element name="properties">
      <xsd:complexType>
        <xsd:sequence>
          <xsd:element name="documentManagement">
            <xsd:complexType>
              <xsd:all>
                <xsd:element ref="ns3: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30a2e83-186a-4a0f-ab27-bee8a8096abc"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990F116-B58F-4255-B05B-DA3808E0E5C6}">
  <ds:schemaRefs>
    <ds:schemaRef ds:uri="http://purl.org/dc/elements/1.1/"/>
    <ds:schemaRef ds:uri="http://schemas.microsoft.com/office/2006/documentManagement/types"/>
    <ds:schemaRef ds:uri="http://purl.org/dc/terms/"/>
    <ds:schemaRef ds:uri="http://schemas.openxmlformats.org/package/2006/metadata/core-properties"/>
    <ds:schemaRef ds:uri="630a2e83-186a-4a0f-ab27-bee8a8096abc"/>
    <ds:schemaRef ds:uri="http://purl.org/dc/dcmitype/"/>
    <ds:schemaRef ds:uri="http://schemas.microsoft.com/office/infopath/2007/PartnerControls"/>
    <ds:schemaRef ds:uri="http://schemas.microsoft.com/office/2006/metadata/properties"/>
    <ds:schemaRef ds:uri="http://www.w3.org/XML/1998/namespace"/>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942678F0-6EA3-4F58-92F2-E73D80B5361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30a2e83-186a-4a0f-ab27-bee8a8096ab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2331</TotalTime>
  <Words>5608</Words>
  <Application>Microsoft Macintosh PowerPoint</Application>
  <PresentationFormat>Custom</PresentationFormat>
  <Paragraphs>838</Paragraphs>
  <Slides>64</Slides>
  <Notes>63</Notes>
  <HiddenSlides>0</HiddenSlides>
  <MMClips>5</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64</vt:i4>
      </vt:variant>
    </vt:vector>
  </HeadingPairs>
  <TitlesOfParts>
    <vt:vector size="72" baseType="lpstr">
      <vt:lpstr>Amazon Ember</vt:lpstr>
      <vt:lpstr>Amazon Ember Light</vt:lpstr>
      <vt:lpstr>Amazon Ember Thin</vt:lpstr>
      <vt:lpstr>Arial</vt:lpstr>
      <vt:lpstr>Arial Black</vt:lpstr>
      <vt:lpstr>Courier</vt:lpstr>
      <vt:lpstr>Courier New</vt:lpstr>
      <vt:lpstr>DevAx::Connect Template</vt:lpstr>
      <vt:lpstr>PowerPoint Presentation</vt:lpstr>
      <vt:lpstr>Module 7 Agenda</vt:lpstr>
      <vt:lpstr>Last time on</vt:lpstr>
      <vt:lpstr>Intelligent Multimodal Interfaces</vt:lpstr>
      <vt:lpstr>The power of speech</vt:lpstr>
      <vt:lpstr>What is Amazon Polly?</vt:lpstr>
      <vt:lpstr>Amazon Polly: Quality</vt:lpstr>
      <vt:lpstr>Amazon Polly: SSML</vt:lpstr>
      <vt:lpstr>Amazon Polly: SSML</vt:lpstr>
      <vt:lpstr>Speech synthesis from Java</vt:lpstr>
      <vt:lpstr>Speech synthesis from the AWS CLI</vt:lpstr>
      <vt:lpstr>Speech synthesis from the AWS CLI</vt:lpstr>
      <vt:lpstr>Speech synthesis speech markers</vt:lpstr>
      <vt:lpstr>The power of sight</vt:lpstr>
      <vt:lpstr>Images – Another untapped interface</vt:lpstr>
      <vt:lpstr>Amazon Rekognition </vt:lpstr>
      <vt:lpstr>Amazon Rekognition </vt:lpstr>
      <vt:lpstr>Amazon Rekognition   </vt:lpstr>
      <vt:lpstr>Amazon Rekognition   </vt:lpstr>
      <vt:lpstr>Amazon Rekognition   </vt:lpstr>
      <vt:lpstr>Amazon Rekognition   </vt:lpstr>
      <vt:lpstr>Amazon Rekognition   </vt:lpstr>
      <vt:lpstr>Amazon Rekognition  </vt:lpstr>
      <vt:lpstr>Amazon Rekognition  </vt:lpstr>
      <vt:lpstr>Amazon Rekognition  </vt:lpstr>
      <vt:lpstr>Amazon Rekognition  </vt:lpstr>
      <vt:lpstr>Amazon Rekognition</vt:lpstr>
      <vt:lpstr>Amazon Rekognition </vt:lpstr>
      <vt:lpstr>Amazon Rekognition Example Use Case</vt:lpstr>
      <vt:lpstr>PowerPoint Presentation</vt:lpstr>
      <vt:lpstr>PowerPoint Presentation</vt:lpstr>
      <vt:lpstr>People Plotter Architecture</vt:lpstr>
      <vt:lpstr>People Plotter Architecture</vt:lpstr>
      <vt:lpstr>People Plotter Architecture</vt:lpstr>
      <vt:lpstr>People Plotter Architecture</vt:lpstr>
      <vt:lpstr>PowerPoint Presentation</vt:lpstr>
      <vt:lpstr>Amazon Rekognition </vt:lpstr>
      <vt:lpstr>Amazon Rekognition </vt:lpstr>
      <vt:lpstr>Amazon Rekognition </vt:lpstr>
      <vt:lpstr>Amazon Rekognition  </vt:lpstr>
      <vt:lpstr>Amazon Rekognition </vt:lpstr>
      <vt:lpstr>Amazon Rekognition Example Use Case</vt:lpstr>
      <vt:lpstr>Sign In Using Face</vt:lpstr>
      <vt:lpstr>Link face to Cognito User</vt:lpstr>
      <vt:lpstr>Link face to Cognito User</vt:lpstr>
      <vt:lpstr>Link face to Cognito User</vt:lpstr>
      <vt:lpstr>Sign in using face</vt:lpstr>
      <vt:lpstr>Conversational Interfaces with Amazon Lex</vt:lpstr>
      <vt:lpstr>Amazon Lex – Use Cases</vt:lpstr>
      <vt:lpstr>Lex Bot Structure</vt:lpstr>
      <vt:lpstr>Amazon Lex, Amazon Polly,  Amazon Rekognition Example Use Case</vt:lpstr>
      <vt:lpstr>Smart Assistant - Key Features</vt:lpstr>
      <vt:lpstr>Smart Assistant</vt:lpstr>
      <vt:lpstr>Smart Assistant</vt:lpstr>
      <vt:lpstr>Smart Assistant</vt:lpstr>
      <vt:lpstr>Streaming audio via AWS IoT</vt:lpstr>
      <vt:lpstr>Streaming audio via AWS IoT</vt:lpstr>
      <vt:lpstr>Smart Assistant</vt:lpstr>
      <vt:lpstr>Our journey!</vt:lpstr>
      <vt:lpstr>Our journey!</vt:lpstr>
      <vt:lpstr>Our journey!</vt:lpstr>
      <vt:lpstr>Our journey!</vt:lpstr>
      <vt:lpstr>Go build something awsome!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Monoliths to microservices</dc:title>
  <dc:subject>&lt;Speech title here&gt;</dc:subject>
  <dc:creator>Microsoft Office User</dc:creator>
  <cp:keywords>ReInvent 2018</cp:keywords>
  <cp:lastModifiedBy>hung nguyen</cp:lastModifiedBy>
  <cp:revision>60</cp:revision>
  <cp:lastPrinted>2021-06-11T00:09:21Z</cp:lastPrinted>
  <dcterms:created xsi:type="dcterms:W3CDTF">2020-05-12T05:33:36Z</dcterms:created>
  <dcterms:modified xsi:type="dcterms:W3CDTF">2021-06-11T01:49:27Z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0x010100A2B0BB5962AB3C45A9A1CE1EC4C4F647</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ies>
</file>